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66"/>
  </p:notesMasterIdLst>
  <p:sldIdLst>
    <p:sldId id="257" r:id="rId5"/>
    <p:sldId id="264" r:id="rId6"/>
    <p:sldId id="265" r:id="rId7"/>
    <p:sldId id="263" r:id="rId8"/>
    <p:sldId id="342" r:id="rId9"/>
    <p:sldId id="375" r:id="rId10"/>
    <p:sldId id="261" r:id="rId11"/>
    <p:sldId id="299" r:id="rId12"/>
    <p:sldId id="300" r:id="rId13"/>
    <p:sldId id="301" r:id="rId14"/>
    <p:sldId id="302" r:id="rId15"/>
    <p:sldId id="266" r:id="rId16"/>
    <p:sldId id="303" r:id="rId17"/>
    <p:sldId id="304" r:id="rId18"/>
    <p:sldId id="306" r:id="rId19"/>
    <p:sldId id="307" r:id="rId20"/>
    <p:sldId id="308" r:id="rId21"/>
    <p:sldId id="309" r:id="rId22"/>
    <p:sldId id="310" r:id="rId23"/>
    <p:sldId id="311" r:id="rId24"/>
    <p:sldId id="314" r:id="rId25"/>
    <p:sldId id="313" r:id="rId26"/>
    <p:sldId id="317" r:id="rId27"/>
    <p:sldId id="315" r:id="rId28"/>
    <p:sldId id="319" r:id="rId29"/>
    <p:sldId id="318" r:id="rId30"/>
    <p:sldId id="322" r:id="rId31"/>
    <p:sldId id="324" r:id="rId32"/>
    <p:sldId id="325" r:id="rId33"/>
    <p:sldId id="326" r:id="rId34"/>
    <p:sldId id="327" r:id="rId35"/>
    <p:sldId id="328" r:id="rId36"/>
    <p:sldId id="330" r:id="rId37"/>
    <p:sldId id="331" r:id="rId38"/>
    <p:sldId id="333" r:id="rId39"/>
    <p:sldId id="334" r:id="rId40"/>
    <p:sldId id="305" r:id="rId41"/>
    <p:sldId id="316" r:id="rId42"/>
    <p:sldId id="312" r:id="rId43"/>
    <p:sldId id="320" r:id="rId44"/>
    <p:sldId id="321" r:id="rId45"/>
    <p:sldId id="323" r:id="rId46"/>
    <p:sldId id="329" r:id="rId47"/>
    <p:sldId id="332" r:id="rId48"/>
    <p:sldId id="335" r:id="rId49"/>
    <p:sldId id="339" r:id="rId50"/>
    <p:sldId id="343" r:id="rId51"/>
    <p:sldId id="374" r:id="rId52"/>
    <p:sldId id="345" r:id="rId53"/>
    <p:sldId id="367" r:id="rId54"/>
    <p:sldId id="373" r:id="rId55"/>
    <p:sldId id="368" r:id="rId56"/>
    <p:sldId id="369" r:id="rId57"/>
    <p:sldId id="370" r:id="rId58"/>
    <p:sldId id="371" r:id="rId59"/>
    <p:sldId id="372" r:id="rId60"/>
    <p:sldId id="337" r:id="rId61"/>
    <p:sldId id="344" r:id="rId62"/>
    <p:sldId id="366" r:id="rId63"/>
    <p:sldId id="272" r:id="rId64"/>
    <p:sldId id="27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604D2-69D7-D7E1-E339-6BA27DDA3488}" v="56" dt="2023-08-17T14:41:28.262"/>
    <p1510:client id="{532BC47B-9857-47F8-83A2-C63CFE8F77A9}" v="44" dt="2023-08-17T17:13:21.642"/>
    <p1510:client id="{A2D30116-7B58-46DE-9A80-9A3944CD544D}" v="4998" dt="2023-08-17T17:23:02.509"/>
    <p1510:client id="{A79F1B2E-B637-4AE1-964A-1BBDD89EA0D5}" v="1" dt="2023-08-17T17:30:05.582"/>
    <p1510:client id="{B3BB7F4A-C332-42CB-E588-5A382601CF95}" v="2831" dt="2023-08-17T16:56:15.380"/>
    <p1510:client id="{D055671B-F07E-DC83-CE84-880E1119C917}" v="1990" dt="2023-08-17T17:02:47.306"/>
    <p1510:client id="{E2BE216A-DB77-57F0-4D69-F76ED9D0A60F}" v="382" dt="2023-08-17T15:30:54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EEAF-00CD-4957-89B7-902A6C5F1099}" type="datetimeFigureOut">
              <a:rPr lang="en-US" smtClean="0"/>
              <a:t>18/8/2023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4E573-69AF-474B-AF67-71B21122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7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1776442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09465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06365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4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8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1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158526" y="2398281"/>
            <a:ext cx="3608017" cy="4312500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2140530" y="90762"/>
            <a:ext cx="7626322" cy="65230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2300" b="1">
                <a:latin typeface="Bahnschrift SemiBold Condensed" panose="020B0502040204020203" pitchFamily="34" charset="0"/>
              </a:rPr>
              <a:t>TRƯỜNG ĐẠI HỌC SƯ PHẠM THÀNH PHỐ HỒ CHÍ MINH</a:t>
            </a:r>
            <a:br>
              <a:rPr lang="en-US" sz="2300" b="1">
                <a:latin typeface="Bahnschrift SemiBold Condensed" panose="020B0502040204020203" pitchFamily="34" charset="0"/>
              </a:rPr>
            </a:br>
            <a:r>
              <a:rPr lang="en-US" sz="2300" b="1">
                <a:latin typeface="Bahnschrift SemiBold Condensed" panose="020B0502040204020203" pitchFamily="34" charset="0"/>
              </a:rPr>
              <a:t>KHOA CÔNG NGHỆ THÔNG TIN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C29EDF20-B1B0-4AF5-945B-D119C9A4C758}"/>
              </a:ext>
            </a:extLst>
          </p:cNvPr>
          <p:cNvSpPr txBox="1"/>
          <p:nvPr/>
        </p:nvSpPr>
        <p:spPr>
          <a:xfrm>
            <a:off x="5862531" y="2890681"/>
            <a:ext cx="4082579" cy="68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67" b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BÁO CÁO ĐỒ ÁN CUỐI KÌ</a:t>
            </a:r>
            <a:endParaRPr lang="en-US" sz="3867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A53F4218-8EAA-441A-8D30-F5EDEFA405DA}"/>
              </a:ext>
            </a:extLst>
          </p:cNvPr>
          <p:cNvSpPr txBox="1"/>
          <p:nvPr/>
        </p:nvSpPr>
        <p:spPr>
          <a:xfrm>
            <a:off x="3615542" y="3802063"/>
            <a:ext cx="8560527" cy="115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67" b="1">
                <a:solidFill>
                  <a:schemeClr val="accent2"/>
                </a:solidFill>
                <a:latin typeface="Bahnschrift SemiBold SemiConden" panose="020B0502040204020203" pitchFamily="34" charset="0"/>
              </a:rPr>
              <a:t>ĐỀ TÀI : XÂY DỰNG PHẦN MỀM QUẢN LÍ HỌC SINH CỦA TRƯỜNG THPT TRẦN PHÚ</a:t>
            </a:r>
            <a:endParaRPr lang="en-US" sz="3467">
              <a:solidFill>
                <a:schemeClr val="accent2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49" name="Hình ảnh 1" descr="Ảnh có chứa ký hiệu, dừng, vẽ&#10;&#10;Mô tả được tạo tự động">
            <a:extLst>
              <a:ext uri="{FF2B5EF4-FFF2-40B4-BE49-F238E27FC236}">
                <a16:creationId xmlns:a16="http://schemas.microsoft.com/office/drawing/2014/main" id="{247650AB-7BDB-4495-8493-6D523AC14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07" y="859199"/>
            <a:ext cx="3725387" cy="1806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64732-A74A-6241-F25F-EC786C0E73A5}"/>
              </a:ext>
            </a:extLst>
          </p:cNvPr>
          <p:cNvSpPr txBox="1"/>
          <p:nvPr/>
        </p:nvSpPr>
        <p:spPr>
          <a:xfrm>
            <a:off x="5067967" y="5281403"/>
            <a:ext cx="6275166" cy="68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67" b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GVHD : </a:t>
            </a:r>
            <a:r>
              <a:rPr lang="en-US" sz="3867" b="1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Thầy</a:t>
            </a:r>
            <a:r>
              <a:rPr lang="en-US" sz="3867" b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3867" b="1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Nguyễn</a:t>
            </a:r>
            <a:r>
              <a:rPr lang="en-US" sz="3867" b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 Văn </a:t>
            </a:r>
            <a:r>
              <a:rPr lang="en-US" sz="3867" b="1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Thịnh</a:t>
            </a:r>
            <a:endParaRPr lang="en-US" sz="3867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6041">
        <p:cut/>
      </p:transition>
    </mc:Choice>
    <mc:Fallback xmlns="">
      <p:transition advTm="604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  <p:bldP spid="344" grpId="0"/>
      <p:bldP spid="34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4C9424-71EC-B1E8-69AB-4997BD622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53549"/>
              </p:ext>
            </p:extLst>
          </p:nvPr>
        </p:nvGraphicFramePr>
        <p:xfrm>
          <a:off x="0" y="1554151"/>
          <a:ext cx="12192000" cy="477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5355">
                  <a:extLst>
                    <a:ext uri="{9D8B030D-6E8A-4147-A177-3AD203B41FA5}">
                      <a16:colId xmlns:a16="http://schemas.microsoft.com/office/drawing/2014/main" val="3809692878"/>
                    </a:ext>
                  </a:extLst>
                </a:gridCol>
                <a:gridCol w="3246710">
                  <a:extLst>
                    <a:ext uri="{9D8B030D-6E8A-4147-A177-3AD203B41FA5}">
                      <a16:colId xmlns:a16="http://schemas.microsoft.com/office/drawing/2014/main" val="1577238935"/>
                    </a:ext>
                  </a:extLst>
                </a:gridCol>
                <a:gridCol w="3646304">
                  <a:extLst>
                    <a:ext uri="{9D8B030D-6E8A-4147-A177-3AD203B41FA5}">
                      <a16:colId xmlns:a16="http://schemas.microsoft.com/office/drawing/2014/main" val="4087810631"/>
                    </a:ext>
                  </a:extLst>
                </a:gridCol>
                <a:gridCol w="3103631">
                  <a:extLst>
                    <a:ext uri="{9D8B030D-6E8A-4147-A177-3AD203B41FA5}">
                      <a16:colId xmlns:a16="http://schemas.microsoft.com/office/drawing/2014/main" val="469596244"/>
                    </a:ext>
                  </a:extLst>
                </a:gridCol>
              </a:tblGrid>
              <a:tr h="5972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extLst>
                  <a:ext uri="{0D108BD9-81ED-4DB2-BD59-A6C34878D82A}">
                    <a16:rowId xmlns:a16="http://schemas.microsoft.com/office/drawing/2014/main" val="2682083273"/>
                  </a:ext>
                </a:extLst>
              </a:tr>
              <a:tr h="5972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MAGV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Char(10)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giáo viên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extLst>
                  <a:ext uri="{0D108BD9-81ED-4DB2-BD59-A6C34878D82A}">
                    <a16:rowId xmlns:a16="http://schemas.microsoft.com/office/drawing/2014/main" val="2114656387"/>
                  </a:ext>
                </a:extLst>
              </a:tr>
              <a:tr h="5972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HOTEN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Nvarchar(30)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 tên giáo viên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extLst>
                  <a:ext uri="{0D108BD9-81ED-4DB2-BD59-A6C34878D82A}">
                    <a16:rowId xmlns:a16="http://schemas.microsoft.com/office/drawing/2014/main" val="487173816"/>
                  </a:ext>
                </a:extLst>
              </a:tr>
              <a:tr h="5972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GIOITINH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Char(3)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extLst>
                  <a:ext uri="{0D108BD9-81ED-4DB2-BD59-A6C34878D82A}">
                    <a16:rowId xmlns:a16="http://schemas.microsoft.com/office/drawing/2014/main" val="2406246132"/>
                  </a:ext>
                </a:extLst>
              </a:tr>
              <a:tr h="5972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 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extLst>
                  <a:ext uri="{0D108BD9-81ED-4DB2-BD59-A6C34878D82A}">
                    <a16:rowId xmlns:a16="http://schemas.microsoft.com/office/drawing/2014/main" val="969918168"/>
                  </a:ext>
                </a:extLst>
              </a:tr>
              <a:tr h="5972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DIACHI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(150)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 chỉ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extLst>
                  <a:ext uri="{0D108BD9-81ED-4DB2-BD59-A6C34878D82A}">
                    <a16:rowId xmlns:a16="http://schemas.microsoft.com/office/drawing/2014/main" val="3871955383"/>
                  </a:ext>
                </a:extLst>
              </a:tr>
              <a:tr h="5972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DIENTHOAI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Điện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thoại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giáo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extLst>
                  <a:ext uri="{0D108BD9-81ED-4DB2-BD59-A6C34878D82A}">
                    <a16:rowId xmlns:a16="http://schemas.microsoft.com/office/drawing/2014/main" val="619291384"/>
                  </a:ext>
                </a:extLst>
              </a:tr>
              <a:tr h="5972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MAMH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Char(10)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môn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844" marR="82844" marT="0" marB="0" anchor="ctr"/>
                </a:tc>
                <a:extLst>
                  <a:ext uri="{0D108BD9-81ED-4DB2-BD59-A6C34878D82A}">
                    <a16:rowId xmlns:a16="http://schemas.microsoft.com/office/drawing/2014/main" val="374241460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6AA17-2DC0-81B7-8112-7728073B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49" y="361878"/>
            <a:ext cx="10909300" cy="877351"/>
          </a:xfrm>
        </p:spPr>
        <p:txBody>
          <a:bodyPr/>
          <a:lstStyle/>
          <a:p>
            <a:pPr marL="152396" indent="0" algn="ctr">
              <a:buNone/>
            </a:pPr>
            <a:r>
              <a:rPr lang="en-US">
                <a:solidFill>
                  <a:schemeClr val="accent1"/>
                </a:solidFill>
                <a:latin typeface="Algerian (Headings)"/>
              </a:rPr>
              <a:t>CẤU TRÚC BẢNG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giaovien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TRONG CSDL</a:t>
            </a:r>
          </a:p>
        </p:txBody>
      </p:sp>
    </p:spTree>
    <p:extLst>
      <p:ext uri="{BB962C8B-B14F-4D97-AF65-F5344CB8AC3E}">
        <p14:creationId xmlns:p14="http://schemas.microsoft.com/office/powerpoint/2010/main" val="3934552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B20B3E-F901-1C7F-5510-F1BABF26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16141"/>
              </p:ext>
            </p:extLst>
          </p:nvPr>
        </p:nvGraphicFramePr>
        <p:xfrm>
          <a:off x="3174" y="1321879"/>
          <a:ext cx="12188826" cy="501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339">
                  <a:extLst>
                    <a:ext uri="{9D8B030D-6E8A-4147-A177-3AD203B41FA5}">
                      <a16:colId xmlns:a16="http://schemas.microsoft.com/office/drawing/2014/main" val="150613339"/>
                    </a:ext>
                  </a:extLst>
                </a:gridCol>
                <a:gridCol w="3213941">
                  <a:extLst>
                    <a:ext uri="{9D8B030D-6E8A-4147-A177-3AD203B41FA5}">
                      <a16:colId xmlns:a16="http://schemas.microsoft.com/office/drawing/2014/main" val="3801519222"/>
                    </a:ext>
                  </a:extLst>
                </a:gridCol>
                <a:gridCol w="3641285">
                  <a:extLst>
                    <a:ext uri="{9D8B030D-6E8A-4147-A177-3AD203B41FA5}">
                      <a16:colId xmlns:a16="http://schemas.microsoft.com/office/drawing/2014/main" val="2309485399"/>
                    </a:ext>
                  </a:extLst>
                </a:gridCol>
                <a:gridCol w="3152261">
                  <a:extLst>
                    <a:ext uri="{9D8B030D-6E8A-4147-A177-3AD203B41FA5}">
                      <a16:colId xmlns:a16="http://schemas.microsoft.com/office/drawing/2014/main" val="3145789205"/>
                    </a:ext>
                  </a:extLst>
                </a:gridCol>
              </a:tblGrid>
              <a:tr h="626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extLst>
                  <a:ext uri="{0D108BD9-81ED-4DB2-BD59-A6C34878D82A}">
                    <a16:rowId xmlns:a16="http://schemas.microsoft.com/office/drawing/2014/main" val="1977944710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Char(10)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học 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extLst>
                  <a:ext uri="{0D108BD9-81ED-4DB2-BD59-A6C34878D82A}">
                    <a16:rowId xmlns:a16="http://schemas.microsoft.com/office/drawing/2014/main" val="2087462360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HOTEN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Nvarchar(30)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 tên học 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extLst>
                  <a:ext uri="{0D108BD9-81ED-4DB2-BD59-A6C34878D82A}">
                    <a16:rowId xmlns:a16="http://schemas.microsoft.com/office/drawing/2014/main" val="4246921448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GIOITINH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Char(3)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extLst>
                  <a:ext uri="{0D108BD9-81ED-4DB2-BD59-A6C34878D82A}">
                    <a16:rowId xmlns:a16="http://schemas.microsoft.com/office/drawing/2014/main" val="410632856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 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extLst>
                  <a:ext uri="{0D108BD9-81ED-4DB2-BD59-A6C34878D82A}">
                    <a16:rowId xmlns:a16="http://schemas.microsoft.com/office/drawing/2014/main" val="913493261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MALOP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Char(10)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lớp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extLst>
                  <a:ext uri="{0D108BD9-81ED-4DB2-BD59-A6C34878D82A}">
                    <a16:rowId xmlns:a16="http://schemas.microsoft.com/office/drawing/2014/main" val="1277118493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DIACHI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(150)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extLst>
                  <a:ext uri="{0D108BD9-81ED-4DB2-BD59-A6C34878D82A}">
                    <a16:rowId xmlns:a16="http://schemas.microsoft.com/office/drawing/2014/main" val="1022383021"/>
                  </a:ext>
                </a:extLst>
              </a:tr>
              <a:tr h="626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DIENTHOAI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Điện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thoại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848" marR="87848" marT="0" marB="0" anchor="ctr"/>
                </a:tc>
                <a:extLst>
                  <a:ext uri="{0D108BD9-81ED-4DB2-BD59-A6C34878D82A}">
                    <a16:rowId xmlns:a16="http://schemas.microsoft.com/office/drawing/2014/main" val="262863864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C5B8C-35E1-2A06-C12C-B9974D33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2" y="457200"/>
            <a:ext cx="10909300" cy="798195"/>
          </a:xfrm>
        </p:spPr>
        <p:txBody>
          <a:bodyPr/>
          <a:lstStyle/>
          <a:p>
            <a:pPr marL="152396" indent="0" algn="ctr">
              <a:buNone/>
            </a:pPr>
            <a:r>
              <a:rPr lang="en-US" sz="4800">
                <a:solidFill>
                  <a:schemeClr val="accent1"/>
                </a:solidFill>
                <a:latin typeface="Algerian (Headings)"/>
              </a:rPr>
              <a:t>CẤU TRÚC BẢNG </a:t>
            </a:r>
            <a:r>
              <a:rPr lang="en-US" sz="4800" err="1">
                <a:solidFill>
                  <a:schemeClr val="accent1"/>
                </a:solidFill>
                <a:latin typeface="Algerian (Headings)"/>
              </a:rPr>
              <a:t>hocsinh</a:t>
            </a:r>
            <a:r>
              <a:rPr lang="en-US" sz="4800">
                <a:solidFill>
                  <a:schemeClr val="accent1"/>
                </a:solidFill>
                <a:latin typeface="Algerian (Headings)"/>
              </a:rPr>
              <a:t> TRONG CSDL</a:t>
            </a:r>
          </a:p>
        </p:txBody>
      </p:sp>
    </p:spTree>
    <p:extLst>
      <p:ext uri="{BB962C8B-B14F-4D97-AF65-F5344CB8AC3E}">
        <p14:creationId xmlns:p14="http://schemas.microsoft.com/office/powerpoint/2010/main" val="21868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29C4-C85B-F4A4-800C-761E22429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91" y="2484800"/>
            <a:ext cx="5323509" cy="18884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CÀI ĐẶT</a:t>
            </a:r>
          </a:p>
        </p:txBody>
      </p:sp>
    </p:spTree>
    <p:extLst>
      <p:ext uri="{BB962C8B-B14F-4D97-AF65-F5344CB8AC3E}">
        <p14:creationId xmlns:p14="http://schemas.microsoft.com/office/powerpoint/2010/main" val="1844608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B2D0-4440-0204-E7FA-264955A7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80" y="516800"/>
            <a:ext cx="9800493" cy="914436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LỆNH TẠO CÁC FILE TRONG CSDL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21479B-F1AD-AF0A-1136-F7461513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956"/>
            <a:ext cx="6161405" cy="4499574"/>
          </a:xfrm>
          <a:prstGeom prst="rect">
            <a:avLst/>
          </a:prstGeom>
        </p:spPr>
      </p:pic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FB39CA8-1F0E-808D-6724-EDDDE712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05" y="2959890"/>
            <a:ext cx="6030595" cy="16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C14FA-48F6-3FD0-90E8-F5CCC41F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305" y="2452319"/>
            <a:ext cx="3767206" cy="1972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800">
                <a:solidFill>
                  <a:schemeClr val="accent1"/>
                </a:solidFill>
                <a:latin typeface="Algerian (Headings)"/>
              </a:rPr>
              <a:t>LỆNH TẠO BẢNG LOP</a:t>
            </a:r>
          </a:p>
        </p:txBody>
      </p:sp>
      <p:pic>
        <p:nvPicPr>
          <p:cNvPr id="4" name="Picture 3" descr="A computer code with red and blue text&#10;&#10;Description automatically generated">
            <a:extLst>
              <a:ext uri="{FF2B5EF4-FFF2-40B4-BE49-F238E27FC236}">
                <a16:creationId xmlns:a16="http://schemas.microsoft.com/office/drawing/2014/main" id="{FEAD69E8-65CA-721C-AE45-43704EF1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356"/>
            <a:ext cx="6785114" cy="3939605"/>
          </a:xfrm>
          <a:prstGeom prst="rect">
            <a:avLst/>
          </a:prstGeom>
        </p:spPr>
      </p:pic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115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D6DC0-C121-6836-EEBE-6F5676A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1974574"/>
            <a:ext cx="3401961" cy="2350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600">
                <a:solidFill>
                  <a:schemeClr val="accent1"/>
                </a:solidFill>
                <a:latin typeface="Algerian (Headings)"/>
              </a:rPr>
              <a:t>LỆNH TẠO BẢNG GIAOVIEN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8E07A58-E30E-04B9-B132-A42F6396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3" y="640081"/>
            <a:ext cx="6893868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648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026A1-A5C7-B30D-A3BA-42E623BC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952" y="1780032"/>
            <a:ext cx="4389120" cy="2545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800">
                <a:solidFill>
                  <a:schemeClr val="accent1"/>
                </a:solidFill>
                <a:latin typeface="Algerian (Headings)"/>
              </a:rPr>
              <a:t>LỆNH TẠO BẢNG HOCSINH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7C15FA7-72EB-4A63-91F1-6EEE97AF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35286"/>
            <a:ext cx="5462001" cy="386374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8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D8F5-AD68-57DC-F3C3-7E030526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70" y="295900"/>
            <a:ext cx="5420139" cy="91531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BIỂU ĐỒ DIAGRAM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6D77691-94FA-93C4-7DF5-15CF3D63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215"/>
            <a:ext cx="12192000" cy="51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5B39D-5FF7-8179-0069-ADC8BB0C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6" y="2000701"/>
            <a:ext cx="3084844" cy="285659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Algerian (Headings)"/>
                <a:cs typeface="Arial" panose="020B0604020202020204" pitchFamily="34" charset="0"/>
              </a:rPr>
              <a:t>LỆNH NHẬP DỮ LIỆU VÀO BẢNG LOP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5C302A-7F16-AA8D-9FEA-CE695540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299" y="640080"/>
            <a:ext cx="45135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B9EA1-696C-6C3E-1E37-2E980FAE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3" y="5358520"/>
            <a:ext cx="11605847" cy="95238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Algerian (Headings)"/>
              </a:rPr>
              <a:t>LỆNH NHẬP DỮ LIỆU VÀO BẢNG HOCSINH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5002F-7FE4-EF3B-AD17-A5182A44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83" y="0"/>
            <a:ext cx="9956750" cy="4903700"/>
          </a:xfrm>
          <a:prstGeom prst="rect">
            <a:avLst/>
          </a:prstGeom>
        </p:spPr>
      </p:pic>
      <p:sp>
        <p:nvSpPr>
          <p:cNvPr id="44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9325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B973-5A14-9157-289D-DE6E5D6E9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84939"/>
            <a:ext cx="10111408" cy="1345078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  <a:latin typeface="Algerian (Headings)"/>
              </a:rPr>
              <a:t>DANH SÁCH THÀNH VIÊN VÀ PHÂN CÔNG NHIỆM VỤ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85AE5-08CB-DE72-084B-5A7290551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23620"/>
              </p:ext>
            </p:extLst>
          </p:nvPr>
        </p:nvGraphicFramePr>
        <p:xfrm>
          <a:off x="914401" y="1789044"/>
          <a:ext cx="10575234" cy="461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790">
                  <a:extLst>
                    <a:ext uri="{9D8B030D-6E8A-4147-A177-3AD203B41FA5}">
                      <a16:colId xmlns:a16="http://schemas.microsoft.com/office/drawing/2014/main" val="1031399259"/>
                    </a:ext>
                  </a:extLst>
                </a:gridCol>
                <a:gridCol w="2656871">
                  <a:extLst>
                    <a:ext uri="{9D8B030D-6E8A-4147-A177-3AD203B41FA5}">
                      <a16:colId xmlns:a16="http://schemas.microsoft.com/office/drawing/2014/main" val="2309749762"/>
                    </a:ext>
                  </a:extLst>
                </a:gridCol>
                <a:gridCol w="2656871">
                  <a:extLst>
                    <a:ext uri="{9D8B030D-6E8A-4147-A177-3AD203B41FA5}">
                      <a16:colId xmlns:a16="http://schemas.microsoft.com/office/drawing/2014/main" val="976245036"/>
                    </a:ext>
                  </a:extLst>
                </a:gridCol>
                <a:gridCol w="2506702">
                  <a:extLst>
                    <a:ext uri="{9D8B030D-6E8A-4147-A177-3AD203B41FA5}">
                      <a16:colId xmlns:a16="http://schemas.microsoft.com/office/drawing/2014/main" val="910369524"/>
                    </a:ext>
                  </a:extLst>
                </a:gridCol>
              </a:tblGrid>
              <a:tr h="812699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mức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531532"/>
                  </a:ext>
                </a:extLst>
              </a:tr>
              <a:tr h="949764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Huỳnh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Đức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Hiếu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45.01.103.009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proc,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in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khoá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biểu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147159"/>
                  </a:ext>
                </a:extLst>
              </a:tr>
              <a:tr h="949764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Minh Long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45.01.104.132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Cursor,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089229"/>
                  </a:ext>
                </a:extLst>
              </a:tr>
              <a:tr h="949764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Đức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Quý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46.01.104.149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Function, backup &amp; restored,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5247"/>
                  </a:ext>
                </a:extLst>
              </a:tr>
              <a:tr h="94976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Hồng</a:t>
                      </a: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Quân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48.01.104.108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Trigger,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xoá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434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89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text&#10;&#10;Description automatically generated">
            <a:extLst>
              <a:ext uri="{FF2B5EF4-FFF2-40B4-BE49-F238E27FC236}">
                <a16:creationId xmlns:a16="http://schemas.microsoft.com/office/drawing/2014/main" id="{102CF0B3-D51D-0752-3E7E-ADFB40CD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100"/>
            <a:ext cx="12188839" cy="32363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D3433A-2A2A-889A-BF94-6B4964A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3" y="5358520"/>
            <a:ext cx="11605847" cy="95238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Algerian (Headings)"/>
              </a:rPr>
              <a:t>LỆNH NHẬP DỮ LIỆU VÀO BẢNG GIAOVIEN</a:t>
            </a:r>
          </a:p>
        </p:txBody>
      </p:sp>
    </p:spTree>
    <p:extLst>
      <p:ext uri="{BB962C8B-B14F-4D97-AF65-F5344CB8AC3E}">
        <p14:creationId xmlns:p14="http://schemas.microsoft.com/office/powerpoint/2010/main" val="18106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29C4-C85B-F4A4-800C-761E22429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91" y="2484800"/>
            <a:ext cx="6396935" cy="18884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368559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D923D-D29A-AD3D-93FA-41F934BA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86" y="4565622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6000">
                <a:solidFill>
                  <a:schemeClr val="accent1"/>
                </a:solidFill>
                <a:latin typeface="Algerian (Headings)"/>
              </a:rPr>
              <a:t>PROC 1 : IN DANH SÁCH HOCSINH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74093-40B4-E6A4-D597-9DBAAB0E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9870510" cy="3602736"/>
          </a:xfrm>
          <a:prstGeom prst="rect">
            <a:avLst/>
          </a:prstGeom>
        </p:spPr>
      </p:pic>
      <p:cxnSp>
        <p:nvCxnSpPr>
          <p:cNvPr id="47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058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BEF36-5DE1-18F4-9B8B-DCCBF923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91" y="5362537"/>
            <a:ext cx="5391873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Algerian (Headings)"/>
              </a:rPr>
              <a:t>PROC 3 : IN CÁC LỚP GIÁO VIÊN DẠY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76424-3469-F5BD-AE2F-5DF02E8F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1131736"/>
            <a:ext cx="5700687" cy="310896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753B2-58D8-B7AD-0F37-1C25D7AA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16" y="930612"/>
            <a:ext cx="5594831" cy="304495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5A8750-B5AA-C178-C809-FC67ACDCE123}"/>
              </a:ext>
            </a:extLst>
          </p:cNvPr>
          <p:cNvSpPr txBox="1">
            <a:spLocks/>
          </p:cNvSpPr>
          <p:nvPr/>
        </p:nvSpPr>
        <p:spPr>
          <a:xfrm>
            <a:off x="172278" y="5313237"/>
            <a:ext cx="5391873" cy="822960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 fontScale="90000" lnSpcReduction="10000"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Algerian (Headings)"/>
              </a:rPr>
              <a:t>PROC 2 : IN </a:t>
            </a:r>
            <a:r>
              <a:rPr lang="en-US" sz="3600" err="1">
                <a:solidFill>
                  <a:srgbClr val="FFFFFF"/>
                </a:solidFill>
                <a:latin typeface="Algerian (Headings)"/>
              </a:rPr>
              <a:t>thời</a:t>
            </a:r>
            <a:r>
              <a:rPr lang="en-US" sz="3600">
                <a:solidFill>
                  <a:srgbClr val="FFFFFF"/>
                </a:solidFill>
                <a:latin typeface="Algerian (Headings)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lgerian (Headings)"/>
              </a:rPr>
              <a:t>khoá</a:t>
            </a:r>
            <a:r>
              <a:rPr lang="en-US" sz="3600">
                <a:solidFill>
                  <a:srgbClr val="FFFFFF"/>
                </a:solidFill>
                <a:latin typeface="Algerian (Headings)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lgerian (Headings)"/>
              </a:rPr>
              <a:t>biểu</a:t>
            </a:r>
            <a:r>
              <a:rPr lang="en-US" sz="3600">
                <a:solidFill>
                  <a:srgbClr val="FFFFFF"/>
                </a:solidFill>
                <a:latin typeface="Algerian (Headings)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lgerian (Headings)"/>
              </a:rPr>
              <a:t>học</a:t>
            </a:r>
            <a:r>
              <a:rPr lang="en-US" sz="3600">
                <a:solidFill>
                  <a:srgbClr val="FFFFFF"/>
                </a:solidFill>
                <a:latin typeface="Algerian (Headings)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lgerian (Headings)"/>
              </a:rPr>
              <a:t>sinh</a:t>
            </a:r>
            <a:endParaRPr lang="en-US" sz="3600">
              <a:solidFill>
                <a:srgbClr val="FFFFFF"/>
              </a:solidFill>
              <a:latin typeface="Algeri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605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229D9-1DF8-10CF-C062-A6C23A82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30" y="4759083"/>
            <a:ext cx="10653043" cy="1057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PROC 4 :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Xoá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giáo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viên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và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học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sinh</a:t>
            </a:r>
            <a:endParaRPr lang="en-US">
              <a:solidFill>
                <a:schemeClr val="accent1"/>
              </a:solidFill>
              <a:latin typeface="Algerian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126B5-C36D-07CA-E5BE-1A2866E8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517528"/>
            <a:ext cx="5131653" cy="18478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886C2-F8E8-CEE1-A28B-2EDA993E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148144"/>
            <a:ext cx="5118182" cy="25866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257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1F88-07B7-EE52-5DCE-EDA3EB93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699938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1761F-45DA-289B-9E30-3A0D99D8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06" y="5436618"/>
            <a:ext cx="8887186" cy="82296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Algerian (Headings)"/>
              </a:rPr>
              <a:t>TRIGGER 1 : CẬP NHẬT SĨ SỐ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65FEA-476B-1800-E0B7-BD42B28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14065"/>
            <a:ext cx="10925102" cy="32775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755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B2499-38C5-BBE3-5CE5-A04CF6242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solidFill>
                  <a:schemeClr val="accent1"/>
                </a:solidFill>
                <a:latin typeface="Algerian (Headings)"/>
              </a:rPr>
              <a:t>TRIGGER 2 : CẬP NHẬT THÔNG TIN TÀI KHOẢN ĐĂNG NHẬP CỦA GIÁO VIÊN VÀ HỌC SINH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FC8CAF-3504-2D5F-84AC-DEA1CF49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5" y="1250116"/>
            <a:ext cx="5596406" cy="2573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BC80D98-E5E4-D1F0-CFEB-E69656CE6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0" y="1526573"/>
            <a:ext cx="5775573" cy="206476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620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0007-3D65-D61F-AE02-0B4E739A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190704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A2856-4AEB-22B0-AA1C-8BC08578B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" b="1026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3C87A-0935-9F08-D2DD-8769BF23B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5447504"/>
            <a:ext cx="10058400" cy="8229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lgerian (Headings)"/>
              </a:rPr>
              <a:t>Function : In </a:t>
            </a:r>
            <a:r>
              <a:rPr lang="en-US" err="1">
                <a:solidFill>
                  <a:srgbClr val="FFFFFF"/>
                </a:solidFill>
                <a:latin typeface="Algerian (Headings)"/>
              </a:rPr>
              <a:t>danh</a:t>
            </a:r>
            <a:r>
              <a:rPr lang="en-US">
                <a:solidFill>
                  <a:srgbClr val="FFFFFF"/>
                </a:solidFill>
                <a:latin typeface="Algerian (Headings)"/>
              </a:rPr>
              <a:t> </a:t>
            </a:r>
            <a:r>
              <a:rPr lang="en-US" err="1">
                <a:solidFill>
                  <a:srgbClr val="FFFFFF"/>
                </a:solidFill>
                <a:latin typeface="Algerian (Headings)"/>
              </a:rPr>
              <a:t>sách</a:t>
            </a:r>
            <a:r>
              <a:rPr lang="en-US">
                <a:solidFill>
                  <a:srgbClr val="FFFFFF"/>
                </a:solidFill>
                <a:latin typeface="Algerian (Headings)"/>
              </a:rPr>
              <a:t> </a:t>
            </a:r>
            <a:r>
              <a:rPr lang="en-US" err="1">
                <a:solidFill>
                  <a:srgbClr val="FFFFFF"/>
                </a:solidFill>
                <a:latin typeface="Algerian (Headings)"/>
              </a:rPr>
              <a:t>giáo</a:t>
            </a:r>
            <a:r>
              <a:rPr lang="en-US">
                <a:solidFill>
                  <a:srgbClr val="FFFFFF"/>
                </a:solidFill>
                <a:latin typeface="Algerian (Headings)"/>
              </a:rPr>
              <a:t> </a:t>
            </a:r>
            <a:r>
              <a:rPr lang="en-US" err="1">
                <a:solidFill>
                  <a:srgbClr val="FFFFFF"/>
                </a:solidFill>
                <a:latin typeface="Algerian (Headings)"/>
              </a:rPr>
              <a:t>viên</a:t>
            </a:r>
            <a:endParaRPr lang="en-US">
              <a:solidFill>
                <a:srgbClr val="FFFFFF"/>
              </a:solidFill>
              <a:latin typeface="Algerian (Headings)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184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AA4B-42D2-041C-C240-EFFB39201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987" y="192174"/>
            <a:ext cx="6616800" cy="1517356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  <a:latin typeface="Algerian (Headings)"/>
              </a:rPr>
              <a:t>NỘI DUNG</a:t>
            </a:r>
          </a:p>
        </p:txBody>
      </p:sp>
      <p:sp>
        <p:nvSpPr>
          <p:cNvPr id="3" name="Oval 25">
            <a:extLst>
              <a:ext uri="{FF2B5EF4-FFF2-40B4-BE49-F238E27FC236}">
                <a16:creationId xmlns:a16="http://schemas.microsoft.com/office/drawing/2014/main" id="{29C3C291-8377-C111-84E8-0DB0B5E5D532}"/>
              </a:ext>
            </a:extLst>
          </p:cNvPr>
          <p:cNvSpPr/>
          <p:nvPr/>
        </p:nvSpPr>
        <p:spPr>
          <a:xfrm>
            <a:off x="1449567" y="1980484"/>
            <a:ext cx="614380" cy="63259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>
                <a:latin typeface="Bahnschrift SemiBold Condensed" panose="020B0502040204020203" pitchFamily="34" charset="0"/>
              </a:rPr>
              <a:t>1</a:t>
            </a:r>
            <a:endParaRPr sz="2400" b="1">
              <a:latin typeface="Bahnschrift SemiBold Condensed" panose="020B0502040204020203" pitchFamily="34" charset="0"/>
            </a:endParaRPr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F116D362-29C5-22DD-C9FE-5B11745B428D}"/>
              </a:ext>
            </a:extLst>
          </p:cNvPr>
          <p:cNvSpPr/>
          <p:nvPr/>
        </p:nvSpPr>
        <p:spPr>
          <a:xfrm>
            <a:off x="1449567" y="3112702"/>
            <a:ext cx="614380" cy="63259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>
                <a:latin typeface="Bahnschrift SemiBold Condensed" panose="020B0502040204020203" pitchFamily="34" charset="0"/>
              </a:rPr>
              <a:t>2</a:t>
            </a:r>
            <a:endParaRPr sz="2400" b="1">
              <a:latin typeface="Bahnschrift SemiBold Condensed" panose="020B0502040204020203" pitchFamily="34" charset="0"/>
            </a:endParaRP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9C23A34E-197B-7125-84CC-EF3ECF2A1D11}"/>
              </a:ext>
            </a:extLst>
          </p:cNvPr>
          <p:cNvSpPr/>
          <p:nvPr/>
        </p:nvSpPr>
        <p:spPr>
          <a:xfrm>
            <a:off x="1449567" y="4241606"/>
            <a:ext cx="614380" cy="63259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>
                <a:latin typeface="Bahnschrift SemiBold Condensed" panose="020B0502040204020203" pitchFamily="34" charset="0"/>
              </a:rPr>
              <a:t>3</a:t>
            </a:r>
            <a:endParaRPr sz="2400" b="1">
              <a:latin typeface="Bahnschrift SemiBold Condensed" panose="020B0502040204020203" pitchFamily="34" charset="0"/>
            </a:endParaRPr>
          </a:p>
        </p:txBody>
      </p:sp>
      <p:sp>
        <p:nvSpPr>
          <p:cNvPr id="6" name="Oval 17">
            <a:extLst>
              <a:ext uri="{FF2B5EF4-FFF2-40B4-BE49-F238E27FC236}">
                <a16:creationId xmlns:a16="http://schemas.microsoft.com/office/drawing/2014/main" id="{08CF3610-C1E2-E5BD-C89A-83FCEAF23173}"/>
              </a:ext>
            </a:extLst>
          </p:cNvPr>
          <p:cNvSpPr/>
          <p:nvPr/>
        </p:nvSpPr>
        <p:spPr>
          <a:xfrm>
            <a:off x="1470289" y="5370510"/>
            <a:ext cx="614380" cy="63259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>
                <a:latin typeface="Bahnschrift SemiBold Condensed" panose="020B0502040204020203" pitchFamily="34" charset="0"/>
              </a:rPr>
              <a:t>4</a:t>
            </a:r>
            <a:endParaRPr sz="2400" b="1">
              <a:latin typeface="Bahnschrift SemiBold Condensed" panose="020B0502040204020203" pitchFamily="34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A734B414-4C3B-9A48-43E4-8D70545F6D73}"/>
              </a:ext>
            </a:extLst>
          </p:cNvPr>
          <p:cNvSpPr txBox="1"/>
          <p:nvPr/>
        </p:nvSpPr>
        <p:spPr>
          <a:xfrm>
            <a:off x="2269987" y="1870055"/>
            <a:ext cx="3511668" cy="74302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r>
              <a:rPr lang="en-US" altLang="zh-CN" sz="3000" b="1" cap="all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altLang="zh-CN" sz="3000" b="1" cap="all" err="1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Tổng</a:t>
            </a:r>
            <a:r>
              <a:rPr lang="en-US" altLang="zh-CN" sz="3000" b="1" cap="all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 Quan VỀ ĐỀ TÀI</a:t>
            </a:r>
          </a:p>
        </p:txBody>
      </p:sp>
      <p:sp>
        <p:nvSpPr>
          <p:cNvPr id="8" name="TextBox 35">
            <a:extLst>
              <a:ext uri="{FF2B5EF4-FFF2-40B4-BE49-F238E27FC236}">
                <a16:creationId xmlns:a16="http://schemas.microsoft.com/office/drawing/2014/main" id="{75ACD5F6-8109-1C72-29C9-3E9CD2478EBA}"/>
              </a:ext>
            </a:extLst>
          </p:cNvPr>
          <p:cNvSpPr txBox="1"/>
          <p:nvPr/>
        </p:nvSpPr>
        <p:spPr>
          <a:xfrm>
            <a:off x="2269987" y="3057487"/>
            <a:ext cx="4342848" cy="74302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r>
              <a:rPr lang="en-US" altLang="zh-CN" sz="3000" b="1" cap="all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THIẾT KẾ VÀ CÀI ĐẶT CƠ SỞ DỮ LIỆU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28AD9527-2048-EED1-E415-557EE1FDBF08}"/>
              </a:ext>
            </a:extLst>
          </p:cNvPr>
          <p:cNvSpPr txBox="1"/>
          <p:nvPr/>
        </p:nvSpPr>
        <p:spPr>
          <a:xfrm>
            <a:off x="2269986" y="4186391"/>
            <a:ext cx="3826013" cy="74302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r>
              <a:rPr lang="en-US" altLang="zh-CN" sz="3000" b="1" cap="all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 CÀI ĐẶT ỨNG DỤNG MINH HOẠ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7929AA36-8AB3-5B8A-AF99-024BC0139826}"/>
              </a:ext>
            </a:extLst>
          </p:cNvPr>
          <p:cNvSpPr txBox="1"/>
          <p:nvPr/>
        </p:nvSpPr>
        <p:spPr>
          <a:xfrm>
            <a:off x="2269986" y="5315295"/>
            <a:ext cx="3945283" cy="74302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r>
              <a:rPr lang="en-US" altLang="zh-CN" sz="3000" b="1" cap="all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 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881383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C2E7-7109-DA73-5856-903E61BD2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2303269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E2CDF-D7E9-2790-A02A-D2C55D2E4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>
                <a:solidFill>
                  <a:schemeClr val="accent1"/>
                </a:solidFill>
                <a:latin typeface="Algerian (Headings)"/>
              </a:rPr>
              <a:t>Cursor </a:t>
            </a:r>
            <a:r>
              <a:rPr lang="en-US" sz="6600" err="1">
                <a:solidFill>
                  <a:schemeClr val="accent1"/>
                </a:solidFill>
                <a:latin typeface="Algerian (Headings)"/>
              </a:rPr>
              <a:t>tính</a:t>
            </a:r>
            <a:r>
              <a:rPr lang="en-US" sz="6600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sz="6600" err="1">
                <a:solidFill>
                  <a:schemeClr val="accent1"/>
                </a:solidFill>
                <a:latin typeface="Algerian (Headings)"/>
              </a:rPr>
              <a:t>điểm</a:t>
            </a:r>
            <a:r>
              <a:rPr lang="en-US" sz="6600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sz="6600" err="1">
                <a:solidFill>
                  <a:schemeClr val="accent1"/>
                </a:solidFill>
                <a:latin typeface="Algerian (Headings)"/>
              </a:rPr>
              <a:t>trung</a:t>
            </a:r>
            <a:r>
              <a:rPr lang="en-US" sz="6600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sz="6600" err="1">
                <a:solidFill>
                  <a:schemeClr val="accent1"/>
                </a:solidFill>
                <a:latin typeface="Algerian (Headings)"/>
              </a:rPr>
              <a:t>bình</a:t>
            </a:r>
            <a:endParaRPr lang="en-US" sz="6600">
              <a:solidFill>
                <a:schemeClr val="accent1"/>
              </a:solidFill>
              <a:latin typeface="Algerian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2145D-79E8-2999-CB9F-6D725BAC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49" y="640081"/>
            <a:ext cx="5826117" cy="5054156"/>
          </a:xfrm>
          <a:prstGeom prst="rect">
            <a:avLst/>
          </a:prstGeom>
        </p:spPr>
      </p:pic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579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EF69-C89C-3806-F2E9-6C4F1142F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PHÂN QUYỀN</a:t>
            </a:r>
          </a:p>
        </p:txBody>
      </p:sp>
    </p:spTree>
    <p:extLst>
      <p:ext uri="{BB962C8B-B14F-4D97-AF65-F5344CB8AC3E}">
        <p14:creationId xmlns:p14="http://schemas.microsoft.com/office/powerpoint/2010/main" val="2488434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95913-126C-9800-0CF6-40F1B4F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6012" y="2377531"/>
            <a:ext cx="6581977" cy="237320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latin typeface="Algerian (Headings)"/>
              </a:rPr>
              <a:t>PHÂN QUYỀN CHO GIÁO VIÊN VÀ HỌC SINH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1889D-A9DE-EF94-75D6-EC692FB1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1" y="701153"/>
            <a:ext cx="3573190" cy="2466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5B7C76-0337-73AE-7DAC-98F58200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1" y="3859065"/>
            <a:ext cx="4014250" cy="1962915"/>
          </a:xfrm>
          <a:prstGeom prst="rect">
            <a:avLst/>
          </a:prstGeom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4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4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47CA-0AA2-01EA-651A-6BF951B5D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 (Headings)"/>
              </a:rPr>
              <a:t>BACKUP &amp; RESTORED</a:t>
            </a:r>
          </a:p>
        </p:txBody>
      </p:sp>
    </p:spTree>
    <p:extLst>
      <p:ext uri="{BB962C8B-B14F-4D97-AF65-F5344CB8AC3E}">
        <p14:creationId xmlns:p14="http://schemas.microsoft.com/office/powerpoint/2010/main" val="3024852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66A4-5FAA-9DE0-40C9-98BD3EB8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355832"/>
            <a:ext cx="9859617" cy="158099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  <a:latin typeface="Algerian (Headings)"/>
              </a:rPr>
              <a:t>SAO LƯU FULL – DIFF – LOG BACKUP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57713-E11E-9B2E-8830-E20EFDBC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85" y="1936825"/>
            <a:ext cx="10924934" cy="1031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58FF2-A372-5D65-E5C8-3D1625F2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09" y="3374835"/>
            <a:ext cx="10846810" cy="117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6313B-8F47-5B75-EBBC-73B33E2A4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09" y="4921175"/>
            <a:ext cx="10846810" cy="11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2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D0E12-F64E-9C53-389C-31D9B3E0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5041" y="2151889"/>
            <a:ext cx="3401961" cy="235053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latin typeface="Algerian (Headings)"/>
              </a:rPr>
              <a:t>PHỤC HỒI THEO KẾ HOẠCH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356330-C649-90F4-EDD8-E927EA87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2" y="640081"/>
            <a:ext cx="6899870" cy="505415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8081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4EC12C-1A6B-E82F-3EB2-C3A261CB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176" y="340857"/>
            <a:ext cx="11171582" cy="1517356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  <a:latin typeface="Algerian (Headings)"/>
                <a:cs typeface="Times New Roman"/>
              </a:rPr>
              <a:t>CHƯƠNG 3 : CÀI ĐẶT ỨNG DỤNG MINH HỌA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5F6F84-E380-AA57-2943-ABDA3EA2B4B3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835DD-91E0-9A62-0B68-823B765ED47A}"/>
              </a:ext>
            </a:extLst>
          </p:cNvPr>
          <p:cNvSpPr txBox="1">
            <a:spLocks/>
          </p:cNvSpPr>
          <p:nvPr/>
        </p:nvSpPr>
        <p:spPr>
          <a:xfrm>
            <a:off x="-97936" y="1858213"/>
            <a:ext cx="11171582" cy="117194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Danh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Mục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Forms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Ứng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dụng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B320D1-F346-9733-585A-67EB6B7E8B1F}"/>
              </a:ext>
            </a:extLst>
          </p:cNvPr>
          <p:cNvSpPr txBox="1">
            <a:spLocks/>
          </p:cNvSpPr>
          <p:nvPr/>
        </p:nvSpPr>
        <p:spPr>
          <a:xfrm>
            <a:off x="1110112" y="3030159"/>
            <a:ext cx="11171582" cy="2855502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marL="914400" indent="-914400">
              <a:buAutoNum type="arabicPeriod"/>
            </a:pP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Forms </a:t>
            </a:r>
            <a:r>
              <a:rPr lang="en-US" err="1">
                <a:solidFill>
                  <a:schemeClr val="accent1"/>
                </a:solidFill>
                <a:latin typeface="Times New Roman"/>
                <a:cs typeface="Times New Roman"/>
              </a:rPr>
              <a:t>Đăng</a:t>
            </a: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accent1"/>
                </a:solidFill>
                <a:latin typeface="Times New Roman"/>
                <a:cs typeface="Times New Roman"/>
              </a:rPr>
              <a:t>Nhập</a:t>
            </a: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 (Login)</a:t>
            </a:r>
          </a:p>
          <a:p>
            <a:pPr marL="914400" indent="-914400">
              <a:buAutoNum type="arabicPeriod"/>
            </a:pP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Forms Management</a:t>
            </a:r>
          </a:p>
          <a:p>
            <a:pPr marL="914400" indent="-914400">
              <a:buAutoNum type="arabicPeriod"/>
            </a:pPr>
            <a:r>
              <a:rPr lang="en-US" err="1">
                <a:solidFill>
                  <a:schemeClr val="accent1"/>
                </a:solidFill>
                <a:latin typeface="Times New Roman"/>
                <a:cs typeface="Times New Roman"/>
              </a:rPr>
              <a:t>Các</a:t>
            </a: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 Forms </a:t>
            </a:r>
            <a:r>
              <a:rPr lang="en-US" err="1">
                <a:solidFill>
                  <a:schemeClr val="accent1"/>
                </a:solidFill>
                <a:latin typeface="Times New Roman"/>
                <a:cs typeface="Times New Roman"/>
              </a:rPr>
              <a:t>Xem</a:t>
            </a: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, </a:t>
            </a:r>
            <a:r>
              <a:rPr lang="en-US" err="1">
                <a:solidFill>
                  <a:schemeClr val="accent1"/>
                </a:solidFill>
                <a:latin typeface="Times New Roman"/>
                <a:cs typeface="Times New Roman"/>
              </a:rPr>
              <a:t>Sửa</a:t>
            </a: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 Thông Tin </a:t>
            </a:r>
            <a:r>
              <a:rPr lang="en-US" err="1">
                <a:solidFill>
                  <a:schemeClr val="accent1"/>
                </a:solidFill>
                <a:latin typeface="Times New Roman"/>
                <a:cs typeface="Times New Roman"/>
              </a:rPr>
              <a:t>Giáo</a:t>
            </a: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 Vien, </a:t>
            </a:r>
            <a:r>
              <a:rPr lang="en-US" err="1">
                <a:solidFill>
                  <a:schemeClr val="accent1"/>
                </a:solidFill>
                <a:latin typeface="Times New Roman"/>
                <a:cs typeface="Times New Roman"/>
              </a:rPr>
              <a:t>Học</a:t>
            </a:r>
            <a:r>
              <a:rPr lang="en-US">
                <a:solidFill>
                  <a:schemeClr val="accent1"/>
                </a:solidFill>
                <a:latin typeface="Times New Roman"/>
                <a:cs typeface="Times New Roman"/>
              </a:rPr>
              <a:t> Sinh, </a:t>
            </a:r>
            <a:r>
              <a:rPr lang="en-US" err="1">
                <a:solidFill>
                  <a:schemeClr val="accent1"/>
                </a:solidFill>
                <a:latin typeface="Times New Roman"/>
                <a:cs typeface="Times New Roman"/>
              </a:rPr>
              <a:t>Điểm</a:t>
            </a:r>
            <a:endParaRPr lang="en-US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0667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EEECC-F5E3-AE2F-1D49-210F9BF18A78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7297A3-DAC1-37DF-ADB1-DBE4D6DA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78" y="1746183"/>
            <a:ext cx="8142248" cy="38712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1263060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Forms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Đăng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Nhập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(Login)</a:t>
            </a:r>
            <a:endParaRPr lang="en-US" sz="8800">
              <a:cs typeface="Calibr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605D4-65FC-CB24-D518-A53957C75032}"/>
              </a:ext>
            </a:extLst>
          </p:cNvPr>
          <p:cNvSpPr txBox="1"/>
          <p:nvPr/>
        </p:nvSpPr>
        <p:spPr>
          <a:xfrm>
            <a:off x="-153330" y="1839951"/>
            <a:ext cx="35172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i="1">
                <a:latin typeface="Times New Roman"/>
                <a:cs typeface="Calibri"/>
              </a:rPr>
              <a:t>Giao </a:t>
            </a:r>
            <a:r>
              <a:rPr lang="en-US" sz="6000" i="1" err="1">
                <a:latin typeface="Times New Roman"/>
                <a:cs typeface="Calibri"/>
              </a:rPr>
              <a:t>Diện</a:t>
            </a:r>
            <a:endParaRPr lang="en-US" sz="6000" i="1">
              <a:latin typeface="Times New Roman"/>
              <a:cs typeface="Calibri"/>
            </a:endParaRPr>
          </a:p>
          <a:p>
            <a:pPr algn="ctr"/>
            <a:r>
              <a:rPr lang="en-US" sz="6000" i="1">
                <a:latin typeface="Times New Roman"/>
                <a:cs typeface="Calibri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1195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F6F84-E380-AA57-2943-ABDA3EA2B4B3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835DD-91E0-9A62-0B68-823B765ED47A}"/>
              </a:ext>
            </a:extLst>
          </p:cNvPr>
          <p:cNvSpPr txBox="1">
            <a:spLocks/>
          </p:cNvSpPr>
          <p:nvPr/>
        </p:nvSpPr>
        <p:spPr>
          <a:xfrm>
            <a:off x="132523" y="200378"/>
            <a:ext cx="12372585" cy="136197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800">
                <a:solidFill>
                  <a:srgbClr val="FF0000"/>
                </a:solidFill>
                <a:latin typeface="Times New Roman"/>
                <a:cs typeface="Times New Roman"/>
              </a:rPr>
              <a:t>Forms </a:t>
            </a:r>
            <a:r>
              <a:rPr lang="en-US" sz="6800" err="1">
                <a:solidFill>
                  <a:srgbClr val="FF0000"/>
                </a:solidFill>
                <a:latin typeface="Times New Roman"/>
                <a:cs typeface="Times New Roman"/>
              </a:rPr>
              <a:t>Đăng</a:t>
            </a:r>
            <a:r>
              <a:rPr lang="en-US" sz="6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800" err="1">
                <a:solidFill>
                  <a:srgbClr val="FF0000"/>
                </a:solidFill>
                <a:latin typeface="Times New Roman"/>
                <a:cs typeface="Times New Roman"/>
              </a:rPr>
              <a:t>Nhập</a:t>
            </a:r>
            <a:r>
              <a:rPr lang="en-US" sz="6800">
                <a:solidFill>
                  <a:srgbClr val="FF0000"/>
                </a:solidFill>
                <a:latin typeface="Times New Roman"/>
                <a:cs typeface="Times New Roman"/>
              </a:rPr>
              <a:t>(Login)</a:t>
            </a:r>
            <a:endParaRPr lang="en-US" sz="6800">
              <a:cs typeface="Calibri Ligh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0365B0C-7B8A-2D59-71D3-0E2B957B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37" y="1930114"/>
            <a:ext cx="5488386" cy="2596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B3324-22BA-F45F-4C26-862D713D65FA}"/>
              </a:ext>
            </a:extLst>
          </p:cNvPr>
          <p:cNvSpPr txBox="1"/>
          <p:nvPr/>
        </p:nvSpPr>
        <p:spPr>
          <a:xfrm>
            <a:off x="-153330" y="1839951"/>
            <a:ext cx="351728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6000" i="1">
              <a:latin typeface="Times New Roman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E288A-9B1C-FFC1-1D49-CD09BDA7B898}"/>
              </a:ext>
            </a:extLst>
          </p:cNvPr>
          <p:cNvSpPr txBox="1"/>
          <p:nvPr/>
        </p:nvSpPr>
        <p:spPr>
          <a:xfrm>
            <a:off x="640473" y="2019957"/>
            <a:ext cx="512379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latin typeface="Times New Roman"/>
                <a:cs typeface="Calibri"/>
              </a:rPr>
              <a:t>Dựa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theo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i="1" err="1">
                <a:latin typeface="Times New Roman"/>
                <a:cs typeface="Calibri"/>
              </a:rPr>
              <a:t>Mã</a:t>
            </a:r>
            <a:r>
              <a:rPr lang="en-US" sz="3200" i="1">
                <a:latin typeface="Times New Roman"/>
                <a:cs typeface="Calibri"/>
              </a:rPr>
              <a:t> </a:t>
            </a:r>
            <a:r>
              <a:rPr lang="en-US" sz="3200" i="1" err="1">
                <a:latin typeface="Times New Roman"/>
                <a:cs typeface="Calibri"/>
              </a:rPr>
              <a:t>Số</a:t>
            </a:r>
            <a:r>
              <a:rPr lang="en-US" sz="3200" i="1">
                <a:latin typeface="Times New Roman"/>
                <a:cs typeface="Calibri"/>
              </a:rPr>
              <a:t> </a:t>
            </a:r>
            <a:r>
              <a:rPr lang="en-US" sz="3200" i="1" err="1">
                <a:latin typeface="Times New Roman"/>
                <a:cs typeface="Calibri"/>
              </a:rPr>
              <a:t>Đăng</a:t>
            </a:r>
            <a:r>
              <a:rPr lang="en-US" sz="3200" i="1">
                <a:latin typeface="Times New Roman"/>
                <a:cs typeface="Calibri"/>
              </a:rPr>
              <a:t> </a:t>
            </a:r>
            <a:r>
              <a:rPr lang="en-US" sz="3200" i="1" err="1">
                <a:latin typeface="Times New Roman"/>
                <a:cs typeface="Calibri"/>
              </a:rPr>
              <a:t>Nhập</a:t>
            </a:r>
            <a:r>
              <a:rPr lang="en-US" sz="3200">
                <a:latin typeface="Times New Roman"/>
                <a:cs typeface="Calibri"/>
              </a:rPr>
              <a:t>, </a:t>
            </a:r>
            <a:r>
              <a:rPr lang="en-US" sz="3200" i="1" err="1">
                <a:latin typeface="Times New Roman"/>
                <a:cs typeface="Calibri"/>
              </a:rPr>
              <a:t>Mật</a:t>
            </a:r>
            <a:r>
              <a:rPr lang="en-US" sz="3200" i="1">
                <a:latin typeface="Times New Roman"/>
                <a:cs typeface="Calibri"/>
              </a:rPr>
              <a:t> </a:t>
            </a:r>
            <a:r>
              <a:rPr lang="en-US" sz="3200" i="1" err="1">
                <a:latin typeface="Times New Roman"/>
                <a:cs typeface="Calibri"/>
              </a:rPr>
              <a:t>Khẩu</a:t>
            </a:r>
            <a:r>
              <a:rPr lang="en-US" sz="3200">
                <a:latin typeface="Times New Roman"/>
                <a:cs typeface="Calibri"/>
              </a:rPr>
              <a:t>, </a:t>
            </a:r>
            <a:r>
              <a:rPr lang="en-US" sz="3200" err="1">
                <a:latin typeface="Times New Roman"/>
                <a:cs typeface="Calibri"/>
              </a:rPr>
              <a:t>và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i="1" err="1">
                <a:latin typeface="Times New Roman"/>
                <a:cs typeface="Calibri"/>
              </a:rPr>
              <a:t>Quyền</a:t>
            </a:r>
            <a:r>
              <a:rPr lang="en-US" sz="3200" i="1">
                <a:latin typeface="Times New Roman"/>
                <a:cs typeface="Calibri"/>
              </a:rPr>
              <a:t> </a:t>
            </a:r>
            <a:r>
              <a:rPr lang="en-US" sz="3200" i="1" err="1">
                <a:latin typeface="Times New Roman"/>
                <a:cs typeface="Calibri"/>
              </a:rPr>
              <a:t>Quản</a:t>
            </a:r>
            <a:r>
              <a:rPr lang="en-US" sz="3200" i="1">
                <a:latin typeface="Times New Roman"/>
                <a:cs typeface="Calibri"/>
              </a:rPr>
              <a:t> </a:t>
            </a:r>
            <a:r>
              <a:rPr lang="en-US" sz="3200" i="1" err="1">
                <a:latin typeface="Times New Roman"/>
                <a:cs typeface="Calibri"/>
              </a:rPr>
              <a:t>trị</a:t>
            </a:r>
            <a:r>
              <a:rPr lang="en-US" sz="3200" i="1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mà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Người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Dùng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cung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cấp</a:t>
            </a:r>
            <a:r>
              <a:rPr lang="en-US" sz="3200">
                <a:latin typeface="Times New Roman"/>
                <a:cs typeface="Calibri"/>
              </a:rPr>
              <a:t>, </a:t>
            </a:r>
            <a:r>
              <a:rPr lang="en-US" sz="3200" err="1">
                <a:latin typeface="Times New Roman"/>
                <a:cs typeface="Calibri"/>
              </a:rPr>
              <a:t>và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dùng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Procdure</a:t>
            </a:r>
            <a:r>
              <a:rPr lang="en-US" sz="3200">
                <a:latin typeface="Times New Roman"/>
                <a:cs typeface="Calibri"/>
              </a:rPr>
              <a:t> </a:t>
            </a:r>
            <a:r>
              <a:rPr lang="en-US" sz="3200" err="1">
                <a:latin typeface="Times New Roman"/>
                <a:ea typeface="+mn-lt"/>
                <a:cs typeface="+mn-lt"/>
              </a:rPr>
              <a:t>CheckLogin</a:t>
            </a:r>
            <a:r>
              <a:rPr lang="en-US" sz="3200">
                <a:latin typeface="Times New Roman"/>
                <a:ea typeface="+mn-lt"/>
                <a:cs typeface="+mn-lt"/>
              </a:rPr>
              <a:t> </a:t>
            </a:r>
            <a:endParaRPr lang="en-US"/>
          </a:p>
          <a:p>
            <a:endParaRPr lang="en-US" sz="3200">
              <a:latin typeface="Times New Roman"/>
              <a:ea typeface="+mn-lt"/>
              <a:cs typeface="+mn-lt"/>
            </a:endParaRPr>
          </a:p>
          <a:p>
            <a:r>
              <a:rPr lang="en-US" sz="32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Check </a:t>
            </a:r>
            <a:r>
              <a:rPr lang="en-US" sz="3200" err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Tài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Khoản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có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tồn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tại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 hay </a:t>
            </a:r>
            <a:r>
              <a:rPr lang="en-US" sz="3200" err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không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 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98E71E-0343-53FB-8BBA-F94B1D3CFB24}"/>
              </a:ext>
            </a:extLst>
          </p:cNvPr>
          <p:cNvSpPr/>
          <p:nvPr/>
        </p:nvSpPr>
        <p:spPr>
          <a:xfrm>
            <a:off x="7866335" y="2348405"/>
            <a:ext cx="2798379" cy="49924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451D72-3B02-E41A-ADA1-0D72A1B3449F}"/>
              </a:ext>
            </a:extLst>
          </p:cNvPr>
          <p:cNvSpPr/>
          <p:nvPr/>
        </p:nvSpPr>
        <p:spPr>
          <a:xfrm>
            <a:off x="7945162" y="2979025"/>
            <a:ext cx="2798379" cy="49924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343B71-5AB0-34EC-536C-868850B851F8}"/>
              </a:ext>
            </a:extLst>
          </p:cNvPr>
          <p:cNvSpPr/>
          <p:nvPr/>
        </p:nvSpPr>
        <p:spPr>
          <a:xfrm>
            <a:off x="7813783" y="3478267"/>
            <a:ext cx="2798379" cy="49924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58BB-B573-3CDF-70C8-82BD907EF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5271" y="282677"/>
            <a:ext cx="10760765" cy="1888400"/>
          </a:xfrm>
        </p:spPr>
        <p:txBody>
          <a:bodyPr/>
          <a:lstStyle/>
          <a:p>
            <a:pPr algn="ctr"/>
            <a:r>
              <a:rPr lang="en-US" err="1">
                <a:solidFill>
                  <a:schemeClr val="accent1"/>
                </a:solidFill>
                <a:latin typeface="Algerian (Headings)"/>
              </a:rPr>
              <a:t>Chương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1: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Tổng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quan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về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đề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tài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D29924-2E25-9743-0503-5D5C6448BBC5}"/>
              </a:ext>
            </a:extLst>
          </p:cNvPr>
          <p:cNvGrpSpPr/>
          <p:nvPr/>
        </p:nvGrpSpPr>
        <p:grpSpPr>
          <a:xfrm>
            <a:off x="1117549" y="2620297"/>
            <a:ext cx="4332287" cy="687388"/>
            <a:chOff x="1449388" y="1981200"/>
            <a:chExt cx="4332287" cy="687388"/>
          </a:xfrm>
        </p:grpSpPr>
        <p:sp>
          <p:nvSpPr>
            <p:cNvPr id="4" name="Oval 25">
              <a:extLst>
                <a:ext uri="{FF2B5EF4-FFF2-40B4-BE49-F238E27FC236}">
                  <a16:creationId xmlns:a16="http://schemas.microsoft.com/office/drawing/2014/main" id="{29DFC233-836F-134C-FBA9-A364C4779498}"/>
                </a:ext>
              </a:extLst>
            </p:cNvPr>
            <p:cNvSpPr/>
            <p:nvPr/>
          </p:nvSpPr>
          <p:spPr>
            <a:xfrm>
              <a:off x="1449388" y="1981200"/>
              <a:ext cx="614363" cy="68738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400" b="1">
                  <a:latin typeface="Bahnschrift SemiBold Condensed" panose="020B0502040204020203" pitchFamily="34" charset="0"/>
                </a:rPr>
                <a:t>1</a:t>
              </a:r>
              <a:endParaRPr sz="2400" b="1">
                <a:latin typeface="Bahnschrift SemiBold Condensed" panose="020B0502040204020203" pitchFamily="34" charset="0"/>
              </a:endParaRPr>
            </a:p>
          </p:txBody>
        </p:sp>
        <p:sp>
          <p:nvSpPr>
            <p:cNvPr id="6" name="TextBox 35">
              <a:extLst>
                <a:ext uri="{FF2B5EF4-FFF2-40B4-BE49-F238E27FC236}">
                  <a16:creationId xmlns:a16="http://schemas.microsoft.com/office/drawing/2014/main" id="{4969B71B-B078-0E5F-0D4D-B6502E0710F0}"/>
                </a:ext>
              </a:extLst>
            </p:cNvPr>
            <p:cNvSpPr txBox="1"/>
            <p:nvPr/>
          </p:nvSpPr>
          <p:spPr>
            <a:xfrm>
              <a:off x="2270125" y="1981200"/>
              <a:ext cx="3511550" cy="68738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3500" b="1" cap="all" err="1">
                  <a:solidFill>
                    <a:schemeClr val="accent1"/>
                  </a:solidFill>
                  <a:latin typeface="Bahnschrift SemiBold Condensed"/>
                  <a:ea typeface="宋体"/>
                </a:rPr>
                <a:t>Giới</a:t>
              </a:r>
              <a:r>
                <a:rPr lang="en-US" altLang="zh-CN" sz="3500" b="1" cap="all">
                  <a:solidFill>
                    <a:schemeClr val="accent1"/>
                  </a:solidFill>
                  <a:latin typeface="Bahnschrift SemiBold Condensed"/>
                  <a:ea typeface="宋体"/>
                </a:rPr>
                <a:t> </a:t>
              </a:r>
              <a:r>
                <a:rPr lang="en-US" altLang="zh-CN" sz="3500" b="1" cap="all" err="1">
                  <a:solidFill>
                    <a:schemeClr val="accent1"/>
                  </a:solidFill>
                  <a:latin typeface="Bahnschrift SemiBold Condensed"/>
                  <a:ea typeface="宋体"/>
                </a:rPr>
                <a:t>thiệu</a:t>
              </a:r>
              <a:r>
                <a:rPr lang="en-US" altLang="zh-CN" sz="3500" b="1" cap="all">
                  <a:solidFill>
                    <a:schemeClr val="accent1"/>
                  </a:solidFill>
                  <a:latin typeface="Bahnschrift SemiBold Condensed"/>
                  <a:ea typeface="宋体"/>
                </a:rPr>
                <a:t> </a:t>
              </a:r>
              <a:r>
                <a:rPr lang="en-US" altLang="zh-CN" sz="3500" b="1" cap="all" err="1">
                  <a:solidFill>
                    <a:schemeClr val="accent1"/>
                  </a:solidFill>
                  <a:latin typeface="Bahnschrift SemiBold Condensed"/>
                  <a:ea typeface="宋体"/>
                </a:rPr>
                <a:t>đề</a:t>
              </a:r>
              <a:r>
                <a:rPr lang="en-US" altLang="zh-CN" sz="3500" b="1" cap="all">
                  <a:solidFill>
                    <a:schemeClr val="accent1"/>
                  </a:solidFill>
                  <a:latin typeface="Bahnschrift SemiBold Condensed"/>
                  <a:ea typeface="宋体"/>
                </a:rPr>
                <a:t> </a:t>
              </a:r>
              <a:r>
                <a:rPr lang="en-US" altLang="zh-CN" sz="3500" b="1" cap="all" err="1">
                  <a:solidFill>
                    <a:schemeClr val="accent1"/>
                  </a:solidFill>
                  <a:latin typeface="Bahnschrift SemiBold Condensed"/>
                  <a:ea typeface="宋体"/>
                </a:rPr>
                <a:t>tài</a:t>
              </a:r>
              <a:endParaRPr lang="en-US" err="1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8BB3D-8A9B-E52F-4682-7AD0C912B5A8}"/>
              </a:ext>
            </a:extLst>
          </p:cNvPr>
          <p:cNvGrpSpPr/>
          <p:nvPr/>
        </p:nvGrpSpPr>
        <p:grpSpPr>
          <a:xfrm>
            <a:off x="1117498" y="3535004"/>
            <a:ext cx="4332288" cy="687388"/>
            <a:chOff x="1400175" y="2809875"/>
            <a:chExt cx="4332288" cy="687388"/>
          </a:xfrm>
        </p:grpSpPr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ECD9062D-4C6B-ACB9-91A4-EA654C41D258}"/>
                </a:ext>
              </a:extLst>
            </p:cNvPr>
            <p:cNvSpPr/>
            <p:nvPr/>
          </p:nvSpPr>
          <p:spPr>
            <a:xfrm>
              <a:off x="1400175" y="2809875"/>
              <a:ext cx="614363" cy="68738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r>
                <a:rPr lang="en-US" sz="2400" b="1">
                  <a:latin typeface="Bahnschrift SemiBold Condensed" panose="020B0502040204020203" pitchFamily="34" charset="0"/>
                </a:rPr>
                <a:t>2</a:t>
              </a:r>
            </a:p>
          </p:txBody>
        </p:sp>
        <p:sp>
          <p:nvSpPr>
            <p:cNvPr id="11" name="TextBox 35">
              <a:extLst>
                <a:ext uri="{FF2B5EF4-FFF2-40B4-BE49-F238E27FC236}">
                  <a16:creationId xmlns:a16="http://schemas.microsoft.com/office/drawing/2014/main" id="{A60C194C-8736-FDA5-EF85-34A4F5C20D59}"/>
                </a:ext>
              </a:extLst>
            </p:cNvPr>
            <p:cNvSpPr txBox="1"/>
            <p:nvPr/>
          </p:nvSpPr>
          <p:spPr>
            <a:xfrm>
              <a:off x="2220913" y="2809875"/>
              <a:ext cx="3511550" cy="68738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3500" b="1" cap="all">
                  <a:solidFill>
                    <a:schemeClr val="accent1"/>
                  </a:solidFill>
                  <a:latin typeface="Bahnschrift SemiBold Condensed"/>
                  <a:ea typeface="宋体"/>
                </a:rPr>
                <a:t>LÍ DO CHỌN ĐỀ TÀI</a:t>
              </a:r>
              <a:endParaRPr lang="en-US" sz="3500">
                <a:solidFill>
                  <a:schemeClr val="accent1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905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EEECC-F5E3-AE2F-1D49-210F9BF18A78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11748" y="-4704"/>
            <a:ext cx="12184484" cy="13901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800" err="1">
                <a:solidFill>
                  <a:srgbClr val="FF0000"/>
                </a:solidFill>
                <a:latin typeface="Times New Roman"/>
                <a:cs typeface="Times New Roman"/>
              </a:rPr>
              <a:t>Nếu</a:t>
            </a:r>
            <a:r>
              <a:rPr lang="en-US" sz="6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800" err="1">
                <a:solidFill>
                  <a:srgbClr val="FF0000"/>
                </a:solidFill>
                <a:latin typeface="Times New Roman"/>
                <a:cs typeface="Times New Roman"/>
              </a:rPr>
              <a:t>Tài</a:t>
            </a:r>
            <a:r>
              <a:rPr lang="en-US" sz="6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800" err="1">
                <a:solidFill>
                  <a:srgbClr val="FF0000"/>
                </a:solidFill>
                <a:latin typeface="Times New Roman"/>
                <a:cs typeface="Times New Roman"/>
              </a:rPr>
              <a:t>Khoản</a:t>
            </a:r>
            <a:r>
              <a:rPr lang="en-US" sz="6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800" err="1">
                <a:solidFill>
                  <a:srgbClr val="FF0000"/>
                </a:solidFill>
                <a:latin typeface="Times New Roman"/>
                <a:cs typeface="Times New Roman"/>
              </a:rPr>
              <a:t>hợp</a:t>
            </a:r>
            <a:r>
              <a:rPr lang="en-US" sz="6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800" err="1">
                <a:solidFill>
                  <a:srgbClr val="FF0000"/>
                </a:solidFill>
                <a:latin typeface="Times New Roman"/>
                <a:cs typeface="Times New Roman"/>
              </a:rPr>
              <a:t>lệ</a:t>
            </a:r>
            <a:r>
              <a:rPr lang="en-US" sz="6800">
                <a:solidFill>
                  <a:srgbClr val="FF0000"/>
                </a:solidFill>
                <a:latin typeface="Times New Roman"/>
                <a:cs typeface="Times New Roman"/>
              </a:rPr>
              <a:t> ?</a:t>
            </a:r>
            <a:endParaRPr lang="en-US" sz="68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85FD65E-4F4E-6C9B-3B00-0BB42DF0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1" y="1450306"/>
            <a:ext cx="9009994" cy="3192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2A05-439F-B82F-EB98-5991D7DF912E}"/>
              </a:ext>
            </a:extLst>
          </p:cNvPr>
          <p:cNvSpPr txBox="1"/>
          <p:nvPr/>
        </p:nvSpPr>
        <p:spPr>
          <a:xfrm>
            <a:off x="417128" y="4898299"/>
            <a:ext cx="1167962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latin typeface="Times New Roman"/>
                <a:cs typeface="Calibri"/>
              </a:rPr>
              <a:t>Chuyển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tiếp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người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dùng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đến</a:t>
            </a:r>
            <a:r>
              <a:rPr lang="en-US" sz="3200">
                <a:latin typeface="Times New Roman"/>
                <a:cs typeface="Calibri"/>
              </a:rPr>
              <a:t> Forms Management </a:t>
            </a:r>
            <a:r>
              <a:rPr lang="en-US" sz="3200" err="1">
                <a:latin typeface="Times New Roman"/>
                <a:cs typeface="Calibri"/>
              </a:rPr>
              <a:t>để</a:t>
            </a:r>
            <a:r>
              <a:rPr lang="en-US" sz="3200">
                <a:latin typeface="Times New Roman"/>
                <a:cs typeface="Calibri"/>
              </a:rPr>
              <a:t> </a:t>
            </a:r>
            <a:r>
              <a:rPr lang="en-US" sz="3200" err="1">
                <a:latin typeface="Times New Roman"/>
                <a:cs typeface="Calibri"/>
              </a:rPr>
              <a:t>thực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hiện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các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chức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năng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mong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muốn</a:t>
            </a:r>
            <a:endParaRPr lang="en-US" sz="32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845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EEECC-F5E3-AE2F-1D49-210F9BF18A78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0" y="115406"/>
            <a:ext cx="12105603" cy="112382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Nếu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Tài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Khoản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chưa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hợp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lệ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?</a:t>
            </a:r>
            <a:endParaRPr lang="en-US" sz="600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82A05-439F-B82F-EB98-5991D7DF912E}"/>
              </a:ext>
            </a:extLst>
          </p:cNvPr>
          <p:cNvSpPr txBox="1"/>
          <p:nvPr/>
        </p:nvSpPr>
        <p:spPr>
          <a:xfrm>
            <a:off x="430266" y="4844611"/>
            <a:ext cx="11679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latin typeface="Times New Roman"/>
                <a:cs typeface="Calibri"/>
              </a:rPr>
              <a:t>MessengerBox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hiện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lên</a:t>
            </a:r>
            <a:r>
              <a:rPr lang="en-US" sz="3200">
                <a:latin typeface="Times New Roman"/>
                <a:cs typeface="Calibri"/>
              </a:rPr>
              <a:t> </a:t>
            </a:r>
            <a:r>
              <a:rPr lang="en-US" sz="3200" err="1">
                <a:latin typeface="Times New Roman"/>
                <a:cs typeface="Calibri"/>
              </a:rPr>
              <a:t>thông</a:t>
            </a:r>
            <a:r>
              <a:rPr lang="en-US" sz="3200">
                <a:latin typeface="Times New Roman"/>
                <a:cs typeface="Calibri"/>
              </a:rPr>
              <a:t> </a:t>
            </a:r>
            <a:r>
              <a:rPr lang="en-US" sz="3200" err="1">
                <a:latin typeface="Times New Roman"/>
                <a:cs typeface="Calibri"/>
              </a:rPr>
              <a:t>báo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yêu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cầu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nhập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lại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thông</a:t>
            </a:r>
            <a:r>
              <a:rPr lang="en-US" sz="3200">
                <a:latin typeface="Times New Roman"/>
                <a:cs typeface="Calibri"/>
              </a:rPr>
              <a:t> tin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D06DC8-B459-4EC2-630A-172B0663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83" y="1270247"/>
            <a:ext cx="6868509" cy="34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22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EEECC-F5E3-AE2F-1D49-210F9BF18A78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1263060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Phân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tích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Procedure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sử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dụng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ở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đây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82A05-439F-B82F-EB98-5991D7DF912E}"/>
              </a:ext>
            </a:extLst>
          </p:cNvPr>
          <p:cNvSpPr txBox="1"/>
          <p:nvPr/>
        </p:nvSpPr>
        <p:spPr>
          <a:xfrm>
            <a:off x="430266" y="3806714"/>
            <a:ext cx="1167962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/>
                <a:cs typeface="Calibri"/>
              </a:rPr>
              <a:t>Input:   @LOAITK (</a:t>
            </a:r>
            <a:r>
              <a:rPr lang="en-US" sz="3200" err="1">
                <a:latin typeface="Times New Roman"/>
                <a:cs typeface="Calibri"/>
              </a:rPr>
              <a:t>Loại</a:t>
            </a:r>
            <a:r>
              <a:rPr lang="en-US" sz="3200">
                <a:latin typeface="Times New Roman"/>
                <a:cs typeface="Calibri"/>
              </a:rPr>
              <a:t> Tài </a:t>
            </a:r>
            <a:r>
              <a:rPr lang="en-US" sz="3200" err="1">
                <a:latin typeface="Times New Roman"/>
                <a:cs typeface="Calibri"/>
              </a:rPr>
              <a:t>Khoản</a:t>
            </a:r>
            <a:r>
              <a:rPr lang="en-US" sz="3200">
                <a:latin typeface="Times New Roman"/>
                <a:cs typeface="Calibri"/>
              </a:rPr>
              <a:t>: AD or GV or HS)</a:t>
            </a:r>
            <a:endParaRPr lang="en-US"/>
          </a:p>
          <a:p>
            <a:r>
              <a:rPr lang="en-US" sz="3200">
                <a:latin typeface="Times New Roman"/>
                <a:cs typeface="Calibri"/>
              </a:rPr>
              <a:t>             @MAHS (Mã </a:t>
            </a:r>
            <a:r>
              <a:rPr lang="en-US" sz="3200" err="1">
                <a:latin typeface="Times New Roman"/>
                <a:cs typeface="Calibri"/>
              </a:rPr>
              <a:t>Đăng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Nhập</a:t>
            </a:r>
            <a:r>
              <a:rPr lang="en-US" sz="3200">
                <a:latin typeface="Times New Roman"/>
                <a:cs typeface="Calibri"/>
              </a:rPr>
              <a:t>)</a:t>
            </a:r>
          </a:p>
          <a:p>
            <a:r>
              <a:rPr lang="en-US" sz="3200">
                <a:latin typeface="Times New Roman"/>
                <a:cs typeface="Calibri"/>
              </a:rPr>
              <a:t>             @MATKHAU(Mật </a:t>
            </a:r>
            <a:r>
              <a:rPr lang="en-US" sz="3200" err="1">
                <a:latin typeface="Times New Roman"/>
                <a:cs typeface="Calibri"/>
              </a:rPr>
              <a:t>Khẩu</a:t>
            </a:r>
            <a:r>
              <a:rPr lang="en-US" sz="3200">
                <a:latin typeface="Times New Roman"/>
                <a:cs typeface="Calibri"/>
              </a:rPr>
              <a:t>)</a:t>
            </a:r>
          </a:p>
          <a:p>
            <a:endParaRPr lang="en-US" sz="3200">
              <a:latin typeface="Times New Roman"/>
              <a:cs typeface="Calibr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C911F7-1B4C-D3A1-C427-240901D2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4" y="1062359"/>
            <a:ext cx="11046373" cy="2539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2912E-75BD-0EE0-1ADD-029878A2B639}"/>
              </a:ext>
            </a:extLst>
          </p:cNvPr>
          <p:cNvSpPr txBox="1"/>
          <p:nvPr/>
        </p:nvSpPr>
        <p:spPr>
          <a:xfrm>
            <a:off x="-752148" y="5554058"/>
            <a:ext cx="11679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Times New Roman"/>
                <a:cs typeface="Calibri"/>
              </a:rPr>
              <a:t>Output: </a:t>
            </a:r>
            <a:r>
              <a:rPr lang="en-US" sz="3200" b="1">
                <a:latin typeface="Times New Roman"/>
                <a:cs typeface="Calibri"/>
              </a:rPr>
              <a:t>TRANGTHAI </a:t>
            </a:r>
            <a:r>
              <a:rPr lang="en-US" sz="3200">
                <a:latin typeface="Times New Roman"/>
                <a:cs typeface="Calibri"/>
              </a:rPr>
              <a:t>(</a:t>
            </a:r>
            <a:r>
              <a:rPr lang="en-US" sz="3200" err="1">
                <a:latin typeface="Times New Roman"/>
                <a:cs typeface="Calibri"/>
              </a:rPr>
              <a:t>Trạng</a:t>
            </a:r>
            <a:r>
              <a:rPr lang="en-US" sz="3200">
                <a:latin typeface="Times New Roman"/>
                <a:cs typeface="Calibri"/>
              </a:rPr>
              <a:t> Thái </a:t>
            </a:r>
            <a:r>
              <a:rPr lang="en-US" sz="3200" err="1">
                <a:latin typeface="Times New Roman"/>
                <a:cs typeface="Calibri"/>
              </a:rPr>
              <a:t>Đăng</a:t>
            </a:r>
            <a:r>
              <a:rPr lang="en-US" sz="3200">
                <a:latin typeface="Times New Roman"/>
                <a:cs typeface="Calibri"/>
              </a:rPr>
              <a:t> </a:t>
            </a:r>
            <a:r>
              <a:rPr lang="en-US" sz="3200" err="1">
                <a:latin typeface="Times New Roman"/>
                <a:cs typeface="Calibri"/>
              </a:rPr>
              <a:t>Nhập</a:t>
            </a:r>
            <a:r>
              <a:rPr lang="en-US" sz="3200">
                <a:latin typeface="Times New Roman"/>
                <a:cs typeface="Calibri"/>
              </a:rPr>
              <a:t> :1 or Null)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4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4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EEECC-F5E3-AE2F-1D49-210F9BF18A78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645578"/>
            <a:ext cx="12184484" cy="310223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Ta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dựa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TRANGTHAI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biết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Tài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Khoản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hợp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lệ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không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xử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lý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2EE2231-0B37-0014-1C57-96F83446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95682"/>
            <a:ext cx="9601199" cy="37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8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EEECC-F5E3-AE2F-1D49-210F9BF18A78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645578"/>
            <a:ext cx="12184484" cy="310223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 sz="60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4DA2169-840B-ADD6-814C-F39D22D6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64970"/>
            <a:ext cx="12044855" cy="41718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E7A6B5-4B4D-F62A-EE6F-F4C8A912AFCF}"/>
              </a:ext>
            </a:extLst>
          </p:cNvPr>
          <p:cNvSpPr txBox="1">
            <a:spLocks/>
          </p:cNvSpPr>
          <p:nvPr/>
        </p:nvSpPr>
        <p:spPr>
          <a:xfrm>
            <a:off x="77856" y="-887316"/>
            <a:ext cx="12184484" cy="310223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Hàm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Check Login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6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EEECC-F5E3-AE2F-1D49-210F9BF18A78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1263060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Forms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605D4-65FC-CB24-D518-A53957C75032}"/>
              </a:ext>
            </a:extLst>
          </p:cNvPr>
          <p:cNvSpPr txBox="1"/>
          <p:nvPr/>
        </p:nvSpPr>
        <p:spPr>
          <a:xfrm>
            <a:off x="-153330" y="1839951"/>
            <a:ext cx="35172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i="1">
                <a:latin typeface="Times New Roman"/>
                <a:cs typeface="Calibri"/>
              </a:rPr>
              <a:t>Giao </a:t>
            </a:r>
            <a:r>
              <a:rPr lang="en-US" sz="6000" i="1" err="1">
                <a:latin typeface="Times New Roman"/>
                <a:cs typeface="Calibri"/>
              </a:rPr>
              <a:t>Diện</a:t>
            </a:r>
            <a:endParaRPr lang="en-US" sz="6000" i="1">
              <a:latin typeface="Times New Roman"/>
              <a:cs typeface="Calibri"/>
            </a:endParaRPr>
          </a:p>
          <a:p>
            <a:pPr algn="ctr"/>
            <a:r>
              <a:rPr lang="en-US" sz="6000" i="1">
                <a:latin typeface="Times New Roman"/>
                <a:cs typeface="Calibri"/>
              </a:rPr>
              <a:t>Forms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3BB8-80B4-0310-CEF9-7BAC16C9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66" y="1336405"/>
            <a:ext cx="8918027" cy="42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0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EEECC-F5E3-AE2F-1D49-210F9BF18A78}"/>
              </a:ext>
            </a:extLst>
          </p:cNvPr>
          <p:cNvSpPr txBox="1">
            <a:spLocks/>
          </p:cNvSpPr>
          <p:nvPr/>
        </p:nvSpPr>
        <p:spPr>
          <a:xfrm>
            <a:off x="1159565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endParaRPr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1263060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Chức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năng</a:t>
            </a:r>
            <a:endParaRPr lang="en-US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605D4-65FC-CB24-D518-A53957C75032}"/>
              </a:ext>
            </a:extLst>
          </p:cNvPr>
          <p:cNvSpPr txBox="1"/>
          <p:nvPr/>
        </p:nvSpPr>
        <p:spPr>
          <a:xfrm>
            <a:off x="2040704" y="1656019"/>
            <a:ext cx="351728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i="1">
                <a:latin typeface="Times New Roman"/>
                <a:cs typeface="Calibri"/>
              </a:rPr>
              <a:t>Admin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8DF298-D861-3465-E481-83629371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1221544"/>
            <a:ext cx="3781096" cy="199753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960FC2-A67B-63F2-54E4-7FA6CA86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111" y="3518174"/>
            <a:ext cx="3495017" cy="2041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52D42-AAB9-16D5-303A-E96C02D26A4C}"/>
              </a:ext>
            </a:extLst>
          </p:cNvPr>
          <p:cNvSpPr txBox="1"/>
          <p:nvPr/>
        </p:nvSpPr>
        <p:spPr>
          <a:xfrm>
            <a:off x="201393" y="3613570"/>
            <a:ext cx="35172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i="1">
                <a:latin typeface="Times New Roman"/>
                <a:cs typeface="Calibri"/>
              </a:rPr>
              <a:t>Học </a:t>
            </a:r>
            <a:endParaRPr lang="en-US"/>
          </a:p>
          <a:p>
            <a:r>
              <a:rPr lang="en-US" sz="6000" i="1">
                <a:latin typeface="Times New Roman"/>
                <a:cs typeface="Calibri"/>
              </a:rPr>
              <a:t>Sinh</a:t>
            </a:r>
            <a:endParaRPr lang="en-US"/>
          </a:p>
          <a:p>
            <a:endParaRPr lang="en-US" sz="6000" i="1">
              <a:latin typeface="Times New Roman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D2489-3C47-1B79-6969-1FDAF9C135C1}"/>
              </a:ext>
            </a:extLst>
          </p:cNvPr>
          <p:cNvSpPr txBox="1"/>
          <p:nvPr/>
        </p:nvSpPr>
        <p:spPr>
          <a:xfrm>
            <a:off x="6100324" y="3561018"/>
            <a:ext cx="35172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i="1" err="1">
                <a:latin typeface="Times New Roman"/>
                <a:cs typeface="Calibri"/>
              </a:rPr>
              <a:t>Giáo</a:t>
            </a:r>
            <a:endParaRPr lang="en-US" err="1">
              <a:latin typeface="Calibri" panose="020F0502020204030204"/>
              <a:cs typeface="Calibri"/>
            </a:endParaRPr>
          </a:p>
          <a:p>
            <a:r>
              <a:rPr lang="en-US" sz="6000" i="1">
                <a:latin typeface="Times New Roman"/>
                <a:cs typeface="Calibri"/>
              </a:rPr>
              <a:t> </a:t>
            </a:r>
            <a:r>
              <a:rPr lang="en-US" sz="6000" i="1" err="1">
                <a:latin typeface="Times New Roman"/>
                <a:cs typeface="Calibri"/>
              </a:rPr>
              <a:t>viên</a:t>
            </a:r>
            <a:endParaRPr lang="en-US">
              <a:cs typeface="Calibri"/>
            </a:endParaRPr>
          </a:p>
        </p:txBody>
      </p:sp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A1B64E-C192-7937-57B2-11B3A66D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841" y="3791772"/>
            <a:ext cx="4398250" cy="11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6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1263060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Thông tin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giáo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viên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8A6666A-24F3-B616-0FF0-33713D6DA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68" y="1260205"/>
            <a:ext cx="12425854" cy="69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10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284430" y="1572028"/>
            <a:ext cx="766851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Mã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giáo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viên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sẽ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động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load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comboBox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</a:p>
          <a:p>
            <a:pPr algn="ctr"/>
            <a:endParaRPr lang="en-US" sz="6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cập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nhật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khi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ta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thay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đổi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Mã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Giáo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Viên</a:t>
            </a:r>
            <a:endParaRPr lang="en-US" sz="6000">
              <a:cs typeface="Calibri Ligh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2615DC-FF45-F433-A7BB-E26E5B35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15" y="-3362"/>
            <a:ext cx="4054288" cy="63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175077" y="458008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Thêm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Giáo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 Viên</a:t>
            </a:r>
          </a:p>
          <a:p>
            <a:endParaRPr lang="en-US" sz="5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5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ra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khi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bấm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 lang="en-US" i="1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button 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Thêm</a:t>
            </a:r>
            <a:endParaRPr lang="en-US" sz="5400" i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2344CC-D8D2-2631-E35A-07C9BD70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-158935"/>
            <a:ext cx="5975131" cy="71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983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6AF4-FB4E-1D8F-8A38-2E62F552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1635"/>
            <a:ext cx="10058400" cy="915725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lgerian (Headings)"/>
              </a:rPr>
              <a:t>GIỚI THIỆU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39307-172E-7267-8D18-3BCE42881B7D}"/>
              </a:ext>
            </a:extLst>
          </p:cNvPr>
          <p:cNvSpPr txBox="1"/>
          <p:nvPr/>
        </p:nvSpPr>
        <p:spPr>
          <a:xfrm>
            <a:off x="494747" y="2101572"/>
            <a:ext cx="1139686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TP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Hồ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Chí Minh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càng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ngày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càng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đông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dân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khiến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cho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số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lượng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trường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học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được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gia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tăng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lên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 sz="3000">
              <a:latin typeface="Bahnschrift" panose="020B0502040204020203" pitchFamily="34" charset="0"/>
              <a:cs typeface="Times New Roman"/>
            </a:endParaRPr>
          </a:p>
          <a:p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-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Để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đảm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bảo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chất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lượng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của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việc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quản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lý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các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vấn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đề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về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học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sinh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và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giáo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viên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dần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dần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thay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đổi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việc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quản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lý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trên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giấy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tờ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thành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việc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quản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lý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với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công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nghệ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thông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tin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và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cụ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thể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hơn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là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phần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mềm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quản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err="1">
                <a:latin typeface="Bahnschrift" panose="020B0502040204020203" pitchFamily="34" charset="0"/>
                <a:cs typeface="Arial" panose="020B0604020202020204" pitchFamily="34" charset="0"/>
              </a:rPr>
              <a:t>lý</a:t>
            </a:r>
            <a:r>
              <a:rPr lang="en-US" sz="300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  <a:endParaRPr lang="en-US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9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1263060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Thông tin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học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sinh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FDDAF9-22C2-9C11-D7DE-CF10106A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2" y="1709268"/>
            <a:ext cx="12433539" cy="56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3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284430" y="1572028"/>
            <a:ext cx="766851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Mã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học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sinh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sẽ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động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load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comboBox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</a:p>
          <a:p>
            <a:pPr algn="ctr"/>
            <a:endParaRPr lang="en-US" sz="6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cập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nhật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khi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ta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thay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err="1">
                <a:solidFill>
                  <a:srgbClr val="FF0000"/>
                </a:solidFill>
                <a:latin typeface="Times New Roman"/>
                <a:cs typeface="Times New Roman"/>
              </a:rPr>
              <a:t>đổi</a:t>
            </a:r>
            <a:r>
              <a:rPr lang="en-US" sz="6000">
                <a:solidFill>
                  <a:srgbClr val="FF0000"/>
                </a:solidFill>
                <a:latin typeface="Times New Roman"/>
                <a:cs typeface="Times New Roman"/>
              </a:rPr>
              <a:t> Mã Học Sinh</a:t>
            </a:r>
            <a:endParaRPr lang="en-US" sz="6000">
              <a:cs typeface="Calibri Ligh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C219DF6-05FC-B695-5023-5EE8E230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275" y="49306"/>
            <a:ext cx="3592010" cy="62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7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175077" y="458008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Thêm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 Học Sinh</a:t>
            </a:r>
          </a:p>
          <a:p>
            <a:endParaRPr lang="en-US" sz="5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5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ra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khi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bấm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 lang="en-US" i="1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r>
              <a:rPr lang="en-US" sz="5400" i="1">
                <a:solidFill>
                  <a:schemeClr val="tx1"/>
                </a:solidFill>
                <a:latin typeface="Times New Roman"/>
                <a:cs typeface="Times New Roman"/>
              </a:rPr>
              <a:t>button </a:t>
            </a:r>
            <a:r>
              <a:rPr lang="en-US" sz="5400" i="1" err="1">
                <a:solidFill>
                  <a:schemeClr val="tx1"/>
                </a:solidFill>
                <a:latin typeface="Times New Roman"/>
                <a:cs typeface="Times New Roman"/>
              </a:rPr>
              <a:t>Thêm</a:t>
            </a:r>
            <a:endParaRPr lang="en-US" sz="5400" i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BEEB3A1-77F7-DCC8-7878-594DF7C7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85" y="-4069"/>
            <a:ext cx="6193765" cy="686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598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1263060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Tra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cứu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điểm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học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sinh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DB0650-6286-6E2A-E40F-4EDE87B6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512337"/>
            <a:ext cx="12203501" cy="73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8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129389" y="-215570"/>
            <a:ext cx="12184484" cy="193297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Tra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cứu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 TKB </a:t>
            </a:r>
            <a:r>
              <a:rPr lang="en-US" sz="8800" err="1">
                <a:solidFill>
                  <a:srgbClr val="FF0000"/>
                </a:solidFill>
                <a:latin typeface="Times New Roman"/>
                <a:cs typeface="Times New Roman"/>
              </a:rPr>
              <a:t>Giáo</a:t>
            </a:r>
            <a:r>
              <a:rPr lang="en-US" sz="8800">
                <a:solidFill>
                  <a:srgbClr val="FF0000"/>
                </a:solidFill>
                <a:latin typeface="Times New Roman"/>
                <a:cs typeface="Times New Roman"/>
              </a:rPr>
              <a:t> Viên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DFB7102-469D-CE61-A38B-762E01E0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229"/>
            <a:ext cx="12217878" cy="61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6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110048" y="404415"/>
            <a:ext cx="12184484" cy="46382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Tra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cứu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 TKB </a:t>
            </a:r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Học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 Sinh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54EC590-4280-2EDE-A259-190819AF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" y="1272655"/>
            <a:ext cx="11737674" cy="51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9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A690F1-ACEA-731C-52C4-BA62500E286C}"/>
              </a:ext>
            </a:extLst>
          </p:cNvPr>
          <p:cNvSpPr txBox="1">
            <a:spLocks/>
          </p:cNvSpPr>
          <p:nvPr/>
        </p:nvSpPr>
        <p:spPr>
          <a:xfrm>
            <a:off x="4284" y="-1263060"/>
            <a:ext cx="12184484" cy="371972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Hộp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thông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báo</a:t>
            </a:r>
            <a:r>
              <a:rPr lang="en-US" sz="66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Times New Roman"/>
                <a:cs typeface="Times New Roman"/>
              </a:rPr>
              <a:t>lỗi</a:t>
            </a:r>
            <a:endParaRPr lang="en-US" sz="66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BFBFC32-E6CE-92F1-AC6A-E43AF7FF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84" y="1522563"/>
            <a:ext cx="9342407" cy="4057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AE7B5-6807-8181-02C0-EBF0AD808354}"/>
              </a:ext>
            </a:extLst>
          </p:cNvPr>
          <p:cNvSpPr txBox="1"/>
          <p:nvPr/>
        </p:nvSpPr>
        <p:spPr>
          <a:xfrm>
            <a:off x="98051" y="1661272"/>
            <a:ext cx="286590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/>
                <a:cs typeface="Calibri"/>
              </a:rPr>
              <a:t>Ở </a:t>
            </a:r>
            <a:r>
              <a:rPr lang="en-US" sz="4000" err="1">
                <a:latin typeface="Times New Roman"/>
                <a:cs typeface="Calibri"/>
              </a:rPr>
              <a:t>trường</a:t>
            </a:r>
            <a:r>
              <a:rPr lang="en-US" sz="4000">
                <a:latin typeface="Times New Roman"/>
                <a:cs typeface="Calibri"/>
              </a:rPr>
              <a:t> </a:t>
            </a:r>
            <a:r>
              <a:rPr lang="en-US" sz="4000" err="1">
                <a:latin typeface="Times New Roman"/>
                <a:cs typeface="Calibri"/>
              </a:rPr>
              <a:t>hợp</a:t>
            </a:r>
            <a:r>
              <a:rPr lang="en-US" sz="4000">
                <a:latin typeface="Times New Roman"/>
                <a:cs typeface="Calibri"/>
              </a:rPr>
              <a:t> </a:t>
            </a:r>
            <a:r>
              <a:rPr lang="en-US" sz="4000" err="1">
                <a:latin typeface="Times New Roman"/>
                <a:cs typeface="Calibri"/>
              </a:rPr>
              <a:t>này</a:t>
            </a:r>
            <a:r>
              <a:rPr lang="en-US" sz="4000">
                <a:latin typeface="Times New Roman"/>
                <a:cs typeface="Calibri"/>
              </a:rPr>
              <a:t>, </a:t>
            </a:r>
            <a:r>
              <a:rPr lang="en-US" sz="4000" err="1">
                <a:latin typeface="Times New Roman"/>
                <a:cs typeface="Calibri"/>
              </a:rPr>
              <a:t>ngày</a:t>
            </a:r>
            <a:r>
              <a:rPr lang="en-US" sz="4000">
                <a:latin typeface="Times New Roman"/>
                <a:cs typeface="Calibri"/>
              </a:rPr>
              <a:t> </a:t>
            </a:r>
            <a:r>
              <a:rPr lang="en-US" sz="4000" err="1">
                <a:latin typeface="Times New Roman"/>
                <a:cs typeface="Calibri"/>
              </a:rPr>
              <a:t>sinh</a:t>
            </a:r>
            <a:r>
              <a:rPr lang="en-US" sz="4000">
                <a:latin typeface="Times New Roman"/>
                <a:cs typeface="Calibri"/>
              </a:rPr>
              <a:t> </a:t>
            </a:r>
            <a:r>
              <a:rPr lang="en-US" sz="4000" err="1">
                <a:latin typeface="Times New Roman"/>
                <a:cs typeface="Calibri"/>
              </a:rPr>
              <a:t>đã</a:t>
            </a:r>
            <a:r>
              <a:rPr lang="en-US" sz="4000">
                <a:latin typeface="Times New Roman"/>
                <a:cs typeface="Calibri"/>
              </a:rPr>
              <a:t> </a:t>
            </a:r>
            <a:r>
              <a:rPr lang="en-US" sz="4000" err="1">
                <a:latin typeface="Times New Roman"/>
                <a:cs typeface="Calibri"/>
              </a:rPr>
              <a:t>sai</a:t>
            </a:r>
            <a:r>
              <a:rPr lang="en-US" sz="4000">
                <a:latin typeface="Times New Roman"/>
                <a:cs typeface="Calibri"/>
              </a:rPr>
              <a:t> logic, </a:t>
            </a:r>
            <a:r>
              <a:rPr lang="en-US" sz="4000" err="1">
                <a:latin typeface="Times New Roman"/>
                <a:cs typeface="Calibri"/>
              </a:rPr>
              <a:t>lớn</a:t>
            </a:r>
            <a:r>
              <a:rPr lang="en-US" sz="4000">
                <a:latin typeface="Times New Roman"/>
                <a:cs typeface="Calibri"/>
              </a:rPr>
              <a:t> </a:t>
            </a:r>
            <a:r>
              <a:rPr lang="en-US" sz="4000" err="1">
                <a:latin typeface="Times New Roman"/>
                <a:cs typeface="Calibri"/>
              </a:rPr>
              <a:t>hơn</a:t>
            </a:r>
            <a:r>
              <a:rPr lang="en-US" sz="4000">
                <a:latin typeface="Times New Roman"/>
                <a:cs typeface="Calibri"/>
              </a:rPr>
              <a:t> </a:t>
            </a:r>
            <a:r>
              <a:rPr lang="en-US" sz="4000" err="1">
                <a:latin typeface="Times New Roman"/>
                <a:cs typeface="Calibri"/>
              </a:rPr>
              <a:t>ngày</a:t>
            </a:r>
            <a:r>
              <a:rPr lang="en-US" sz="4000">
                <a:latin typeface="Times New Roman"/>
                <a:cs typeface="Calibri"/>
              </a:rPr>
              <a:t> </a:t>
            </a:r>
            <a:r>
              <a:rPr lang="en-US" sz="4000" err="1">
                <a:latin typeface="Times New Roman"/>
                <a:cs typeface="Calibri"/>
              </a:rPr>
              <a:t>hiện</a:t>
            </a:r>
            <a:r>
              <a:rPr lang="en-US" sz="4000">
                <a:latin typeface="Times New Roman"/>
                <a:cs typeface="Calibri"/>
              </a:rPr>
              <a:t> </a:t>
            </a:r>
            <a:r>
              <a:rPr lang="en-US" sz="4000" err="1">
                <a:latin typeface="Times New Roman"/>
                <a:cs typeface="Calibri"/>
              </a:rPr>
              <a:t>tại</a:t>
            </a:r>
            <a:endParaRPr lang="en-US" sz="40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025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8BD-F786-30F0-F4A3-3F3716227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0"/>
            <a:ext cx="9581322" cy="18884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  <a:latin typeface="Algerian (Headings)"/>
              </a:rPr>
              <a:t>CHƯƠNG 4 : 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3649315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0A13A-03A4-49EF-98BC-E877ED826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Google Shape;1700;p28">
            <a:extLst>
              <a:ext uri="{FF2B5EF4-FFF2-40B4-BE49-F238E27FC236}">
                <a16:creationId xmlns:a16="http://schemas.microsoft.com/office/drawing/2014/main" id="{92DD0B65-466C-47C1-B917-D505AECAB0F5}"/>
              </a:ext>
            </a:extLst>
          </p:cNvPr>
          <p:cNvSpPr txBox="1">
            <a:spLocks/>
          </p:cNvSpPr>
          <p:nvPr/>
        </p:nvSpPr>
        <p:spPr>
          <a:xfrm>
            <a:off x="3803374" y="357639"/>
            <a:ext cx="4585252" cy="63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" sz="5333" b="1">
                <a:latin typeface="Algerian (Headings)"/>
              </a:rPr>
              <a:t>KẾT LUẬN</a:t>
            </a: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485348ED-D753-4CDD-842C-77C8C39A5CAD}"/>
              </a:ext>
            </a:extLst>
          </p:cNvPr>
          <p:cNvSpPr txBox="1">
            <a:spLocks/>
          </p:cNvSpPr>
          <p:nvPr/>
        </p:nvSpPr>
        <p:spPr>
          <a:xfrm>
            <a:off x="906526" y="2080943"/>
            <a:ext cx="9782740" cy="42270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Dễ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dàng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truy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cập</a:t>
            </a:r>
            <a:r>
              <a:rPr lang="vi-VN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, thiết kế thân thiện và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sắp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xếp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hợp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lý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tiện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ích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cho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người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dùng</a:t>
            </a:r>
            <a:r>
              <a:rPr lang="en-US" sz="30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3000">
              <a:latin typeface="Bahnschrift SemiBold Condensed" panose="020B0502040204020203" pitchFamily="34" charset="0"/>
              <a:cs typeface="Times New Roman"/>
            </a:endParaRPr>
          </a:p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Giảm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lượng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công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việc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thủ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công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.</a:t>
            </a:r>
          </a:p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Thiết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kế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được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những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chức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năng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cơ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bản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.</a:t>
            </a:r>
          </a:p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Dễ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dàng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bảo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trì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hệ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thống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mỗi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khi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cần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nâng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cấp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hoặc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sữa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chữa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những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vấn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đề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của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phần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000" err="1">
                <a:latin typeface="Bahnschrift SemiBold Condensed" panose="020B0502040204020203" pitchFamily="34" charset="0"/>
                <a:cs typeface="Times New Roman"/>
              </a:rPr>
              <a:t>mềm</a:t>
            </a:r>
            <a:r>
              <a:rPr lang="en-US" sz="3000">
                <a:latin typeface="Bahnschrift SemiBold Condensed" panose="020B0502040204020203" pitchFamily="34" charset="0"/>
                <a:cs typeface="Times New Roman"/>
              </a:rPr>
              <a:t>.</a:t>
            </a:r>
          </a:p>
          <a:p>
            <a:pPr marL="152396" algn="just">
              <a:spcBef>
                <a:spcPts val="800"/>
              </a:spcBef>
              <a:buClr>
                <a:schemeClr val="accent2"/>
              </a:buClr>
              <a:buSzPts val="1800"/>
            </a:pPr>
            <a:endParaRPr lang="en-US" sz="1867">
              <a:latin typeface="Times New Roman"/>
              <a:cs typeface="Times New Roman"/>
            </a:endParaRPr>
          </a:p>
        </p:txBody>
      </p:sp>
      <p:sp>
        <p:nvSpPr>
          <p:cNvPr id="5" name="Google Shape;1700;p28">
            <a:extLst>
              <a:ext uri="{FF2B5EF4-FFF2-40B4-BE49-F238E27FC236}">
                <a16:creationId xmlns:a16="http://schemas.microsoft.com/office/drawing/2014/main" id="{2CD0C293-111D-A7B5-2CA4-A8F35F6B9C42}"/>
              </a:ext>
            </a:extLst>
          </p:cNvPr>
          <p:cNvSpPr txBox="1">
            <a:spLocks/>
          </p:cNvSpPr>
          <p:nvPr/>
        </p:nvSpPr>
        <p:spPr>
          <a:xfrm>
            <a:off x="781294" y="1251625"/>
            <a:ext cx="2206847" cy="9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b="1">
                <a:latin typeface="Bahnschrift SemiBold Condensed"/>
              </a:rPr>
              <a:t>Ưu điểm</a:t>
            </a:r>
          </a:p>
        </p:txBody>
      </p:sp>
    </p:spTree>
    <p:extLst>
      <p:ext uri="{BB962C8B-B14F-4D97-AF65-F5344CB8AC3E}">
        <p14:creationId xmlns:p14="http://schemas.microsoft.com/office/powerpoint/2010/main" val="405732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F8697-16AC-8011-85EA-B2D7E1A29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Google Shape;1700;p28">
            <a:extLst>
              <a:ext uri="{FF2B5EF4-FFF2-40B4-BE49-F238E27FC236}">
                <a16:creationId xmlns:a16="http://schemas.microsoft.com/office/drawing/2014/main" id="{1D1B4E02-EACB-C8D8-F837-574CA516CBAD}"/>
              </a:ext>
            </a:extLst>
          </p:cNvPr>
          <p:cNvSpPr txBox="1">
            <a:spLocks/>
          </p:cNvSpPr>
          <p:nvPr/>
        </p:nvSpPr>
        <p:spPr>
          <a:xfrm>
            <a:off x="855331" y="943354"/>
            <a:ext cx="2816447" cy="63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b="1">
                <a:latin typeface="Bahnschrift SemiBold Condensed"/>
              </a:rPr>
              <a:t>Nhược điểm</a:t>
            </a: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15CCA64D-1084-5E32-F32A-A4FB6F3F04BD}"/>
              </a:ext>
            </a:extLst>
          </p:cNvPr>
          <p:cNvSpPr txBox="1">
            <a:spLocks/>
          </p:cNvSpPr>
          <p:nvPr/>
        </p:nvSpPr>
        <p:spPr>
          <a:xfrm>
            <a:off x="1416889" y="2323212"/>
            <a:ext cx="9358223" cy="3716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Do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kiến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thức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có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hạn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và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thời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gian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hạn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chế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nên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một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số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chức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năng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chưa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được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hoàn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thành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tốt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.</a:t>
            </a:r>
          </a:p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endParaRPr lang="en-US" sz="3200">
              <a:latin typeface="Bahnschrift SemiBold Condensed" panose="020B0502040204020203" pitchFamily="34" charset="0"/>
              <a:cs typeface="Times New Roman"/>
            </a:endParaRPr>
          </a:p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Chỉ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đáp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ứng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được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những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nhu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cầu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cơ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bản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của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người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dùng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.</a:t>
            </a:r>
          </a:p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endParaRPr lang="en-US" sz="3200">
              <a:latin typeface="Bahnschrift SemiBold Condensed" panose="020B0502040204020203" pitchFamily="34" charset="0"/>
              <a:cs typeface="Times New Roman"/>
            </a:endParaRPr>
          </a:p>
          <a:p>
            <a:pPr marL="609585" indent="-457189" algn="just">
              <a:spcBef>
                <a:spcPts val="800"/>
              </a:spcBef>
              <a:buClr>
                <a:schemeClr val="accent2"/>
              </a:buClr>
              <a:buSzPts val="1800"/>
              <a:buFont typeface="Arial"/>
              <a:buChar char="▸"/>
            </a:pP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Còn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nhiều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thiếu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sót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cài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đặt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và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thiết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lập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hệ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cs typeface="Times New Roman"/>
              </a:rPr>
              <a:t>thống</a:t>
            </a:r>
            <a:r>
              <a:rPr lang="en-US" sz="3200">
                <a:latin typeface="Bahnschrift SemiBold Condensed" panose="020B0502040204020203" pitchFamily="34" charset="0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3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6AF4-FB4E-1D8F-8A38-2E62F552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5617"/>
            <a:ext cx="10058400" cy="102174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lgerian (Headings)"/>
              </a:rPr>
              <a:t>LÍ DO CHỌN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39307-172E-7267-8D18-3BCE42881B7D}"/>
              </a:ext>
            </a:extLst>
          </p:cNvPr>
          <p:cNvSpPr txBox="1"/>
          <p:nvPr/>
        </p:nvSpPr>
        <p:spPr>
          <a:xfrm>
            <a:off x="578680" y="1971260"/>
            <a:ext cx="1149184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latin typeface="Times New Roman"/>
                <a:cs typeface="Times New Roman"/>
              </a:rPr>
              <a:t>- </a:t>
            </a:r>
            <a:r>
              <a:rPr lang="en-US" sz="3000" err="1">
                <a:latin typeface="Times New Roman"/>
                <a:cs typeface="Times New Roman"/>
              </a:rPr>
              <a:t>Để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giải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quyết</a:t>
            </a:r>
            <a:r>
              <a:rPr lang="en-US" sz="3000">
                <a:latin typeface="Times New Roman"/>
                <a:cs typeface="Times New Roman"/>
              </a:rPr>
              <a:t> </a:t>
            </a:r>
            <a:r>
              <a:rPr lang="en-US" sz="3000" err="1">
                <a:latin typeface="Times New Roman"/>
                <a:cs typeface="Times New Roman"/>
              </a:rPr>
              <a:t>vấn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đề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quản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lý</a:t>
            </a:r>
            <a:r>
              <a:rPr lang="en-US" sz="3000">
                <a:latin typeface="Times New Roman"/>
                <a:cs typeface="Times New Roman"/>
              </a:rPr>
              <a:t> </a:t>
            </a:r>
            <a:r>
              <a:rPr lang="en-US" sz="3000" err="1">
                <a:latin typeface="Times New Roman"/>
                <a:cs typeface="Times New Roman"/>
              </a:rPr>
              <a:t>học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sinh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tại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trường</a:t>
            </a:r>
            <a:r>
              <a:rPr lang="en-US" sz="3000">
                <a:latin typeface="Times New Roman"/>
                <a:cs typeface="Times New Roman"/>
              </a:rPr>
              <a:t> THPT </a:t>
            </a:r>
            <a:r>
              <a:rPr lang="en-US" sz="3000" err="1">
                <a:latin typeface="Times New Roman"/>
                <a:cs typeface="Times New Roman"/>
              </a:rPr>
              <a:t>Trần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Phú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đồng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thời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xây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dựng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đồ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án</a:t>
            </a:r>
            <a:r>
              <a:rPr lang="en-US" sz="3000">
                <a:latin typeface="Times New Roman"/>
                <a:cs typeface="Times New Roman"/>
              </a:rPr>
              <a:t> </a:t>
            </a:r>
            <a:r>
              <a:rPr lang="en-US" sz="3000" err="1">
                <a:latin typeface="Times New Roman"/>
                <a:cs typeface="Times New Roman"/>
              </a:rPr>
              <a:t>để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nộp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môn</a:t>
            </a:r>
            <a:r>
              <a:rPr lang="en-US" sz="3000">
                <a:latin typeface="Times New Roman"/>
                <a:cs typeface="Times New Roman"/>
              </a:rPr>
              <a:t> "</a:t>
            </a:r>
            <a:r>
              <a:rPr lang="en-US" sz="3000" err="1">
                <a:latin typeface="Times New Roman"/>
                <a:cs typeface="Times New Roman"/>
              </a:rPr>
              <a:t>Hệ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quản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trị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cơ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sở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dữ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liệu</a:t>
            </a:r>
            <a:r>
              <a:rPr lang="en-US" sz="3000">
                <a:latin typeface="Times New Roman"/>
                <a:cs typeface="Times New Roman"/>
              </a:rPr>
              <a:t>", </a:t>
            </a:r>
            <a:r>
              <a:rPr lang="en-US" sz="3000" err="1">
                <a:latin typeface="Times New Roman"/>
                <a:cs typeface="Times New Roman"/>
              </a:rPr>
              <a:t>nhóm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chúng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em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đã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quyết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định</a:t>
            </a:r>
            <a:r>
              <a:rPr lang="en-US" sz="3000">
                <a:latin typeface="Times New Roman"/>
                <a:cs typeface="Times New Roman"/>
              </a:rPr>
              <a:t> </a:t>
            </a:r>
            <a:r>
              <a:rPr lang="en-US" sz="3000" err="1">
                <a:latin typeface="Times New Roman"/>
                <a:cs typeface="Times New Roman"/>
              </a:rPr>
              <a:t>chọn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đề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tài</a:t>
            </a:r>
            <a:r>
              <a:rPr lang="en-US" sz="3000">
                <a:latin typeface="Times New Roman"/>
                <a:cs typeface="Times New Roman"/>
              </a:rPr>
              <a:t> "</a:t>
            </a:r>
            <a:r>
              <a:rPr lang="en-US" sz="3000" err="1">
                <a:latin typeface="Times New Roman"/>
                <a:cs typeface="Times New Roman"/>
              </a:rPr>
              <a:t>Xây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dựng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phần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mềm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quản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lý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học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sinh</a:t>
            </a:r>
            <a:r>
              <a:rPr lang="en-US" sz="3000">
                <a:latin typeface="Times New Roman"/>
                <a:cs typeface="Times New Roman"/>
              </a:rPr>
              <a:t>".</a:t>
            </a:r>
          </a:p>
          <a:p>
            <a:endParaRPr lang="en-US" sz="3000">
              <a:latin typeface="Times New Roman"/>
              <a:cs typeface="Times New Roman"/>
            </a:endParaRPr>
          </a:p>
          <a:p>
            <a:r>
              <a:rPr lang="en-US" sz="3000">
                <a:latin typeface="Times New Roman"/>
                <a:cs typeface="Times New Roman"/>
              </a:rPr>
              <a:t>- </a:t>
            </a:r>
            <a:r>
              <a:rPr lang="en-US" sz="3000" err="1">
                <a:latin typeface="Times New Roman"/>
                <a:cs typeface="Times New Roman"/>
              </a:rPr>
              <a:t>Để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xây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dựng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phần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mềm</a:t>
            </a:r>
            <a:r>
              <a:rPr lang="en-US" sz="3000">
                <a:latin typeface="Times New Roman"/>
                <a:cs typeface="Times New Roman"/>
              </a:rPr>
              <a:t>, </a:t>
            </a:r>
            <a:r>
              <a:rPr lang="en-US" sz="3000" err="1">
                <a:latin typeface="Times New Roman"/>
                <a:cs typeface="Times New Roman"/>
              </a:rPr>
              <a:t>nhóm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em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đã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khảo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sát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các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giáo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viên</a:t>
            </a:r>
            <a:r>
              <a:rPr lang="en-US" sz="3000">
                <a:latin typeface="Times New Roman"/>
                <a:cs typeface="Times New Roman"/>
              </a:rPr>
              <a:t>, </a:t>
            </a:r>
            <a:r>
              <a:rPr lang="en-US" sz="3000" err="1">
                <a:latin typeface="Times New Roman"/>
                <a:cs typeface="Times New Roman"/>
              </a:rPr>
              <a:t>cơ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sở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trường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học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để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xây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dựng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các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vấn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đề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phần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mềm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và</a:t>
            </a:r>
            <a:r>
              <a:rPr lang="en-US" sz="3000">
                <a:latin typeface="Times New Roman"/>
                <a:cs typeface="Times New Roman"/>
              </a:rPr>
              <a:t> </a:t>
            </a:r>
            <a:r>
              <a:rPr lang="en-US" sz="3000" err="1">
                <a:latin typeface="Times New Roman"/>
                <a:cs typeface="Times New Roman"/>
              </a:rPr>
              <a:t>cảm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thấy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với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những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kiến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thức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và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kĩ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năng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của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nhóm</a:t>
            </a:r>
            <a:r>
              <a:rPr lang="en-US" sz="3000">
                <a:latin typeface="Times New Roman"/>
                <a:cs typeface="Times New Roman"/>
              </a:rPr>
              <a:t>, </a:t>
            </a:r>
            <a:r>
              <a:rPr lang="en-US" sz="3000" err="1">
                <a:latin typeface="Times New Roman"/>
                <a:cs typeface="Times New Roman"/>
              </a:rPr>
              <a:t>nhóm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có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thể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hoàn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thành</a:t>
            </a:r>
            <a:r>
              <a:rPr lang="en-US" sz="3000">
                <a:latin typeface="Times New Roman"/>
                <a:cs typeface="Times New Roman"/>
              </a:rPr>
              <a:t> </a:t>
            </a:r>
            <a:r>
              <a:rPr lang="en-US" sz="3000" err="1">
                <a:latin typeface="Times New Roman"/>
                <a:cs typeface="Times New Roman"/>
              </a:rPr>
              <a:t>được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phần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mềm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quản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lý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học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sinh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này</a:t>
            </a:r>
            <a:r>
              <a:rPr lang="en-US" sz="3000">
                <a:latin typeface="Times New Roman"/>
                <a:cs typeface="Times New Roman"/>
              </a:rPr>
              <a:t>. </a:t>
            </a:r>
            <a:r>
              <a:rPr lang="en-US" sz="3000" err="1">
                <a:latin typeface="Times New Roman"/>
                <a:cs typeface="Times New Roman"/>
              </a:rPr>
              <a:t>Vì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vậy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chúng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em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đã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quyết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định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làm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đề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tài</a:t>
            </a:r>
            <a:r>
              <a:rPr lang="en-US" sz="3000">
                <a:latin typeface="Times New Roman"/>
                <a:cs typeface="Times New Roman"/>
              </a:rPr>
              <a:t> </a:t>
            </a:r>
            <a:r>
              <a:rPr lang="en-US" sz="3000" err="1">
                <a:latin typeface="Times New Roman"/>
                <a:cs typeface="Times New Roman"/>
              </a:rPr>
              <a:t>này</a:t>
            </a:r>
          </a:p>
          <a:p>
            <a:endParaRPr lang="en-US"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853650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3852002" y="707044"/>
            <a:ext cx="4465982" cy="71543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b="1">
                <a:solidFill>
                  <a:schemeClr val="accent1"/>
                </a:solidFill>
                <a:latin typeface="Bahnschrift SemiBold Condensed"/>
              </a:rPr>
              <a:t>HƯỚNG </a:t>
            </a:r>
            <a:r>
              <a:rPr lang="en" b="1">
                <a:solidFill>
                  <a:schemeClr val="accent1"/>
                </a:solidFill>
                <a:latin typeface="Algerian (Headings)"/>
              </a:rPr>
              <a:t>PHÁT</a:t>
            </a:r>
            <a:r>
              <a:rPr lang="en" b="1">
                <a:solidFill>
                  <a:schemeClr val="accent1"/>
                </a:solidFill>
                <a:latin typeface="Bahnschrift SemiBold Condensed"/>
              </a:rPr>
              <a:t> TRIỂN</a:t>
            </a:r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EB46464-9883-97BD-0E3A-F2613D510144}"/>
              </a:ext>
            </a:extLst>
          </p:cNvPr>
          <p:cNvSpPr txBox="1"/>
          <p:nvPr/>
        </p:nvSpPr>
        <p:spPr>
          <a:xfrm>
            <a:off x="637953" y="1686592"/>
            <a:ext cx="10894081" cy="44643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+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Kết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nối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cơ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sở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dữ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liệu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web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của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trường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cấp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3.</a:t>
            </a:r>
          </a:p>
          <a:p>
            <a:pPr algn="just">
              <a:lnSpc>
                <a:spcPct val="150000"/>
              </a:lnSpc>
            </a:pPr>
            <a:r>
              <a:rPr lang="vi-VN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+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Thiết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lập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rõ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ràng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hơn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quyền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truy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cập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vào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cơ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sở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dữ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liệu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tuỳ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đối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tượng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vi-VN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+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Trong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tương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lai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sẽ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phát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triển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phần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mềm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cách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toàn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diện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hơn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thêm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nhiều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chức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năng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mới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vi-VN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+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Cuối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cùng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hướng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mục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tiêu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cuối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cùng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là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không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chỉ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riêng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cho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trường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THPT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Trần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Phú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còn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cho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tất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cả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trường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200" err="1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cấp</a:t>
            </a:r>
            <a:r>
              <a:rPr lang="en-US" sz="3200">
                <a:latin typeface="Bahnschrift SemiBold Condensed" panose="020B0502040204020203" pitchFamily="34" charset="0"/>
                <a:ea typeface="Times New Roman" panose="02020603050405020304" pitchFamily="18" charset="0"/>
              </a:rPr>
              <a:t> 1, 2, 3.</a:t>
            </a:r>
            <a:endParaRPr lang="vi-VN" sz="32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11532033" y="6064715"/>
            <a:ext cx="609200" cy="74241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endParaRPr/>
          </a:p>
        </p:txBody>
      </p:sp>
      <p:sp>
        <p:nvSpPr>
          <p:cNvPr id="151" name="Google Shape;405;p15">
            <a:extLst>
              <a:ext uri="{FF2B5EF4-FFF2-40B4-BE49-F238E27FC236}">
                <a16:creationId xmlns:a16="http://schemas.microsoft.com/office/drawing/2014/main" id="{CE377A71-0EA8-4CDB-873D-ECF4CC2264B1}"/>
              </a:ext>
            </a:extLst>
          </p:cNvPr>
          <p:cNvSpPr txBox="1">
            <a:spLocks/>
          </p:cNvSpPr>
          <p:nvPr/>
        </p:nvSpPr>
        <p:spPr>
          <a:xfrm>
            <a:off x="-75759" y="1957431"/>
            <a:ext cx="8524348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6400">
                <a:latin typeface="Bahnschrift SemiBold Condensed" panose="020B0502040204020203" pitchFamily="34" charset="0"/>
              </a:rPr>
              <a:t>CẢM ƠN THẦY ĐÃ LẮNG NGHE!</a:t>
            </a:r>
          </a:p>
        </p:txBody>
      </p:sp>
      <p:grpSp>
        <p:nvGrpSpPr>
          <p:cNvPr id="152" name="Google Shape;3917;p48">
            <a:extLst>
              <a:ext uri="{FF2B5EF4-FFF2-40B4-BE49-F238E27FC236}">
                <a16:creationId xmlns:a16="http://schemas.microsoft.com/office/drawing/2014/main" id="{11619052-49EA-42E7-90C1-8B5092D544AC}"/>
              </a:ext>
            </a:extLst>
          </p:cNvPr>
          <p:cNvGrpSpPr/>
          <p:nvPr/>
        </p:nvGrpSpPr>
        <p:grpSpPr>
          <a:xfrm>
            <a:off x="7537838" y="1304013"/>
            <a:ext cx="4473933" cy="4876800"/>
            <a:chOff x="2244025" y="145922"/>
            <a:chExt cx="4382832" cy="4762352"/>
          </a:xfrm>
        </p:grpSpPr>
        <p:grpSp>
          <p:nvGrpSpPr>
            <p:cNvPr id="153" name="Google Shape;3918;p48">
              <a:extLst>
                <a:ext uri="{FF2B5EF4-FFF2-40B4-BE49-F238E27FC236}">
                  <a16:creationId xmlns:a16="http://schemas.microsoft.com/office/drawing/2014/main" id="{55FD4DCE-EC38-4C17-9299-74434A73D016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01" name="Google Shape;3919;p48">
                <a:extLst>
                  <a:ext uri="{FF2B5EF4-FFF2-40B4-BE49-F238E27FC236}">
                    <a16:creationId xmlns:a16="http://schemas.microsoft.com/office/drawing/2014/main" id="{C0C9B3F3-9254-47CF-832C-CB3DED87BA6D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920;p48">
                <a:extLst>
                  <a:ext uri="{FF2B5EF4-FFF2-40B4-BE49-F238E27FC236}">
                    <a16:creationId xmlns:a16="http://schemas.microsoft.com/office/drawing/2014/main" id="{630E1D0C-4028-4544-868A-9667D531AF31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921;p48">
                <a:extLst>
                  <a:ext uri="{FF2B5EF4-FFF2-40B4-BE49-F238E27FC236}">
                    <a16:creationId xmlns:a16="http://schemas.microsoft.com/office/drawing/2014/main" id="{E05CA12E-E763-4305-944C-078A3A12C5C4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922;p48">
                <a:extLst>
                  <a:ext uri="{FF2B5EF4-FFF2-40B4-BE49-F238E27FC236}">
                    <a16:creationId xmlns:a16="http://schemas.microsoft.com/office/drawing/2014/main" id="{2BE4926C-65A6-4C96-A4ED-7E1F5E340E1F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923;p48">
                <a:extLst>
                  <a:ext uri="{FF2B5EF4-FFF2-40B4-BE49-F238E27FC236}">
                    <a16:creationId xmlns:a16="http://schemas.microsoft.com/office/drawing/2014/main" id="{9673A2A3-4F39-4631-9DA6-0EA04184907A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924;p48">
                <a:extLst>
                  <a:ext uri="{FF2B5EF4-FFF2-40B4-BE49-F238E27FC236}">
                    <a16:creationId xmlns:a16="http://schemas.microsoft.com/office/drawing/2014/main" id="{576B56A9-7FD0-42B5-BFA1-71C04EFAE436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925;p48">
                <a:extLst>
                  <a:ext uri="{FF2B5EF4-FFF2-40B4-BE49-F238E27FC236}">
                    <a16:creationId xmlns:a16="http://schemas.microsoft.com/office/drawing/2014/main" id="{DCE1EDD5-DCFB-48E2-A0B8-30E1350B9BBC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926;p48">
                <a:extLst>
                  <a:ext uri="{FF2B5EF4-FFF2-40B4-BE49-F238E27FC236}">
                    <a16:creationId xmlns:a16="http://schemas.microsoft.com/office/drawing/2014/main" id="{160C254E-D7B4-4B52-8CCA-EB027F4206CE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927;p48">
                <a:extLst>
                  <a:ext uri="{FF2B5EF4-FFF2-40B4-BE49-F238E27FC236}">
                    <a16:creationId xmlns:a16="http://schemas.microsoft.com/office/drawing/2014/main" id="{EE4A46F0-59DB-41CC-A378-C41F40E6B781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928;p48">
                <a:extLst>
                  <a:ext uri="{FF2B5EF4-FFF2-40B4-BE49-F238E27FC236}">
                    <a16:creationId xmlns:a16="http://schemas.microsoft.com/office/drawing/2014/main" id="{E23499C5-BC3B-4A64-8A9F-F5FBFC669E74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929;p48">
                <a:extLst>
                  <a:ext uri="{FF2B5EF4-FFF2-40B4-BE49-F238E27FC236}">
                    <a16:creationId xmlns:a16="http://schemas.microsoft.com/office/drawing/2014/main" id="{A26B7B57-8A47-4149-A747-2D839E29BABF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930;p48">
                <a:extLst>
                  <a:ext uri="{FF2B5EF4-FFF2-40B4-BE49-F238E27FC236}">
                    <a16:creationId xmlns:a16="http://schemas.microsoft.com/office/drawing/2014/main" id="{8F4680C6-7259-48EA-8750-03FA3FDFA108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931;p48">
                <a:extLst>
                  <a:ext uri="{FF2B5EF4-FFF2-40B4-BE49-F238E27FC236}">
                    <a16:creationId xmlns:a16="http://schemas.microsoft.com/office/drawing/2014/main" id="{68808C9A-877E-4865-BEEA-267935C6D3F1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932;p48">
                <a:extLst>
                  <a:ext uri="{FF2B5EF4-FFF2-40B4-BE49-F238E27FC236}">
                    <a16:creationId xmlns:a16="http://schemas.microsoft.com/office/drawing/2014/main" id="{5A885577-302E-4AEE-A952-419630DE1A8C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933;p48">
                <a:extLst>
                  <a:ext uri="{FF2B5EF4-FFF2-40B4-BE49-F238E27FC236}">
                    <a16:creationId xmlns:a16="http://schemas.microsoft.com/office/drawing/2014/main" id="{1670C773-69DB-4A25-92AE-A227FC80D84E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934;p48">
                <a:extLst>
                  <a:ext uri="{FF2B5EF4-FFF2-40B4-BE49-F238E27FC236}">
                    <a16:creationId xmlns:a16="http://schemas.microsoft.com/office/drawing/2014/main" id="{ED85F41F-449F-432F-99BA-51063471007C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935;p48">
                <a:extLst>
                  <a:ext uri="{FF2B5EF4-FFF2-40B4-BE49-F238E27FC236}">
                    <a16:creationId xmlns:a16="http://schemas.microsoft.com/office/drawing/2014/main" id="{5C035DD0-6F8A-4822-B5EC-51C748E630C6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936;p48">
                <a:extLst>
                  <a:ext uri="{FF2B5EF4-FFF2-40B4-BE49-F238E27FC236}">
                    <a16:creationId xmlns:a16="http://schemas.microsoft.com/office/drawing/2014/main" id="{075E9AAE-6318-4895-AADE-D336B94B1476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937;p48">
                <a:extLst>
                  <a:ext uri="{FF2B5EF4-FFF2-40B4-BE49-F238E27FC236}">
                    <a16:creationId xmlns:a16="http://schemas.microsoft.com/office/drawing/2014/main" id="{1D6D1753-C8B9-4E8B-9417-888794B49A96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938;p48">
                <a:extLst>
                  <a:ext uri="{FF2B5EF4-FFF2-40B4-BE49-F238E27FC236}">
                    <a16:creationId xmlns:a16="http://schemas.microsoft.com/office/drawing/2014/main" id="{7CE600D3-43EF-4C50-9D64-BFF4953E8E35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939;p48">
                <a:extLst>
                  <a:ext uri="{FF2B5EF4-FFF2-40B4-BE49-F238E27FC236}">
                    <a16:creationId xmlns:a16="http://schemas.microsoft.com/office/drawing/2014/main" id="{9945A666-5309-49FA-B4EE-E4A5321224F6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940;p48">
                <a:extLst>
                  <a:ext uri="{FF2B5EF4-FFF2-40B4-BE49-F238E27FC236}">
                    <a16:creationId xmlns:a16="http://schemas.microsoft.com/office/drawing/2014/main" id="{4C2148F1-EF20-44F3-A5A1-2CA1370D4EE4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941;p48">
                <a:extLst>
                  <a:ext uri="{FF2B5EF4-FFF2-40B4-BE49-F238E27FC236}">
                    <a16:creationId xmlns:a16="http://schemas.microsoft.com/office/drawing/2014/main" id="{765EF9D6-A9B9-4777-BEE4-8A7F808396E7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942;p48">
                <a:extLst>
                  <a:ext uri="{FF2B5EF4-FFF2-40B4-BE49-F238E27FC236}">
                    <a16:creationId xmlns:a16="http://schemas.microsoft.com/office/drawing/2014/main" id="{B5736A11-57E1-4CDE-B7B9-E382F3E73C9B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943;p48">
                <a:extLst>
                  <a:ext uri="{FF2B5EF4-FFF2-40B4-BE49-F238E27FC236}">
                    <a16:creationId xmlns:a16="http://schemas.microsoft.com/office/drawing/2014/main" id="{50BF96DD-2124-4988-82F4-59570BE4B692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944;p48">
                <a:extLst>
                  <a:ext uri="{FF2B5EF4-FFF2-40B4-BE49-F238E27FC236}">
                    <a16:creationId xmlns:a16="http://schemas.microsoft.com/office/drawing/2014/main" id="{C45823B0-C1F5-4C51-9BE9-E7D3991E12ED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945;p48">
                <a:extLst>
                  <a:ext uri="{FF2B5EF4-FFF2-40B4-BE49-F238E27FC236}">
                    <a16:creationId xmlns:a16="http://schemas.microsoft.com/office/drawing/2014/main" id="{EE493B3E-5956-4B3B-AE03-B5CD8EF43714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946;p48">
                <a:extLst>
                  <a:ext uri="{FF2B5EF4-FFF2-40B4-BE49-F238E27FC236}">
                    <a16:creationId xmlns:a16="http://schemas.microsoft.com/office/drawing/2014/main" id="{F6706D6B-1821-4DEC-BAA7-311E7676ADF8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947;p48">
                <a:extLst>
                  <a:ext uri="{FF2B5EF4-FFF2-40B4-BE49-F238E27FC236}">
                    <a16:creationId xmlns:a16="http://schemas.microsoft.com/office/drawing/2014/main" id="{7A765476-D206-44B3-9945-FDB741D0C4DC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948;p48">
                <a:extLst>
                  <a:ext uri="{FF2B5EF4-FFF2-40B4-BE49-F238E27FC236}">
                    <a16:creationId xmlns:a16="http://schemas.microsoft.com/office/drawing/2014/main" id="{0188C245-5850-43F5-A708-018E45EF4674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949;p48">
                <a:extLst>
                  <a:ext uri="{FF2B5EF4-FFF2-40B4-BE49-F238E27FC236}">
                    <a16:creationId xmlns:a16="http://schemas.microsoft.com/office/drawing/2014/main" id="{94454FE1-43E3-418E-B050-EA20C6B71CC0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950;p48">
                <a:extLst>
                  <a:ext uri="{FF2B5EF4-FFF2-40B4-BE49-F238E27FC236}">
                    <a16:creationId xmlns:a16="http://schemas.microsoft.com/office/drawing/2014/main" id="{BC8595B6-445D-4E65-B689-7E8869358C31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951;p48">
                <a:extLst>
                  <a:ext uri="{FF2B5EF4-FFF2-40B4-BE49-F238E27FC236}">
                    <a16:creationId xmlns:a16="http://schemas.microsoft.com/office/drawing/2014/main" id="{B26C4F5E-C371-44FB-8D39-923EDDBCEBB8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952;p48">
                <a:extLst>
                  <a:ext uri="{FF2B5EF4-FFF2-40B4-BE49-F238E27FC236}">
                    <a16:creationId xmlns:a16="http://schemas.microsoft.com/office/drawing/2014/main" id="{1A46E881-BBE5-4EA2-B3C0-888E4F5BFD86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953;p48">
                <a:extLst>
                  <a:ext uri="{FF2B5EF4-FFF2-40B4-BE49-F238E27FC236}">
                    <a16:creationId xmlns:a16="http://schemas.microsoft.com/office/drawing/2014/main" id="{C411E47F-CCBC-4D26-BD79-2BC92BA4F2EA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954;p48">
                <a:extLst>
                  <a:ext uri="{FF2B5EF4-FFF2-40B4-BE49-F238E27FC236}">
                    <a16:creationId xmlns:a16="http://schemas.microsoft.com/office/drawing/2014/main" id="{5FD846B8-5CA7-44C8-A642-01CC734B233E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955;p48">
                <a:extLst>
                  <a:ext uri="{FF2B5EF4-FFF2-40B4-BE49-F238E27FC236}">
                    <a16:creationId xmlns:a16="http://schemas.microsoft.com/office/drawing/2014/main" id="{8CE5750A-A048-47B9-8699-AE6D4504884A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3956;p48">
              <a:extLst>
                <a:ext uri="{FF2B5EF4-FFF2-40B4-BE49-F238E27FC236}">
                  <a16:creationId xmlns:a16="http://schemas.microsoft.com/office/drawing/2014/main" id="{4301B4FF-ED68-4430-87CE-55D97D6E6B41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957;p48">
              <a:extLst>
                <a:ext uri="{FF2B5EF4-FFF2-40B4-BE49-F238E27FC236}">
                  <a16:creationId xmlns:a16="http://schemas.microsoft.com/office/drawing/2014/main" id="{74DC4BF7-1B62-4714-982A-DDD3A1577CF3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958;p48">
              <a:extLst>
                <a:ext uri="{FF2B5EF4-FFF2-40B4-BE49-F238E27FC236}">
                  <a16:creationId xmlns:a16="http://schemas.microsoft.com/office/drawing/2014/main" id="{B6383445-04A1-4046-A68A-BD2FB46F3D7A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959;p48">
              <a:extLst>
                <a:ext uri="{FF2B5EF4-FFF2-40B4-BE49-F238E27FC236}">
                  <a16:creationId xmlns:a16="http://schemas.microsoft.com/office/drawing/2014/main" id="{44328C9C-962B-4F6B-8DCD-49F1F9B18ADB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960;p48">
              <a:extLst>
                <a:ext uri="{FF2B5EF4-FFF2-40B4-BE49-F238E27FC236}">
                  <a16:creationId xmlns:a16="http://schemas.microsoft.com/office/drawing/2014/main" id="{64CBB663-729E-4A11-97CF-D4D46F8F74A5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961;p48">
              <a:extLst>
                <a:ext uri="{FF2B5EF4-FFF2-40B4-BE49-F238E27FC236}">
                  <a16:creationId xmlns:a16="http://schemas.microsoft.com/office/drawing/2014/main" id="{D4436CF3-838E-4913-8E39-39E3C7B2CA98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962;p48">
              <a:extLst>
                <a:ext uri="{FF2B5EF4-FFF2-40B4-BE49-F238E27FC236}">
                  <a16:creationId xmlns:a16="http://schemas.microsoft.com/office/drawing/2014/main" id="{AC1D37A4-0753-4B0C-8005-C15FA7A148DB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963;p48">
              <a:extLst>
                <a:ext uri="{FF2B5EF4-FFF2-40B4-BE49-F238E27FC236}">
                  <a16:creationId xmlns:a16="http://schemas.microsoft.com/office/drawing/2014/main" id="{47E1F454-BFC3-4AA4-9EE1-541A8A1212D1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964;p48">
              <a:extLst>
                <a:ext uri="{FF2B5EF4-FFF2-40B4-BE49-F238E27FC236}">
                  <a16:creationId xmlns:a16="http://schemas.microsoft.com/office/drawing/2014/main" id="{8258415D-F56A-409D-A408-C1030D14B79A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965;p48">
              <a:extLst>
                <a:ext uri="{FF2B5EF4-FFF2-40B4-BE49-F238E27FC236}">
                  <a16:creationId xmlns:a16="http://schemas.microsoft.com/office/drawing/2014/main" id="{DE503CD6-4010-4115-A34D-8F259C6EA098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966;p48">
              <a:extLst>
                <a:ext uri="{FF2B5EF4-FFF2-40B4-BE49-F238E27FC236}">
                  <a16:creationId xmlns:a16="http://schemas.microsoft.com/office/drawing/2014/main" id="{45A1FF60-CACC-4FAE-A11E-0FD9215C78AC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3967;p48">
              <a:extLst>
                <a:ext uri="{FF2B5EF4-FFF2-40B4-BE49-F238E27FC236}">
                  <a16:creationId xmlns:a16="http://schemas.microsoft.com/office/drawing/2014/main" id="{226246DB-D37A-42BE-AF8C-03B022E54383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284" name="Google Shape;3968;p48">
                <a:extLst>
                  <a:ext uri="{FF2B5EF4-FFF2-40B4-BE49-F238E27FC236}">
                    <a16:creationId xmlns:a16="http://schemas.microsoft.com/office/drawing/2014/main" id="{747CFEC7-5169-4AE7-9505-D88F7C2B0169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969;p48">
                <a:extLst>
                  <a:ext uri="{FF2B5EF4-FFF2-40B4-BE49-F238E27FC236}">
                    <a16:creationId xmlns:a16="http://schemas.microsoft.com/office/drawing/2014/main" id="{D3E6E99C-6B38-4D85-A25D-C1EDC1B47D44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970;p48">
                <a:extLst>
                  <a:ext uri="{FF2B5EF4-FFF2-40B4-BE49-F238E27FC236}">
                    <a16:creationId xmlns:a16="http://schemas.microsoft.com/office/drawing/2014/main" id="{5949AFEC-771B-4803-ACC9-E2E4D58494C0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971;p48">
                <a:extLst>
                  <a:ext uri="{FF2B5EF4-FFF2-40B4-BE49-F238E27FC236}">
                    <a16:creationId xmlns:a16="http://schemas.microsoft.com/office/drawing/2014/main" id="{66594B22-734A-42B1-A589-C85BCD998B43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972;p48">
                <a:extLst>
                  <a:ext uri="{FF2B5EF4-FFF2-40B4-BE49-F238E27FC236}">
                    <a16:creationId xmlns:a16="http://schemas.microsoft.com/office/drawing/2014/main" id="{C590D00E-6649-422C-A71A-90B9C819CE91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973;p48">
                <a:extLst>
                  <a:ext uri="{FF2B5EF4-FFF2-40B4-BE49-F238E27FC236}">
                    <a16:creationId xmlns:a16="http://schemas.microsoft.com/office/drawing/2014/main" id="{0C92116D-0444-4D3A-891B-3B9D384527D1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974;p48">
                <a:extLst>
                  <a:ext uri="{FF2B5EF4-FFF2-40B4-BE49-F238E27FC236}">
                    <a16:creationId xmlns:a16="http://schemas.microsoft.com/office/drawing/2014/main" id="{DD9903AA-BE6F-41C9-A3BA-23B13C2A418E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975;p48">
                <a:extLst>
                  <a:ext uri="{FF2B5EF4-FFF2-40B4-BE49-F238E27FC236}">
                    <a16:creationId xmlns:a16="http://schemas.microsoft.com/office/drawing/2014/main" id="{0E57B76C-2B9D-46E7-9935-C03EEF3B8E7B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976;p48">
                <a:extLst>
                  <a:ext uri="{FF2B5EF4-FFF2-40B4-BE49-F238E27FC236}">
                    <a16:creationId xmlns:a16="http://schemas.microsoft.com/office/drawing/2014/main" id="{1411FE3D-A1D9-4277-80C8-AA7B7B01D27D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977;p48">
                <a:extLst>
                  <a:ext uri="{FF2B5EF4-FFF2-40B4-BE49-F238E27FC236}">
                    <a16:creationId xmlns:a16="http://schemas.microsoft.com/office/drawing/2014/main" id="{721D79CE-928D-4494-B6D2-446A83FAE848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978;p48">
                <a:extLst>
                  <a:ext uri="{FF2B5EF4-FFF2-40B4-BE49-F238E27FC236}">
                    <a16:creationId xmlns:a16="http://schemas.microsoft.com/office/drawing/2014/main" id="{192D0FBD-C460-4706-A6E7-501EBA8E57FF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979;p48">
                <a:extLst>
                  <a:ext uri="{FF2B5EF4-FFF2-40B4-BE49-F238E27FC236}">
                    <a16:creationId xmlns:a16="http://schemas.microsoft.com/office/drawing/2014/main" id="{2D6101F3-A71E-4154-8939-D367E624B5D5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980;p48">
                <a:extLst>
                  <a:ext uri="{FF2B5EF4-FFF2-40B4-BE49-F238E27FC236}">
                    <a16:creationId xmlns:a16="http://schemas.microsoft.com/office/drawing/2014/main" id="{5BDE5BDE-5A30-4ABC-8D13-260F646064F5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981;p48">
                <a:extLst>
                  <a:ext uri="{FF2B5EF4-FFF2-40B4-BE49-F238E27FC236}">
                    <a16:creationId xmlns:a16="http://schemas.microsoft.com/office/drawing/2014/main" id="{59705509-7DF8-476F-A90F-9044ED5FF2DD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982;p48">
                <a:extLst>
                  <a:ext uri="{FF2B5EF4-FFF2-40B4-BE49-F238E27FC236}">
                    <a16:creationId xmlns:a16="http://schemas.microsoft.com/office/drawing/2014/main" id="{787EA16A-135C-411F-9617-E750DDC378ED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983;p48">
                <a:extLst>
                  <a:ext uri="{FF2B5EF4-FFF2-40B4-BE49-F238E27FC236}">
                    <a16:creationId xmlns:a16="http://schemas.microsoft.com/office/drawing/2014/main" id="{94A46E9F-EFAD-4B7B-9982-0DC2056DCB52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984;p48">
                <a:extLst>
                  <a:ext uri="{FF2B5EF4-FFF2-40B4-BE49-F238E27FC236}">
                    <a16:creationId xmlns:a16="http://schemas.microsoft.com/office/drawing/2014/main" id="{A901EE2E-11BE-4565-9CC9-E488AFF04641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3985;p48">
              <a:extLst>
                <a:ext uri="{FF2B5EF4-FFF2-40B4-BE49-F238E27FC236}">
                  <a16:creationId xmlns:a16="http://schemas.microsoft.com/office/drawing/2014/main" id="{EEEB6434-A3AA-4A98-B95C-BF7B795305F8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268" name="Google Shape;3986;p48">
                <a:extLst>
                  <a:ext uri="{FF2B5EF4-FFF2-40B4-BE49-F238E27FC236}">
                    <a16:creationId xmlns:a16="http://schemas.microsoft.com/office/drawing/2014/main" id="{52DAFE43-0C70-4529-8293-662AE3F47A5C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987;p48">
                <a:extLst>
                  <a:ext uri="{FF2B5EF4-FFF2-40B4-BE49-F238E27FC236}">
                    <a16:creationId xmlns:a16="http://schemas.microsoft.com/office/drawing/2014/main" id="{391EB2F3-EC89-4DAE-8600-EF5F75C7686D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988;p48">
                <a:extLst>
                  <a:ext uri="{FF2B5EF4-FFF2-40B4-BE49-F238E27FC236}">
                    <a16:creationId xmlns:a16="http://schemas.microsoft.com/office/drawing/2014/main" id="{805069EF-89DC-405F-815A-3E368A3BECF4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989;p48">
                <a:extLst>
                  <a:ext uri="{FF2B5EF4-FFF2-40B4-BE49-F238E27FC236}">
                    <a16:creationId xmlns:a16="http://schemas.microsoft.com/office/drawing/2014/main" id="{FC4738F2-D485-4C3E-AC6C-8157D9F57DCB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990;p48">
                <a:extLst>
                  <a:ext uri="{FF2B5EF4-FFF2-40B4-BE49-F238E27FC236}">
                    <a16:creationId xmlns:a16="http://schemas.microsoft.com/office/drawing/2014/main" id="{9B40168E-7514-4185-81EB-090CD5646774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991;p48">
                <a:extLst>
                  <a:ext uri="{FF2B5EF4-FFF2-40B4-BE49-F238E27FC236}">
                    <a16:creationId xmlns:a16="http://schemas.microsoft.com/office/drawing/2014/main" id="{713FBCA0-AD6E-4FF6-A0EF-D4CE36025381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992;p48">
                <a:extLst>
                  <a:ext uri="{FF2B5EF4-FFF2-40B4-BE49-F238E27FC236}">
                    <a16:creationId xmlns:a16="http://schemas.microsoft.com/office/drawing/2014/main" id="{1E46EDEF-1045-48BF-8C8B-AB31463B15A8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993;p48">
                <a:extLst>
                  <a:ext uri="{FF2B5EF4-FFF2-40B4-BE49-F238E27FC236}">
                    <a16:creationId xmlns:a16="http://schemas.microsoft.com/office/drawing/2014/main" id="{26BC9382-5E77-423F-88B9-A98AD73D08C1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994;p48">
                <a:extLst>
                  <a:ext uri="{FF2B5EF4-FFF2-40B4-BE49-F238E27FC236}">
                    <a16:creationId xmlns:a16="http://schemas.microsoft.com/office/drawing/2014/main" id="{FBDE189F-8939-452A-A6C7-72F11B9C665E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995;p48">
                <a:extLst>
                  <a:ext uri="{FF2B5EF4-FFF2-40B4-BE49-F238E27FC236}">
                    <a16:creationId xmlns:a16="http://schemas.microsoft.com/office/drawing/2014/main" id="{99C1C620-30AD-4F87-A047-FAE89FEF6561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996;p48">
                <a:extLst>
                  <a:ext uri="{FF2B5EF4-FFF2-40B4-BE49-F238E27FC236}">
                    <a16:creationId xmlns:a16="http://schemas.microsoft.com/office/drawing/2014/main" id="{9C7815D6-482B-4592-AAFF-1ACA7E241593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997;p48">
                <a:extLst>
                  <a:ext uri="{FF2B5EF4-FFF2-40B4-BE49-F238E27FC236}">
                    <a16:creationId xmlns:a16="http://schemas.microsoft.com/office/drawing/2014/main" id="{837EC1CA-1D13-4A1B-8D34-430ACF53F6C8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998;p48">
                <a:extLst>
                  <a:ext uri="{FF2B5EF4-FFF2-40B4-BE49-F238E27FC236}">
                    <a16:creationId xmlns:a16="http://schemas.microsoft.com/office/drawing/2014/main" id="{A3A53EA8-6E35-494E-B7EF-3A9C35CDF592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999;p48">
                <a:extLst>
                  <a:ext uri="{FF2B5EF4-FFF2-40B4-BE49-F238E27FC236}">
                    <a16:creationId xmlns:a16="http://schemas.microsoft.com/office/drawing/2014/main" id="{91D211A3-BDD2-48A0-9FDA-33B0AA4FE6C4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4000;p48">
                <a:extLst>
                  <a:ext uri="{FF2B5EF4-FFF2-40B4-BE49-F238E27FC236}">
                    <a16:creationId xmlns:a16="http://schemas.microsoft.com/office/drawing/2014/main" id="{C8832F9D-3E26-4704-A56D-8BF14759FDDE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4001;p48">
                <a:extLst>
                  <a:ext uri="{FF2B5EF4-FFF2-40B4-BE49-F238E27FC236}">
                    <a16:creationId xmlns:a16="http://schemas.microsoft.com/office/drawing/2014/main" id="{02A820F4-D016-48C8-A2EB-C1376FF52C67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4002;p48">
              <a:extLst>
                <a:ext uri="{FF2B5EF4-FFF2-40B4-BE49-F238E27FC236}">
                  <a16:creationId xmlns:a16="http://schemas.microsoft.com/office/drawing/2014/main" id="{A3B121B0-2E02-4335-B5FA-A34B5FEE27FF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252" name="Google Shape;4003;p48">
                <a:extLst>
                  <a:ext uri="{FF2B5EF4-FFF2-40B4-BE49-F238E27FC236}">
                    <a16:creationId xmlns:a16="http://schemas.microsoft.com/office/drawing/2014/main" id="{B7D09CE4-845D-4E9A-B97A-E1494C8B72DA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004;p48">
                <a:extLst>
                  <a:ext uri="{FF2B5EF4-FFF2-40B4-BE49-F238E27FC236}">
                    <a16:creationId xmlns:a16="http://schemas.microsoft.com/office/drawing/2014/main" id="{0F916709-E49E-43E8-BC7A-196E8F80D3F6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005;p48">
                <a:extLst>
                  <a:ext uri="{FF2B5EF4-FFF2-40B4-BE49-F238E27FC236}">
                    <a16:creationId xmlns:a16="http://schemas.microsoft.com/office/drawing/2014/main" id="{C92264E0-6A2C-458F-BFB2-646C7238FD42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4006;p48">
                <a:extLst>
                  <a:ext uri="{FF2B5EF4-FFF2-40B4-BE49-F238E27FC236}">
                    <a16:creationId xmlns:a16="http://schemas.microsoft.com/office/drawing/2014/main" id="{FD9AD965-D7B4-489B-ABF6-A55D80F62F17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4007;p48">
                <a:extLst>
                  <a:ext uri="{FF2B5EF4-FFF2-40B4-BE49-F238E27FC236}">
                    <a16:creationId xmlns:a16="http://schemas.microsoft.com/office/drawing/2014/main" id="{9874BB66-7A55-4C20-A283-440F6114C650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4008;p48">
                <a:extLst>
                  <a:ext uri="{FF2B5EF4-FFF2-40B4-BE49-F238E27FC236}">
                    <a16:creationId xmlns:a16="http://schemas.microsoft.com/office/drawing/2014/main" id="{D27DF619-F6AE-46AB-B2C1-E326BE6ED02B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4009;p48">
                <a:extLst>
                  <a:ext uri="{FF2B5EF4-FFF2-40B4-BE49-F238E27FC236}">
                    <a16:creationId xmlns:a16="http://schemas.microsoft.com/office/drawing/2014/main" id="{56A8034E-FA7E-4D0C-8562-85D06E5945B3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4010;p48">
                <a:extLst>
                  <a:ext uri="{FF2B5EF4-FFF2-40B4-BE49-F238E27FC236}">
                    <a16:creationId xmlns:a16="http://schemas.microsoft.com/office/drawing/2014/main" id="{568A5F7C-BD2A-449B-AC2D-9A124D7B64E2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4011;p48">
                <a:extLst>
                  <a:ext uri="{FF2B5EF4-FFF2-40B4-BE49-F238E27FC236}">
                    <a16:creationId xmlns:a16="http://schemas.microsoft.com/office/drawing/2014/main" id="{B835D7D0-408B-4B24-AB16-834646EE2C70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4012;p48">
                <a:extLst>
                  <a:ext uri="{FF2B5EF4-FFF2-40B4-BE49-F238E27FC236}">
                    <a16:creationId xmlns:a16="http://schemas.microsoft.com/office/drawing/2014/main" id="{087138E5-1D77-4999-92C9-005251658FE7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4013;p48">
                <a:extLst>
                  <a:ext uri="{FF2B5EF4-FFF2-40B4-BE49-F238E27FC236}">
                    <a16:creationId xmlns:a16="http://schemas.microsoft.com/office/drawing/2014/main" id="{A07470D2-0449-4BA2-9F6F-60164FCB3B2D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4014;p48">
                <a:extLst>
                  <a:ext uri="{FF2B5EF4-FFF2-40B4-BE49-F238E27FC236}">
                    <a16:creationId xmlns:a16="http://schemas.microsoft.com/office/drawing/2014/main" id="{E8C7D531-C348-4CAC-9A34-56548BA53CE4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015;p48">
                <a:extLst>
                  <a:ext uri="{FF2B5EF4-FFF2-40B4-BE49-F238E27FC236}">
                    <a16:creationId xmlns:a16="http://schemas.microsoft.com/office/drawing/2014/main" id="{6B0FDD3B-03A3-4F9C-9B63-B6D9CDDB22BF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4016;p48">
                <a:extLst>
                  <a:ext uri="{FF2B5EF4-FFF2-40B4-BE49-F238E27FC236}">
                    <a16:creationId xmlns:a16="http://schemas.microsoft.com/office/drawing/2014/main" id="{3612D177-6671-41DB-B4A5-EFA2858864D6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4017;p48">
                <a:extLst>
                  <a:ext uri="{FF2B5EF4-FFF2-40B4-BE49-F238E27FC236}">
                    <a16:creationId xmlns:a16="http://schemas.microsoft.com/office/drawing/2014/main" id="{DEAD55D2-C54A-4F3E-B2FA-5B5A8F23EC6A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4018;p48">
                <a:extLst>
                  <a:ext uri="{FF2B5EF4-FFF2-40B4-BE49-F238E27FC236}">
                    <a16:creationId xmlns:a16="http://schemas.microsoft.com/office/drawing/2014/main" id="{C0317EC6-0342-4C2A-B237-7186F9617523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4019;p48">
              <a:extLst>
                <a:ext uri="{FF2B5EF4-FFF2-40B4-BE49-F238E27FC236}">
                  <a16:creationId xmlns:a16="http://schemas.microsoft.com/office/drawing/2014/main" id="{ECCE53A6-1B8E-495B-8492-1CADDF66FD54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020;p48">
              <a:extLst>
                <a:ext uri="{FF2B5EF4-FFF2-40B4-BE49-F238E27FC236}">
                  <a16:creationId xmlns:a16="http://schemas.microsoft.com/office/drawing/2014/main" id="{40CA85B1-1A14-47A1-9F9E-7BEA63ECB8CA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021;p48">
              <a:extLst>
                <a:ext uri="{FF2B5EF4-FFF2-40B4-BE49-F238E27FC236}">
                  <a16:creationId xmlns:a16="http://schemas.microsoft.com/office/drawing/2014/main" id="{A78CCF20-457A-425B-9F31-6D64973817FE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022;p48">
              <a:extLst>
                <a:ext uri="{FF2B5EF4-FFF2-40B4-BE49-F238E27FC236}">
                  <a16:creationId xmlns:a16="http://schemas.microsoft.com/office/drawing/2014/main" id="{D2C1AE3D-72A3-4DA0-9F19-DC9F5BE9A307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023;p48">
              <a:extLst>
                <a:ext uri="{FF2B5EF4-FFF2-40B4-BE49-F238E27FC236}">
                  <a16:creationId xmlns:a16="http://schemas.microsoft.com/office/drawing/2014/main" id="{AA1441D7-2FFD-4953-B10F-17C561D6886E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024;p48">
              <a:extLst>
                <a:ext uri="{FF2B5EF4-FFF2-40B4-BE49-F238E27FC236}">
                  <a16:creationId xmlns:a16="http://schemas.microsoft.com/office/drawing/2014/main" id="{71D9DEE3-A4D4-4427-B115-A996BCE379F2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025;p48">
              <a:extLst>
                <a:ext uri="{FF2B5EF4-FFF2-40B4-BE49-F238E27FC236}">
                  <a16:creationId xmlns:a16="http://schemas.microsoft.com/office/drawing/2014/main" id="{252B5606-C0F0-426C-B6B1-FA184E478B25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026;p48">
              <a:extLst>
                <a:ext uri="{FF2B5EF4-FFF2-40B4-BE49-F238E27FC236}">
                  <a16:creationId xmlns:a16="http://schemas.microsoft.com/office/drawing/2014/main" id="{6BCF1122-B547-472D-9D6F-9785EEE86B78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027;p48">
              <a:extLst>
                <a:ext uri="{FF2B5EF4-FFF2-40B4-BE49-F238E27FC236}">
                  <a16:creationId xmlns:a16="http://schemas.microsoft.com/office/drawing/2014/main" id="{DDEE770A-F4C5-47F8-BE48-8717C53A580F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028;p48">
              <a:extLst>
                <a:ext uri="{FF2B5EF4-FFF2-40B4-BE49-F238E27FC236}">
                  <a16:creationId xmlns:a16="http://schemas.microsoft.com/office/drawing/2014/main" id="{37127FFD-43E1-4456-AD43-EFB6EA0BAE26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029;p48">
              <a:extLst>
                <a:ext uri="{FF2B5EF4-FFF2-40B4-BE49-F238E27FC236}">
                  <a16:creationId xmlns:a16="http://schemas.microsoft.com/office/drawing/2014/main" id="{8670ABCC-29A8-4C8B-AA14-53C0E6CB348F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030;p48">
              <a:extLst>
                <a:ext uri="{FF2B5EF4-FFF2-40B4-BE49-F238E27FC236}">
                  <a16:creationId xmlns:a16="http://schemas.microsoft.com/office/drawing/2014/main" id="{66293619-1199-4A2C-9E4B-EBC194A839DF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031;p48">
              <a:extLst>
                <a:ext uri="{FF2B5EF4-FFF2-40B4-BE49-F238E27FC236}">
                  <a16:creationId xmlns:a16="http://schemas.microsoft.com/office/drawing/2014/main" id="{66E4014F-2A9C-42BB-A0CF-4E4530146649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032;p48">
              <a:extLst>
                <a:ext uri="{FF2B5EF4-FFF2-40B4-BE49-F238E27FC236}">
                  <a16:creationId xmlns:a16="http://schemas.microsoft.com/office/drawing/2014/main" id="{7EFDFDB3-D536-421B-8764-0A34D65AAA02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033;p48">
              <a:extLst>
                <a:ext uri="{FF2B5EF4-FFF2-40B4-BE49-F238E27FC236}">
                  <a16:creationId xmlns:a16="http://schemas.microsoft.com/office/drawing/2014/main" id="{897B526F-64AB-42F2-BD37-F4005CED0AF3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034;p48">
              <a:extLst>
                <a:ext uri="{FF2B5EF4-FFF2-40B4-BE49-F238E27FC236}">
                  <a16:creationId xmlns:a16="http://schemas.microsoft.com/office/drawing/2014/main" id="{8899C6DB-86E1-4D97-971A-F3A8E2E768A2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035;p48">
              <a:extLst>
                <a:ext uri="{FF2B5EF4-FFF2-40B4-BE49-F238E27FC236}">
                  <a16:creationId xmlns:a16="http://schemas.microsoft.com/office/drawing/2014/main" id="{949D3F24-8FC2-49CD-B20A-F3E57DB36E1F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036;p48">
              <a:extLst>
                <a:ext uri="{FF2B5EF4-FFF2-40B4-BE49-F238E27FC236}">
                  <a16:creationId xmlns:a16="http://schemas.microsoft.com/office/drawing/2014/main" id="{765F9444-A25E-4F80-A7C1-DF1EB65689B1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037;p48">
              <a:extLst>
                <a:ext uri="{FF2B5EF4-FFF2-40B4-BE49-F238E27FC236}">
                  <a16:creationId xmlns:a16="http://schemas.microsoft.com/office/drawing/2014/main" id="{028BE3A4-231E-4BFC-8CC5-F0B9F02367FA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038;p48">
              <a:extLst>
                <a:ext uri="{FF2B5EF4-FFF2-40B4-BE49-F238E27FC236}">
                  <a16:creationId xmlns:a16="http://schemas.microsoft.com/office/drawing/2014/main" id="{D125FDCF-4668-49FD-9306-E52CB69A8592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039;p48">
              <a:extLst>
                <a:ext uri="{FF2B5EF4-FFF2-40B4-BE49-F238E27FC236}">
                  <a16:creationId xmlns:a16="http://schemas.microsoft.com/office/drawing/2014/main" id="{61DA3A72-0FEF-40EA-88AA-034D9DA94D39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040;p48">
              <a:extLst>
                <a:ext uri="{FF2B5EF4-FFF2-40B4-BE49-F238E27FC236}">
                  <a16:creationId xmlns:a16="http://schemas.microsoft.com/office/drawing/2014/main" id="{1F09D13F-2217-43ED-B2AC-FCE440DEA347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041;p48">
              <a:extLst>
                <a:ext uri="{FF2B5EF4-FFF2-40B4-BE49-F238E27FC236}">
                  <a16:creationId xmlns:a16="http://schemas.microsoft.com/office/drawing/2014/main" id="{E24645ED-4D5E-4CA4-B1CF-86D73D707EBD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042;p48">
              <a:extLst>
                <a:ext uri="{FF2B5EF4-FFF2-40B4-BE49-F238E27FC236}">
                  <a16:creationId xmlns:a16="http://schemas.microsoft.com/office/drawing/2014/main" id="{EC21611A-82CC-42F2-8832-B0EDFA8D2BA0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043;p48">
              <a:extLst>
                <a:ext uri="{FF2B5EF4-FFF2-40B4-BE49-F238E27FC236}">
                  <a16:creationId xmlns:a16="http://schemas.microsoft.com/office/drawing/2014/main" id="{8A5FDAE2-75EB-4C84-939A-FF98E673C0A9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044;p48">
              <a:extLst>
                <a:ext uri="{FF2B5EF4-FFF2-40B4-BE49-F238E27FC236}">
                  <a16:creationId xmlns:a16="http://schemas.microsoft.com/office/drawing/2014/main" id="{A6A53865-788A-436B-98E8-9BA1E70E8B05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045;p48">
              <a:extLst>
                <a:ext uri="{FF2B5EF4-FFF2-40B4-BE49-F238E27FC236}">
                  <a16:creationId xmlns:a16="http://schemas.microsoft.com/office/drawing/2014/main" id="{99C43900-DE00-45BE-A681-981892ED1AC9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046;p48">
              <a:extLst>
                <a:ext uri="{FF2B5EF4-FFF2-40B4-BE49-F238E27FC236}">
                  <a16:creationId xmlns:a16="http://schemas.microsoft.com/office/drawing/2014/main" id="{F60FD974-5505-437C-9B9C-783E4B9ADC2B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4047;p48">
              <a:extLst>
                <a:ext uri="{FF2B5EF4-FFF2-40B4-BE49-F238E27FC236}">
                  <a16:creationId xmlns:a16="http://schemas.microsoft.com/office/drawing/2014/main" id="{D177835B-80FE-43AE-A93D-C47F5805500C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4048;p48">
              <a:extLst>
                <a:ext uri="{FF2B5EF4-FFF2-40B4-BE49-F238E27FC236}">
                  <a16:creationId xmlns:a16="http://schemas.microsoft.com/office/drawing/2014/main" id="{83213B9B-A5FD-4DCE-A9B7-F3F3A5A37B2F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049;p48">
              <a:extLst>
                <a:ext uri="{FF2B5EF4-FFF2-40B4-BE49-F238E27FC236}">
                  <a16:creationId xmlns:a16="http://schemas.microsoft.com/office/drawing/2014/main" id="{5B7A034C-F744-402D-9D07-D6D18786962D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050;p48">
              <a:extLst>
                <a:ext uri="{FF2B5EF4-FFF2-40B4-BE49-F238E27FC236}">
                  <a16:creationId xmlns:a16="http://schemas.microsoft.com/office/drawing/2014/main" id="{4170068A-01EE-4283-A2FD-2D64FCF58417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051;p48">
              <a:extLst>
                <a:ext uri="{FF2B5EF4-FFF2-40B4-BE49-F238E27FC236}">
                  <a16:creationId xmlns:a16="http://schemas.microsoft.com/office/drawing/2014/main" id="{4D15392E-98AE-4F45-961C-762ED8209D81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052;p48">
              <a:extLst>
                <a:ext uri="{FF2B5EF4-FFF2-40B4-BE49-F238E27FC236}">
                  <a16:creationId xmlns:a16="http://schemas.microsoft.com/office/drawing/2014/main" id="{187E5EA2-448A-41FF-92E1-3EFBEF80DD5B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4053;p48">
              <a:extLst>
                <a:ext uri="{FF2B5EF4-FFF2-40B4-BE49-F238E27FC236}">
                  <a16:creationId xmlns:a16="http://schemas.microsoft.com/office/drawing/2014/main" id="{125864FB-CD51-47CA-82CF-F4DBEB390561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4054;p48">
              <a:extLst>
                <a:ext uri="{FF2B5EF4-FFF2-40B4-BE49-F238E27FC236}">
                  <a16:creationId xmlns:a16="http://schemas.microsoft.com/office/drawing/2014/main" id="{9BED8443-A30E-47F0-ADA9-604156B98E89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4055;p48">
              <a:extLst>
                <a:ext uri="{FF2B5EF4-FFF2-40B4-BE49-F238E27FC236}">
                  <a16:creationId xmlns:a16="http://schemas.microsoft.com/office/drawing/2014/main" id="{3727F029-DB65-4EC5-BB75-864E13B31C22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4056;p48">
              <a:extLst>
                <a:ext uri="{FF2B5EF4-FFF2-40B4-BE49-F238E27FC236}">
                  <a16:creationId xmlns:a16="http://schemas.microsoft.com/office/drawing/2014/main" id="{790EF628-F7A4-418A-A25D-03AF4F8189B9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4057;p48">
              <a:extLst>
                <a:ext uri="{FF2B5EF4-FFF2-40B4-BE49-F238E27FC236}">
                  <a16:creationId xmlns:a16="http://schemas.microsoft.com/office/drawing/2014/main" id="{77030B51-D73F-424D-9AFC-24359071F422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4058;p48">
              <a:extLst>
                <a:ext uri="{FF2B5EF4-FFF2-40B4-BE49-F238E27FC236}">
                  <a16:creationId xmlns:a16="http://schemas.microsoft.com/office/drawing/2014/main" id="{D58A7249-8A2F-480A-B3FD-9E8502541891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4059;p48">
              <a:extLst>
                <a:ext uri="{FF2B5EF4-FFF2-40B4-BE49-F238E27FC236}">
                  <a16:creationId xmlns:a16="http://schemas.microsoft.com/office/drawing/2014/main" id="{BB863A65-E771-41FB-B0AC-ECC94EF35FBA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4060;p48">
              <a:extLst>
                <a:ext uri="{FF2B5EF4-FFF2-40B4-BE49-F238E27FC236}">
                  <a16:creationId xmlns:a16="http://schemas.microsoft.com/office/drawing/2014/main" id="{288532E7-04AC-46AB-8B10-F772C642D36D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4061;p48">
              <a:extLst>
                <a:ext uri="{FF2B5EF4-FFF2-40B4-BE49-F238E27FC236}">
                  <a16:creationId xmlns:a16="http://schemas.microsoft.com/office/drawing/2014/main" id="{36BB36BD-0E97-47B2-9BE4-EC15BA3C9D43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4062;p48">
              <a:extLst>
                <a:ext uri="{FF2B5EF4-FFF2-40B4-BE49-F238E27FC236}">
                  <a16:creationId xmlns:a16="http://schemas.microsoft.com/office/drawing/2014/main" id="{DDDD270C-727F-47B8-816F-3411DD60F88E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4063;p48">
              <a:extLst>
                <a:ext uri="{FF2B5EF4-FFF2-40B4-BE49-F238E27FC236}">
                  <a16:creationId xmlns:a16="http://schemas.microsoft.com/office/drawing/2014/main" id="{CBA89E80-55DF-43A8-8142-C96193BC9F40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4064;p48">
              <a:extLst>
                <a:ext uri="{FF2B5EF4-FFF2-40B4-BE49-F238E27FC236}">
                  <a16:creationId xmlns:a16="http://schemas.microsoft.com/office/drawing/2014/main" id="{E9B208EE-9834-4FD0-8A1A-AE1806874621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4065;p48">
              <a:extLst>
                <a:ext uri="{FF2B5EF4-FFF2-40B4-BE49-F238E27FC236}">
                  <a16:creationId xmlns:a16="http://schemas.microsoft.com/office/drawing/2014/main" id="{DB71EE30-58BD-4FB9-834B-5AE75FDB32DB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4066;p48">
              <a:extLst>
                <a:ext uri="{FF2B5EF4-FFF2-40B4-BE49-F238E27FC236}">
                  <a16:creationId xmlns:a16="http://schemas.microsoft.com/office/drawing/2014/main" id="{3E348B4D-E973-42F7-A197-027BD2118948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4067;p48">
              <a:extLst>
                <a:ext uri="{FF2B5EF4-FFF2-40B4-BE49-F238E27FC236}">
                  <a16:creationId xmlns:a16="http://schemas.microsoft.com/office/drawing/2014/main" id="{CB2C86E0-AD9F-45ED-83CB-C237FCEC7D86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4068;p48">
              <a:extLst>
                <a:ext uri="{FF2B5EF4-FFF2-40B4-BE49-F238E27FC236}">
                  <a16:creationId xmlns:a16="http://schemas.microsoft.com/office/drawing/2014/main" id="{9C191DA5-AD9E-4144-8EBD-76CA7E17EB81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069;p48">
              <a:extLst>
                <a:ext uri="{FF2B5EF4-FFF2-40B4-BE49-F238E27FC236}">
                  <a16:creationId xmlns:a16="http://schemas.microsoft.com/office/drawing/2014/main" id="{A3F8FB6B-DC91-4826-9BA1-12CD89A61468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070;p48">
              <a:extLst>
                <a:ext uri="{FF2B5EF4-FFF2-40B4-BE49-F238E27FC236}">
                  <a16:creationId xmlns:a16="http://schemas.microsoft.com/office/drawing/2014/main" id="{B7D6428A-1767-4F75-B205-E74A1C276ECC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071;p48">
              <a:extLst>
                <a:ext uri="{FF2B5EF4-FFF2-40B4-BE49-F238E27FC236}">
                  <a16:creationId xmlns:a16="http://schemas.microsoft.com/office/drawing/2014/main" id="{C4DF903D-CC58-4D11-BF14-2F10B1EF6DC7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072;p48">
              <a:extLst>
                <a:ext uri="{FF2B5EF4-FFF2-40B4-BE49-F238E27FC236}">
                  <a16:creationId xmlns:a16="http://schemas.microsoft.com/office/drawing/2014/main" id="{44BF32D3-40F3-4A03-A569-8B5B0C04F968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073;p48">
              <a:extLst>
                <a:ext uri="{FF2B5EF4-FFF2-40B4-BE49-F238E27FC236}">
                  <a16:creationId xmlns:a16="http://schemas.microsoft.com/office/drawing/2014/main" id="{793843FB-54C0-430E-9B04-846CAE095870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4074;p48">
              <a:extLst>
                <a:ext uri="{FF2B5EF4-FFF2-40B4-BE49-F238E27FC236}">
                  <a16:creationId xmlns:a16="http://schemas.microsoft.com/office/drawing/2014/main" id="{80D25B74-8A1A-4BD1-B31F-C609229A2278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4075;p48">
              <a:extLst>
                <a:ext uri="{FF2B5EF4-FFF2-40B4-BE49-F238E27FC236}">
                  <a16:creationId xmlns:a16="http://schemas.microsoft.com/office/drawing/2014/main" id="{01FF13CB-BBC0-46E0-8B89-672C0B29C477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4076;p48">
              <a:extLst>
                <a:ext uri="{FF2B5EF4-FFF2-40B4-BE49-F238E27FC236}">
                  <a16:creationId xmlns:a16="http://schemas.microsoft.com/office/drawing/2014/main" id="{6DA7ED54-0832-4A55-A4E5-CBF796DF72C7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4077;p48">
              <a:extLst>
                <a:ext uri="{FF2B5EF4-FFF2-40B4-BE49-F238E27FC236}">
                  <a16:creationId xmlns:a16="http://schemas.microsoft.com/office/drawing/2014/main" id="{37C1AB45-6214-43F1-8CF2-842C7E5B2E6D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4078;p48">
              <a:extLst>
                <a:ext uri="{FF2B5EF4-FFF2-40B4-BE49-F238E27FC236}">
                  <a16:creationId xmlns:a16="http://schemas.microsoft.com/office/drawing/2014/main" id="{BE9E6266-BB1C-4211-BC92-C9F67A2CBD07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4079;p48">
              <a:extLst>
                <a:ext uri="{FF2B5EF4-FFF2-40B4-BE49-F238E27FC236}">
                  <a16:creationId xmlns:a16="http://schemas.microsoft.com/office/drawing/2014/main" id="{1B4FCB80-ADC0-4568-B9C5-3CF37D3C7E97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4080;p48">
              <a:extLst>
                <a:ext uri="{FF2B5EF4-FFF2-40B4-BE49-F238E27FC236}">
                  <a16:creationId xmlns:a16="http://schemas.microsoft.com/office/drawing/2014/main" id="{27E1D11A-6B86-4C12-8D67-A560F1959E4A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4081;p48">
              <a:extLst>
                <a:ext uri="{FF2B5EF4-FFF2-40B4-BE49-F238E27FC236}">
                  <a16:creationId xmlns:a16="http://schemas.microsoft.com/office/drawing/2014/main" id="{17C0A011-47BE-433F-9C1D-6FBFA6CF05D6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4082;p48">
              <a:extLst>
                <a:ext uri="{FF2B5EF4-FFF2-40B4-BE49-F238E27FC236}">
                  <a16:creationId xmlns:a16="http://schemas.microsoft.com/office/drawing/2014/main" id="{FC4DA887-6617-4118-9C40-B782B92BF154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4083;p48">
              <a:extLst>
                <a:ext uri="{FF2B5EF4-FFF2-40B4-BE49-F238E27FC236}">
                  <a16:creationId xmlns:a16="http://schemas.microsoft.com/office/drawing/2014/main" id="{1E5B4AC0-AF85-4964-9DA9-B96F01B7555A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4084;p48">
              <a:extLst>
                <a:ext uri="{FF2B5EF4-FFF2-40B4-BE49-F238E27FC236}">
                  <a16:creationId xmlns:a16="http://schemas.microsoft.com/office/drawing/2014/main" id="{5ED83FC2-2B54-4920-83A0-8A9BB8347D6B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4085;p48">
              <a:extLst>
                <a:ext uri="{FF2B5EF4-FFF2-40B4-BE49-F238E27FC236}">
                  <a16:creationId xmlns:a16="http://schemas.microsoft.com/office/drawing/2014/main" id="{E8516CB1-1BC5-4FA1-B8BD-6974102C6464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4086;p48">
              <a:extLst>
                <a:ext uri="{FF2B5EF4-FFF2-40B4-BE49-F238E27FC236}">
                  <a16:creationId xmlns:a16="http://schemas.microsoft.com/office/drawing/2014/main" id="{30635B96-C43B-45C5-A5F0-B24C51238C38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4087;p48">
              <a:extLst>
                <a:ext uri="{FF2B5EF4-FFF2-40B4-BE49-F238E27FC236}">
                  <a16:creationId xmlns:a16="http://schemas.microsoft.com/office/drawing/2014/main" id="{BF2714A8-91DC-4606-9D5E-21267A15F036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4088;p48">
              <a:extLst>
                <a:ext uri="{FF2B5EF4-FFF2-40B4-BE49-F238E27FC236}">
                  <a16:creationId xmlns:a16="http://schemas.microsoft.com/office/drawing/2014/main" id="{D44AC2FC-C893-4394-9FCB-BF7BEFEC25AC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8" name="Google Shape;4089;p48">
              <a:extLst>
                <a:ext uri="{FF2B5EF4-FFF2-40B4-BE49-F238E27FC236}">
                  <a16:creationId xmlns:a16="http://schemas.microsoft.com/office/drawing/2014/main" id="{CC4BC3A4-8C7C-46A8-9E00-F1B765B77D78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247" name="Google Shape;4090;p48">
                <a:extLst>
                  <a:ext uri="{FF2B5EF4-FFF2-40B4-BE49-F238E27FC236}">
                    <a16:creationId xmlns:a16="http://schemas.microsoft.com/office/drawing/2014/main" id="{2DD72FDF-F42C-44E2-92DE-C252F3381227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091;p48">
                <a:extLst>
                  <a:ext uri="{FF2B5EF4-FFF2-40B4-BE49-F238E27FC236}">
                    <a16:creationId xmlns:a16="http://schemas.microsoft.com/office/drawing/2014/main" id="{4FBC9751-B9BA-423C-9133-7F80C87EF2B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092;p48">
                <a:extLst>
                  <a:ext uri="{FF2B5EF4-FFF2-40B4-BE49-F238E27FC236}">
                    <a16:creationId xmlns:a16="http://schemas.microsoft.com/office/drawing/2014/main" id="{8AB632BD-C283-419D-AE27-BA3BBA8D904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093;p48">
                <a:extLst>
                  <a:ext uri="{FF2B5EF4-FFF2-40B4-BE49-F238E27FC236}">
                    <a16:creationId xmlns:a16="http://schemas.microsoft.com/office/drawing/2014/main" id="{882F4CC0-C919-4948-ACE7-49C03F976BC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4094;p48">
                <a:extLst>
                  <a:ext uri="{FF2B5EF4-FFF2-40B4-BE49-F238E27FC236}">
                    <a16:creationId xmlns:a16="http://schemas.microsoft.com/office/drawing/2014/main" id="{EC4C3BDD-D306-4A87-A5ED-92EA6CEE1C7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" name="Google Shape;4095;p48">
              <a:extLst>
                <a:ext uri="{FF2B5EF4-FFF2-40B4-BE49-F238E27FC236}">
                  <a16:creationId xmlns:a16="http://schemas.microsoft.com/office/drawing/2014/main" id="{CEF6689B-5C62-49A7-AA79-1F1E1B20D33C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4096;p48">
              <a:extLst>
                <a:ext uri="{FF2B5EF4-FFF2-40B4-BE49-F238E27FC236}">
                  <a16:creationId xmlns:a16="http://schemas.microsoft.com/office/drawing/2014/main" id="{E409019A-3D4A-4BA3-8631-34C01CCE387E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4097;p48">
              <a:extLst>
                <a:ext uri="{FF2B5EF4-FFF2-40B4-BE49-F238E27FC236}">
                  <a16:creationId xmlns:a16="http://schemas.microsoft.com/office/drawing/2014/main" id="{5DB1E399-5DEE-40C9-8122-679F7CB1C4E4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242" name="Google Shape;4098;p48">
                <a:extLst>
                  <a:ext uri="{FF2B5EF4-FFF2-40B4-BE49-F238E27FC236}">
                    <a16:creationId xmlns:a16="http://schemas.microsoft.com/office/drawing/2014/main" id="{2FD23E64-FD63-40E1-84EB-22167223C7E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099;p48">
                <a:extLst>
                  <a:ext uri="{FF2B5EF4-FFF2-40B4-BE49-F238E27FC236}">
                    <a16:creationId xmlns:a16="http://schemas.microsoft.com/office/drawing/2014/main" id="{517EED3D-A2E8-4866-9B6C-492295E0CB8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100;p48">
                <a:extLst>
                  <a:ext uri="{FF2B5EF4-FFF2-40B4-BE49-F238E27FC236}">
                    <a16:creationId xmlns:a16="http://schemas.microsoft.com/office/drawing/2014/main" id="{C1A52DF5-CD85-41EB-BFBA-3637F1FEEAA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101;p48">
                <a:extLst>
                  <a:ext uri="{FF2B5EF4-FFF2-40B4-BE49-F238E27FC236}">
                    <a16:creationId xmlns:a16="http://schemas.microsoft.com/office/drawing/2014/main" id="{E55332D3-FDC7-4F58-8C37-D015926E848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4102;p48">
                <a:extLst>
                  <a:ext uri="{FF2B5EF4-FFF2-40B4-BE49-F238E27FC236}">
                    <a16:creationId xmlns:a16="http://schemas.microsoft.com/office/drawing/2014/main" id="{DB8FB0BD-F797-4D7A-9F77-2438C97DDCD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4EC12C-1A6B-E82F-3EB2-C3A261CB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192174"/>
            <a:ext cx="11171582" cy="1517356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  <a:latin typeface="Algerian (Headings)"/>
              </a:rPr>
              <a:t>CHƯƠNG 2 :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ThiếT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kế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và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cài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đặt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cơ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sở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dữ</a:t>
            </a:r>
            <a:r>
              <a:rPr lang="en-US">
                <a:solidFill>
                  <a:schemeClr val="accent1"/>
                </a:solidFill>
                <a:latin typeface="Algerian (Headings)"/>
              </a:rPr>
              <a:t> </a:t>
            </a:r>
            <a:r>
              <a:rPr lang="en-US" err="1">
                <a:solidFill>
                  <a:schemeClr val="accent1"/>
                </a:solidFill>
                <a:latin typeface="Algerian (Headings)"/>
              </a:rPr>
              <a:t>liệu</a:t>
            </a:r>
            <a:endParaRPr lang="en-US">
              <a:solidFill>
                <a:schemeClr val="accent1"/>
              </a:solidFill>
              <a:latin typeface="Algerian (Headings)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5F6F84-E380-AA57-2943-ABDA3EA2B4B3}"/>
              </a:ext>
            </a:extLst>
          </p:cNvPr>
          <p:cNvSpPr txBox="1">
            <a:spLocks/>
          </p:cNvSpPr>
          <p:nvPr/>
        </p:nvSpPr>
        <p:spPr>
          <a:xfrm>
            <a:off x="1172817" y="2670322"/>
            <a:ext cx="2749826" cy="151735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ctr"/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</p:spTree>
    <p:extLst>
      <p:ext uri="{BB962C8B-B14F-4D97-AF65-F5344CB8AC3E}">
        <p14:creationId xmlns:p14="http://schemas.microsoft.com/office/powerpoint/2010/main" val="4138992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0B646-212F-67FA-8CD6-362DADBF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392" y="100294"/>
            <a:ext cx="9812182" cy="867116"/>
          </a:xfrm>
        </p:spPr>
        <p:txBody>
          <a:bodyPr/>
          <a:lstStyle/>
          <a:p>
            <a:pPr marL="152396" indent="0" algn="ctr">
              <a:buNone/>
            </a:pPr>
            <a:r>
              <a:rPr lang="en-US" sz="4600">
                <a:solidFill>
                  <a:schemeClr val="accent1"/>
                </a:solidFill>
                <a:latin typeface="Algerian (Headings)"/>
              </a:rPr>
              <a:t>CÁC BẢNG TRONG CƠ SỞ DỮ LIỆU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7CD3DD-C6BB-8AD1-387E-888FD634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37698"/>
              </p:ext>
            </p:extLst>
          </p:nvPr>
        </p:nvGraphicFramePr>
        <p:xfrm>
          <a:off x="1" y="1147214"/>
          <a:ext cx="12191999" cy="5787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575">
                  <a:extLst>
                    <a:ext uri="{9D8B030D-6E8A-4147-A177-3AD203B41FA5}">
                      <a16:colId xmlns:a16="http://schemas.microsoft.com/office/drawing/2014/main" val="2544644538"/>
                    </a:ext>
                  </a:extLst>
                </a:gridCol>
                <a:gridCol w="5286807">
                  <a:extLst>
                    <a:ext uri="{9D8B030D-6E8A-4147-A177-3AD203B41FA5}">
                      <a16:colId xmlns:a16="http://schemas.microsoft.com/office/drawing/2014/main" val="1775273"/>
                    </a:ext>
                  </a:extLst>
                </a:gridCol>
                <a:gridCol w="5425617">
                  <a:extLst>
                    <a:ext uri="{9D8B030D-6E8A-4147-A177-3AD203B41FA5}">
                      <a16:colId xmlns:a16="http://schemas.microsoft.com/office/drawing/2014/main" val="1694890555"/>
                    </a:ext>
                  </a:extLst>
                </a:gridCol>
              </a:tblGrid>
              <a:tr h="4327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bảng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 nghĩa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extLst>
                  <a:ext uri="{0D108BD9-81ED-4DB2-BD59-A6C34878D82A}">
                    <a16:rowId xmlns:a16="http://schemas.microsoft.com/office/drawing/2014/main" val="1755190075"/>
                  </a:ext>
                </a:extLst>
              </a:tr>
              <a:tr h="4327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 thông tin về lớp học.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1776552889"/>
                  </a:ext>
                </a:extLst>
              </a:tr>
              <a:tr h="4327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GIAOVIEN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 thông tin về giáo viên.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3251901031"/>
                  </a:ext>
                </a:extLst>
              </a:tr>
              <a:tr h="5098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 thông tin về học sinh.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1524613380"/>
                  </a:ext>
                </a:extLst>
              </a:tr>
              <a:tr h="4327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MONHOC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môn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4177727618"/>
                  </a:ext>
                </a:extLst>
              </a:tr>
              <a:tr h="539743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KETQUA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 trữ thông tin về kết quả của học sinh.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3975598666"/>
                  </a:ext>
                </a:extLst>
              </a:tr>
              <a:tr h="10946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TAIKHOAN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 trữ thông tin đăng nhập của admin, giáo viên và học sinh.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1017035943"/>
                  </a:ext>
                </a:extLst>
              </a:tr>
              <a:tr h="6761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XEPLOAI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3003445021"/>
                  </a:ext>
                </a:extLst>
              </a:tr>
              <a:tr h="7970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THOIKHOABIEUGIAOVIEN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dạy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giáo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1004849067"/>
                  </a:ext>
                </a:extLst>
              </a:tr>
              <a:tr h="6761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THOIKHOABIEUHOCSINH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8" marR="44628" marT="0" marB="0"/>
                </a:tc>
                <a:extLst>
                  <a:ext uri="{0D108BD9-81ED-4DB2-BD59-A6C34878D82A}">
                    <a16:rowId xmlns:a16="http://schemas.microsoft.com/office/drawing/2014/main" val="6956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36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C3ABD9-80FD-288F-7706-808EC934F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09898"/>
              </p:ext>
            </p:extLst>
          </p:nvPr>
        </p:nvGraphicFramePr>
        <p:xfrm>
          <a:off x="0" y="1251348"/>
          <a:ext cx="12188826" cy="5082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875">
                  <a:extLst>
                    <a:ext uri="{9D8B030D-6E8A-4147-A177-3AD203B41FA5}">
                      <a16:colId xmlns:a16="http://schemas.microsoft.com/office/drawing/2014/main" val="352309222"/>
                    </a:ext>
                  </a:extLst>
                </a:gridCol>
                <a:gridCol w="3260571">
                  <a:extLst>
                    <a:ext uri="{9D8B030D-6E8A-4147-A177-3AD203B41FA5}">
                      <a16:colId xmlns:a16="http://schemas.microsoft.com/office/drawing/2014/main" val="522024894"/>
                    </a:ext>
                  </a:extLst>
                </a:gridCol>
                <a:gridCol w="3992642">
                  <a:extLst>
                    <a:ext uri="{9D8B030D-6E8A-4147-A177-3AD203B41FA5}">
                      <a16:colId xmlns:a16="http://schemas.microsoft.com/office/drawing/2014/main" val="308165245"/>
                    </a:ext>
                  </a:extLst>
                </a:gridCol>
                <a:gridCol w="2505738">
                  <a:extLst>
                    <a:ext uri="{9D8B030D-6E8A-4147-A177-3AD203B41FA5}">
                      <a16:colId xmlns:a16="http://schemas.microsoft.com/office/drawing/2014/main" val="2534580858"/>
                    </a:ext>
                  </a:extLst>
                </a:gridCol>
              </a:tblGrid>
              <a:tr h="145201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 giải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extLst>
                  <a:ext uri="{0D108BD9-81ED-4DB2-BD59-A6C34878D82A}">
                    <a16:rowId xmlns:a16="http://schemas.microsoft.com/office/drawing/2014/main" val="4046068440"/>
                  </a:ext>
                </a:extLst>
              </a:tr>
              <a:tr h="145201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MALOP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Char(10)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lớp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extLst>
                  <a:ext uri="{0D108BD9-81ED-4DB2-BD59-A6C34878D82A}">
                    <a16:rowId xmlns:a16="http://schemas.microsoft.com/office/drawing/2014/main" val="1005556309"/>
                  </a:ext>
                </a:extLst>
              </a:tr>
              <a:tr h="145201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TENLOP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extLst>
                  <a:ext uri="{0D108BD9-81ED-4DB2-BD59-A6C34878D82A}">
                    <a16:rowId xmlns:a16="http://schemas.microsoft.com/office/drawing/2014/main" val="2119273832"/>
                  </a:ext>
                </a:extLst>
              </a:tr>
              <a:tr h="72693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Sĩ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6605" marR="146605" marT="0" marB="0" anchor="ctr"/>
                </a:tc>
                <a:extLst>
                  <a:ext uri="{0D108BD9-81ED-4DB2-BD59-A6C34878D82A}">
                    <a16:rowId xmlns:a16="http://schemas.microsoft.com/office/drawing/2014/main" val="215621278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15623-C714-8591-0B03-235BBF66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2040" y="185449"/>
            <a:ext cx="9812182" cy="867116"/>
          </a:xfrm>
        </p:spPr>
        <p:txBody>
          <a:bodyPr/>
          <a:lstStyle/>
          <a:p>
            <a:pPr marL="152396" indent="0" algn="ctr">
              <a:buNone/>
            </a:pPr>
            <a:r>
              <a:rPr lang="en-US" sz="4800">
                <a:solidFill>
                  <a:schemeClr val="accent1"/>
                </a:solidFill>
                <a:latin typeface="Algerian (Headings)"/>
              </a:rPr>
              <a:t>CẤU TRÚC BẢNG lop TRONG CSDL</a:t>
            </a:r>
          </a:p>
        </p:txBody>
      </p:sp>
    </p:spTree>
    <p:extLst>
      <p:ext uri="{BB962C8B-B14F-4D97-AF65-F5344CB8AC3E}">
        <p14:creationId xmlns:p14="http://schemas.microsoft.com/office/powerpoint/2010/main" val="328749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63847B36822847837E82443D1BBF8D" ma:contentTypeVersion="8" ma:contentTypeDescription="Create a new document." ma:contentTypeScope="" ma:versionID="b315b5208aa3dbde97b02c2c7e0d28ea">
  <xsd:schema xmlns:xsd="http://www.w3.org/2001/XMLSchema" xmlns:xs="http://www.w3.org/2001/XMLSchema" xmlns:p="http://schemas.microsoft.com/office/2006/metadata/properties" xmlns:ns3="4998594a-228f-46d3-b44a-6b79c4ccf154" xmlns:ns4="e19be751-5a06-4022-9f35-80d99edc9b12" targetNamespace="http://schemas.microsoft.com/office/2006/metadata/properties" ma:root="true" ma:fieldsID="838dd3a673c7529f0853272fb334fb88" ns3:_="" ns4:_="">
    <xsd:import namespace="4998594a-228f-46d3-b44a-6b79c4ccf154"/>
    <xsd:import namespace="e19be751-5a06-4022-9f35-80d99edc9b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8594a-228f-46d3-b44a-6b79c4ccf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be751-5a06-4022-9f35-80d99edc9b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1C4334-278B-47A5-9BAC-7F7CE14EBF89}">
  <ds:schemaRefs>
    <ds:schemaRef ds:uri="4998594a-228f-46d3-b44a-6b79c4ccf154"/>
    <ds:schemaRef ds:uri="e19be751-5a06-4022-9f35-80d99edc9b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F75BE5-2C48-4021-8F7D-4381BEC8776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e19be751-5a06-4022-9f35-80d99edc9b12"/>
    <ds:schemaRef ds:uri="4998594a-228f-46d3-b44a-6b79c4ccf15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2EA75B-5496-4002-8619-060D533476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1381</Words>
  <Application>Microsoft Office PowerPoint</Application>
  <PresentationFormat>Widescreen</PresentationFormat>
  <Paragraphs>275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Algerian (Headings)</vt:lpstr>
      <vt:lpstr>Arial</vt:lpstr>
      <vt:lpstr>Bahnschrift</vt:lpstr>
      <vt:lpstr>Bahnschrift SemiBold Condensed</vt:lpstr>
      <vt:lpstr>Bahnschrift SemiBold SemiConden</vt:lpstr>
      <vt:lpstr>Calibri</vt:lpstr>
      <vt:lpstr>Calibri Light</vt:lpstr>
      <vt:lpstr>Raleway Thin</vt:lpstr>
      <vt:lpstr>Times New Roman</vt:lpstr>
      <vt:lpstr>Retrospect</vt:lpstr>
      <vt:lpstr>TRƯỜNG ĐẠI HỌC SƯ PHẠM THÀNH PHỐ HỒ CHÍ MINH KHOA CÔNG NGHỆ THÔNG TIN</vt:lpstr>
      <vt:lpstr>DANH SÁCH THÀNH VIÊN VÀ PHÂN CÔNG NHIỆM VỤ</vt:lpstr>
      <vt:lpstr>NỘI DUNG</vt:lpstr>
      <vt:lpstr>Chương 1: Tổng quan về đề tài</vt:lpstr>
      <vt:lpstr>GIỚI THIỆU</vt:lpstr>
      <vt:lpstr>LÍ DO CHỌN ĐỀ TÀI</vt:lpstr>
      <vt:lpstr>CHƯƠNG 2 : ThiếT kế và cài đặt cơ sở dữ liệu</vt:lpstr>
      <vt:lpstr>PowerPoint Presentation</vt:lpstr>
      <vt:lpstr>PowerPoint Presentation</vt:lpstr>
      <vt:lpstr>CẤU TRÚC BẢNG giaovien TRONG CSDL</vt:lpstr>
      <vt:lpstr>CẤU TRÚC BẢNG hocsinh TRONG CSDL</vt:lpstr>
      <vt:lpstr>CÀI ĐẶT</vt:lpstr>
      <vt:lpstr>LỆNH TẠO CÁC FILE TRONG CSDL</vt:lpstr>
      <vt:lpstr>LỆNH TẠO BẢNG LOP</vt:lpstr>
      <vt:lpstr>LỆNH TẠO BẢNG GIAOVIEN</vt:lpstr>
      <vt:lpstr>LỆNH TẠO BẢNG HOCSINH</vt:lpstr>
      <vt:lpstr>BIỂU ĐỒ DIAGRAM</vt:lpstr>
      <vt:lpstr>LỆNH NHẬP DỮ LIỆU VÀO BẢNG LOP</vt:lpstr>
      <vt:lpstr>LỆNH NHẬP DỮ LIỆU VÀO BẢNG HOCSINH</vt:lpstr>
      <vt:lpstr>LỆNH NHẬP DỮ LIỆU VÀO BẢNG GIAOVIEN</vt:lpstr>
      <vt:lpstr>STORED PROCEDURE</vt:lpstr>
      <vt:lpstr>PROC 1 : IN DANH SÁCH HOCSINH</vt:lpstr>
      <vt:lpstr>PROC 3 : IN CÁC LỚP GIÁO VIÊN DẠY</vt:lpstr>
      <vt:lpstr>PROC 4 : Xoá giáo viên và học sinh</vt:lpstr>
      <vt:lpstr>TRIGGER</vt:lpstr>
      <vt:lpstr>TRIGGER 1 : CẬP NHẬT SĨ SỐ</vt:lpstr>
      <vt:lpstr>TRIGGER 2 : CẬP NHẬT THÔNG TIN TÀI KHOẢN ĐĂNG NHẬP CỦA GIÁO VIÊN VÀ HỌC SINH</vt:lpstr>
      <vt:lpstr>FUNCTION</vt:lpstr>
      <vt:lpstr>Function : In danh sách giáo viên</vt:lpstr>
      <vt:lpstr>Cursor</vt:lpstr>
      <vt:lpstr>Cursor tính điểm trung bình</vt:lpstr>
      <vt:lpstr>PHÂN QUYỀN</vt:lpstr>
      <vt:lpstr>PHÂN QUYỀN CHO GIÁO VIÊN VÀ HỌC SINH</vt:lpstr>
      <vt:lpstr>BACKUP &amp; RESTORED</vt:lpstr>
      <vt:lpstr>SAO LƯU FULL – DIFF – LOG BACKUP</vt:lpstr>
      <vt:lpstr>PHỤC HỒI THEO KẾ HOẠCH</vt:lpstr>
      <vt:lpstr>CHƯƠNG 3 : CÀI ĐẶT ỨNG DỤNG MINH HỌA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4 : KẾT LUẬN VÀ HƯỚNG PHÁT TRIỂN</vt:lpstr>
      <vt:lpstr>PowerPoint Presentation</vt:lpstr>
      <vt:lpstr>PowerPoint Presentation</vt:lpstr>
      <vt:lpstr>HƯỚNG PHÁT TRIỂN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Duc  Quy</dc:creator>
  <cp:lastModifiedBy>Pham Duc  Quy</cp:lastModifiedBy>
  <cp:revision>2</cp:revision>
  <dcterms:created xsi:type="dcterms:W3CDTF">2023-08-17T14:35:10Z</dcterms:created>
  <dcterms:modified xsi:type="dcterms:W3CDTF">2023-08-17T17:30:05Z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0x0101002A63847B36822847837E82443D1BBF8D</vt:lpwstr>
  </property>
</Properties>
</file>