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</p:sldIdLst>
  <p:sldSz cx="18288000" cy="10287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Open Sans" panose="020B0606030504020204" pitchFamily="34" charset="0"/>
      <p:regular r:id="rId25"/>
    </p:embeddedFont>
    <p:embeddedFont>
      <p:font typeface="Public Sans" panose="020B0604020202020204" charset="0"/>
      <p:regular r:id="rId26"/>
    </p:embeddedFont>
    <p:embeddedFont>
      <p:font typeface="Public Sans Bold" panose="020B0604020202020204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94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461060" y="3980965"/>
            <a:ext cx="13365879" cy="1847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2000">
                <a:solidFill>
                  <a:srgbClr val="FFFFFF"/>
                </a:solidFill>
                <a:latin typeface="Public Sans"/>
              </a:rPr>
              <a:t>Assignment 1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4506571" y="8390879"/>
            <a:ext cx="9274858" cy="867421"/>
            <a:chOff x="0" y="0"/>
            <a:chExt cx="26982571" cy="252351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6982570" cy="2523516"/>
            </a:xfrm>
            <a:custGeom>
              <a:avLst/>
              <a:gdLst/>
              <a:ahLst/>
              <a:cxnLst/>
              <a:rect l="l" t="t" r="r" b="b"/>
              <a:pathLst>
                <a:path w="26982570" h="2523516">
                  <a:moveTo>
                    <a:pt x="0" y="0"/>
                  </a:moveTo>
                  <a:lnTo>
                    <a:pt x="0" y="2523516"/>
                  </a:lnTo>
                  <a:lnTo>
                    <a:pt x="26982570" y="2523516"/>
                  </a:lnTo>
                  <a:lnTo>
                    <a:pt x="26982570" y="0"/>
                  </a:lnTo>
                  <a:lnTo>
                    <a:pt x="0" y="0"/>
                  </a:lnTo>
                  <a:close/>
                  <a:moveTo>
                    <a:pt x="26921613" y="2462556"/>
                  </a:moveTo>
                  <a:lnTo>
                    <a:pt x="59690" y="2462556"/>
                  </a:lnTo>
                  <a:lnTo>
                    <a:pt x="59690" y="59690"/>
                  </a:lnTo>
                  <a:lnTo>
                    <a:pt x="26921613" y="59690"/>
                  </a:lnTo>
                  <a:lnTo>
                    <a:pt x="26921613" y="246255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2461060" y="3245943"/>
            <a:ext cx="13365879" cy="41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 spc="54">
                <a:solidFill>
                  <a:srgbClr val="FFFFFF"/>
                </a:solidFill>
                <a:latin typeface="Public Sans Bold"/>
              </a:rPr>
              <a:t>SUBJECT: BLOCKCHAIN TECHNOLOGY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093494" y="8570589"/>
            <a:ext cx="10101012" cy="44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Public Sans"/>
              </a:rPr>
              <a:t>Made by Ali Atchibayev, Ualikhan Kamarov, Alibi Kemelbek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569309" y="585741"/>
            <a:ext cx="5149383" cy="106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285481"/>
                </a:solidFill>
                <a:latin typeface="Public Sans Bold"/>
              </a:rPr>
              <a:t>Merkle Tree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424959" y="2090691"/>
            <a:ext cx="13438082" cy="213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285481"/>
                </a:solidFill>
                <a:latin typeface="Public Sans"/>
              </a:rPr>
              <a:t>Merkle Tree is a very efficient way to verify the integrity of large datasets.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285481"/>
                </a:solidFill>
                <a:latin typeface="Public Sans"/>
              </a:rPr>
              <a:t>transactions - a list of transactions where Merkle Tree is to be constracted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285481"/>
                </a:solidFill>
                <a:latin typeface="Public Sans"/>
              </a:rPr>
              <a:t>tree - Merke Tree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285481"/>
                </a:solidFill>
                <a:latin typeface="Public Sans"/>
              </a:rPr>
              <a:t>Merke Root - a hash of tree’s first transaction</a:t>
            </a:r>
          </a:p>
        </p:txBody>
      </p:sp>
      <p:sp>
        <p:nvSpPr>
          <p:cNvPr id="4" name="Freeform 4"/>
          <p:cNvSpPr/>
          <p:nvPr/>
        </p:nvSpPr>
        <p:spPr>
          <a:xfrm>
            <a:off x="745912" y="4735534"/>
            <a:ext cx="16796177" cy="5115782"/>
          </a:xfrm>
          <a:custGeom>
            <a:avLst/>
            <a:gdLst/>
            <a:ahLst/>
            <a:cxnLst/>
            <a:rect l="l" t="t" r="r" b="b"/>
            <a:pathLst>
              <a:path w="16796177" h="5115782">
                <a:moveTo>
                  <a:pt x="0" y="0"/>
                </a:moveTo>
                <a:lnTo>
                  <a:pt x="16796176" y="0"/>
                </a:lnTo>
                <a:lnTo>
                  <a:pt x="16796176" y="5115782"/>
                </a:lnTo>
                <a:lnTo>
                  <a:pt x="0" y="51157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484" t="-21991" b="-21991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29412" y="2891769"/>
            <a:ext cx="17029175" cy="6366531"/>
          </a:xfrm>
          <a:custGeom>
            <a:avLst/>
            <a:gdLst/>
            <a:ahLst/>
            <a:cxnLst/>
            <a:rect l="l" t="t" r="r" b="b"/>
            <a:pathLst>
              <a:path w="17029175" h="6366531">
                <a:moveTo>
                  <a:pt x="0" y="0"/>
                </a:moveTo>
                <a:lnTo>
                  <a:pt x="17029176" y="0"/>
                </a:lnTo>
                <a:lnTo>
                  <a:pt x="17029176" y="6366531"/>
                </a:lnTo>
                <a:lnTo>
                  <a:pt x="0" y="63665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768156" y="1019175"/>
            <a:ext cx="4751688" cy="106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FFFFFF"/>
                </a:solidFill>
                <a:latin typeface="Public Sans Bold"/>
              </a:rPr>
              <a:t>Blockchain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4447" y="4942322"/>
            <a:ext cx="15759107" cy="4710953"/>
          </a:xfrm>
          <a:custGeom>
            <a:avLst/>
            <a:gdLst/>
            <a:ahLst/>
            <a:cxnLst/>
            <a:rect l="l" t="t" r="r" b="b"/>
            <a:pathLst>
              <a:path w="15759107" h="4710953">
                <a:moveTo>
                  <a:pt x="0" y="0"/>
                </a:moveTo>
                <a:lnTo>
                  <a:pt x="15759106" y="0"/>
                </a:lnTo>
                <a:lnTo>
                  <a:pt x="15759106" y="4710953"/>
                </a:lnTo>
                <a:lnTo>
                  <a:pt x="0" y="47109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792255" y="584359"/>
            <a:ext cx="4703490" cy="106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285481"/>
                </a:solidFill>
                <a:latin typeface="Public Sans Bold"/>
              </a:rPr>
              <a:t>Blockchain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424959" y="2460784"/>
            <a:ext cx="13438082" cy="160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285481"/>
                </a:solidFill>
                <a:latin typeface="Public Sans"/>
              </a:rPr>
              <a:t>genesis block = first blockchain’s block.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285481"/>
                </a:solidFill>
                <a:latin typeface="Public Sans"/>
              </a:rPr>
              <a:t>Requires at least two participants.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285481"/>
                </a:solidFill>
                <a:latin typeface="Public Sans"/>
              </a:rPr>
              <a:t>Creates keys for two participants using the </a:t>
            </a:r>
            <a:r>
              <a:rPr lang="en-US" sz="3000">
                <a:solidFill>
                  <a:srgbClr val="00BF63"/>
                </a:solidFill>
                <a:latin typeface="Public Sans"/>
              </a:rPr>
              <a:t>generate_keys()</a:t>
            </a:r>
            <a:r>
              <a:rPr lang="en-US" sz="3000">
                <a:solidFill>
                  <a:srgbClr val="285481"/>
                </a:solidFill>
                <a:latin typeface="Public Sans"/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007004" y="3971570"/>
            <a:ext cx="12273993" cy="5793409"/>
          </a:xfrm>
          <a:custGeom>
            <a:avLst/>
            <a:gdLst/>
            <a:ahLst/>
            <a:cxnLst/>
            <a:rect l="l" t="t" r="r" b="b"/>
            <a:pathLst>
              <a:path w="12273993" h="5793409">
                <a:moveTo>
                  <a:pt x="0" y="0"/>
                </a:moveTo>
                <a:lnTo>
                  <a:pt x="12273992" y="0"/>
                </a:lnTo>
                <a:lnTo>
                  <a:pt x="12273992" y="5793409"/>
                </a:lnTo>
                <a:lnTo>
                  <a:pt x="0" y="57934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792255" y="490537"/>
            <a:ext cx="4703490" cy="106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285481"/>
                </a:solidFill>
                <a:latin typeface="Public Sans Bold"/>
              </a:rPr>
              <a:t>Blockchain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25116" y="1659554"/>
            <a:ext cx="15837769" cy="213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285481"/>
                </a:solidFill>
                <a:latin typeface="Public Sans"/>
              </a:rPr>
              <a:t>Adds a new block to the blockchain with the provided list of transactions.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285481"/>
                </a:solidFill>
                <a:latin typeface="Public Sans"/>
              </a:rPr>
              <a:t>Performs error handling to check the validity of participants in the transactions.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285481"/>
                </a:solidFill>
                <a:latin typeface="Public Sans"/>
              </a:rPr>
              <a:t>Creates a new block with the transactions and the hash of the last block in the chain.</a:t>
            </a:r>
          </a:p>
          <a:p>
            <a:pPr algn="ctr">
              <a:lnSpc>
                <a:spcPts val="4200"/>
              </a:lnSpc>
            </a:pPr>
            <a:r>
              <a:rPr lang="en-US" sz="3000" u="none">
                <a:solidFill>
                  <a:srgbClr val="285481"/>
                </a:solidFill>
                <a:latin typeface="Public Sans"/>
              </a:rPr>
              <a:t>Adds the new block to the chain.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004988" y="3902199"/>
            <a:ext cx="10278023" cy="5828812"/>
          </a:xfrm>
          <a:custGeom>
            <a:avLst/>
            <a:gdLst/>
            <a:ahLst/>
            <a:cxnLst/>
            <a:rect l="l" t="t" r="r" b="b"/>
            <a:pathLst>
              <a:path w="10278023" h="5828812">
                <a:moveTo>
                  <a:pt x="0" y="0"/>
                </a:moveTo>
                <a:lnTo>
                  <a:pt x="10278024" y="0"/>
                </a:lnTo>
                <a:lnTo>
                  <a:pt x="10278024" y="5828812"/>
                </a:lnTo>
                <a:lnTo>
                  <a:pt x="0" y="58288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778998" y="490537"/>
            <a:ext cx="4730003" cy="106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285481"/>
                </a:solidFill>
                <a:latin typeface="Public Sans Bold"/>
              </a:rPr>
              <a:t>Blockchain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03213" y="1652832"/>
            <a:ext cx="17481574" cy="213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285481"/>
                </a:solidFill>
                <a:latin typeface="Public Sans"/>
              </a:rPr>
              <a:t>Block has only a previous block’s hash.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285481"/>
                </a:solidFill>
                <a:latin typeface="Public Sans"/>
              </a:rPr>
              <a:t>nonce - a random value used in </a:t>
            </a:r>
            <a:r>
              <a:rPr lang="en-US" sz="3000">
                <a:solidFill>
                  <a:srgbClr val="00BF63"/>
                </a:solidFill>
                <a:latin typeface="Public Sans"/>
              </a:rPr>
              <a:t>mine_block()</a:t>
            </a:r>
            <a:r>
              <a:rPr lang="en-US" sz="3000">
                <a:solidFill>
                  <a:srgbClr val="285481"/>
                </a:solidFill>
                <a:latin typeface="Public Sans"/>
              </a:rPr>
              <a:t>.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285481"/>
                </a:solidFill>
                <a:latin typeface="Public Sans"/>
              </a:rPr>
              <a:t>hash - the hash of the current block.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BF63"/>
                </a:solidFill>
                <a:latin typeface="Public Sans"/>
              </a:rPr>
              <a:t>mine_block()</a:t>
            </a:r>
            <a:r>
              <a:rPr lang="en-US" sz="3000">
                <a:solidFill>
                  <a:srgbClr val="285481"/>
                </a:solidFill>
                <a:latin typeface="Public Sans"/>
              </a:rPr>
              <a:t> - continuously generates random values for the nonce until a hash is found.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38007" y="4352261"/>
            <a:ext cx="16611985" cy="5347322"/>
          </a:xfrm>
          <a:custGeom>
            <a:avLst/>
            <a:gdLst/>
            <a:ahLst/>
            <a:cxnLst/>
            <a:rect l="l" t="t" r="r" b="b"/>
            <a:pathLst>
              <a:path w="16611985" h="5347322">
                <a:moveTo>
                  <a:pt x="0" y="0"/>
                </a:moveTo>
                <a:lnTo>
                  <a:pt x="16611986" y="0"/>
                </a:lnTo>
                <a:lnTo>
                  <a:pt x="16611986" y="5347322"/>
                </a:lnTo>
                <a:lnTo>
                  <a:pt x="0" y="53473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892544" y="545097"/>
            <a:ext cx="2502912" cy="106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285481"/>
                </a:solidFill>
                <a:latin typeface="Public Sans Bold"/>
              </a:rPr>
              <a:t>Miner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03213" y="2411997"/>
            <a:ext cx="17481574" cy="106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285481"/>
                </a:solidFill>
                <a:latin typeface="Public Sans"/>
              </a:rPr>
              <a:t>Miner class, representing a participant in the blockchain who is capable of mining new blocks.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285481"/>
                </a:solidFill>
                <a:latin typeface="Public Sans"/>
              </a:rPr>
              <a:t>Blockchain - an instance of the Blockchain class on which the miner will mine a new block.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801264" y="0"/>
            <a:ext cx="12486736" cy="10287000"/>
          </a:xfrm>
          <a:custGeom>
            <a:avLst/>
            <a:gdLst/>
            <a:ahLst/>
            <a:cxnLst/>
            <a:rect l="l" t="t" r="r" b="b"/>
            <a:pathLst>
              <a:path w="12486736" h="10287000">
                <a:moveTo>
                  <a:pt x="0" y="0"/>
                </a:moveTo>
                <a:lnTo>
                  <a:pt x="12486736" y="0"/>
                </a:lnTo>
                <a:lnTo>
                  <a:pt x="1248673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92388" y="3548063"/>
            <a:ext cx="4931642" cy="3181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285481"/>
                </a:solidFill>
                <a:latin typeface="Public Sans Bold"/>
              </a:rPr>
              <a:t>Realisation of Encryption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384864" cy="10287000"/>
          </a:xfrm>
          <a:custGeom>
            <a:avLst/>
            <a:gdLst/>
            <a:ahLst/>
            <a:cxnLst/>
            <a:rect l="l" t="t" r="r" b="b"/>
            <a:pathLst>
              <a:path w="18384864" h="10287000">
                <a:moveTo>
                  <a:pt x="0" y="0"/>
                </a:moveTo>
                <a:lnTo>
                  <a:pt x="18384864" y="0"/>
                </a:lnTo>
                <a:lnTo>
                  <a:pt x="183848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2248119" y="6076950"/>
            <a:ext cx="5011181" cy="3181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FFFFFF"/>
                </a:solidFill>
                <a:latin typeface="Public Sans Bold"/>
              </a:rPr>
              <a:t>Realisation of Blockchain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188E6A2-E747-41FA-AD21-364677176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21444" cy="10287000"/>
          </a:xfrm>
          <a:prstGeom prst="rect">
            <a:avLst/>
          </a:prstGeom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A49A2CF5-FBD9-46A9-876C-3A33A22C3E53}"/>
              </a:ext>
            </a:extLst>
          </p:cNvPr>
          <p:cNvSpPr txBox="1"/>
          <p:nvPr/>
        </p:nvSpPr>
        <p:spPr>
          <a:xfrm>
            <a:off x="12649200" y="3552825"/>
            <a:ext cx="5011181" cy="3181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99"/>
              </a:lnSpc>
              <a:spcBef>
                <a:spcPct val="0"/>
              </a:spcBef>
            </a:pPr>
            <a:r>
              <a:rPr lang="en-US" sz="6999" dirty="0" err="1">
                <a:solidFill>
                  <a:srgbClr val="FFFFFF"/>
                </a:solidFill>
                <a:highlight>
                  <a:srgbClr val="FF0000"/>
                </a:highlight>
                <a:latin typeface="Public Sans Bold"/>
              </a:rPr>
              <a:t>Realisation</a:t>
            </a:r>
            <a:r>
              <a:rPr lang="en-US" sz="6999" dirty="0">
                <a:solidFill>
                  <a:srgbClr val="FFFFFF"/>
                </a:solidFill>
                <a:highlight>
                  <a:srgbClr val="FF0000"/>
                </a:highlight>
                <a:latin typeface="Public Sans Bold"/>
              </a:rPr>
              <a:t> of Blockchain</a:t>
            </a:r>
          </a:p>
        </p:txBody>
      </p:sp>
    </p:spTree>
    <p:extLst>
      <p:ext uri="{BB962C8B-B14F-4D97-AF65-F5344CB8AC3E}">
        <p14:creationId xmlns:p14="http://schemas.microsoft.com/office/powerpoint/2010/main" val="3170424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886022" y="3858190"/>
            <a:ext cx="12515955" cy="107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00"/>
              </a:lnSpc>
              <a:spcBef>
                <a:spcPct val="0"/>
              </a:spcBef>
            </a:pPr>
            <a:r>
              <a:rPr lang="en-US" sz="7000">
                <a:solidFill>
                  <a:srgbClr val="FFFFFF"/>
                </a:solidFill>
                <a:latin typeface="Public Sans Bold"/>
              </a:rPr>
              <a:t>THANKS FOR ATTENTION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6024221" y="5595365"/>
            <a:ext cx="6239558" cy="867421"/>
            <a:chOff x="0" y="0"/>
            <a:chExt cx="18152225" cy="252351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8152225" cy="2523516"/>
            </a:xfrm>
            <a:custGeom>
              <a:avLst/>
              <a:gdLst/>
              <a:ahLst/>
              <a:cxnLst/>
              <a:rect l="l" t="t" r="r" b="b"/>
              <a:pathLst>
                <a:path w="18152225" h="2523516">
                  <a:moveTo>
                    <a:pt x="0" y="0"/>
                  </a:moveTo>
                  <a:lnTo>
                    <a:pt x="0" y="2523516"/>
                  </a:lnTo>
                  <a:lnTo>
                    <a:pt x="18152225" y="2523516"/>
                  </a:lnTo>
                  <a:lnTo>
                    <a:pt x="18152225" y="0"/>
                  </a:lnTo>
                  <a:lnTo>
                    <a:pt x="0" y="0"/>
                  </a:lnTo>
                  <a:close/>
                  <a:moveTo>
                    <a:pt x="18091265" y="2462556"/>
                  </a:moveTo>
                  <a:lnTo>
                    <a:pt x="59690" y="2462556"/>
                  </a:lnTo>
                  <a:lnTo>
                    <a:pt x="59690" y="59690"/>
                  </a:lnTo>
                  <a:lnTo>
                    <a:pt x="18091265" y="59690"/>
                  </a:lnTo>
                  <a:lnTo>
                    <a:pt x="18091265" y="246255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5642555" y="5600451"/>
            <a:ext cx="7002890" cy="847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5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Public Sans Bold"/>
              </a:rPr>
              <a:t>Made by Ali Atchibayev, Ualikhan Kamarov, Alibi Kemelbek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58015" y="1204766"/>
            <a:ext cx="11621423" cy="106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99"/>
              </a:lnSpc>
              <a:spcBef>
                <a:spcPct val="0"/>
              </a:spcBef>
            </a:pPr>
            <a:r>
              <a:rPr lang="en-US" sz="6999" u="none">
                <a:solidFill>
                  <a:srgbClr val="285481"/>
                </a:solidFill>
                <a:latin typeface="Public Sans"/>
              </a:rPr>
              <a:t>In this Presentation</a:t>
            </a:r>
          </a:p>
        </p:txBody>
      </p:sp>
      <p:sp>
        <p:nvSpPr>
          <p:cNvPr id="3" name="Freeform 3"/>
          <p:cNvSpPr/>
          <p:nvPr/>
        </p:nvSpPr>
        <p:spPr>
          <a:xfrm>
            <a:off x="0" y="3638550"/>
            <a:ext cx="18288000" cy="6648450"/>
          </a:xfrm>
          <a:custGeom>
            <a:avLst/>
            <a:gdLst/>
            <a:ahLst/>
            <a:cxnLst/>
            <a:rect l="l" t="t" r="r" b="b"/>
            <a:pathLst>
              <a:path w="18288000" h="6648450">
                <a:moveTo>
                  <a:pt x="0" y="0"/>
                </a:moveTo>
                <a:lnTo>
                  <a:pt x="18288000" y="0"/>
                </a:lnTo>
                <a:lnTo>
                  <a:pt x="18288000" y="6648450"/>
                </a:lnTo>
                <a:lnTo>
                  <a:pt x="0" y="66484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61647" b="-21733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558015" y="4494114"/>
            <a:ext cx="15701285" cy="7301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674"/>
              </a:lnSpc>
              <a:spcBef>
                <a:spcPct val="0"/>
              </a:spcBef>
            </a:pPr>
            <a:r>
              <a:rPr lang="en-US" sz="4728" u="none">
                <a:solidFill>
                  <a:srgbClr val="FFFFFF"/>
                </a:solidFill>
                <a:latin typeface="Public Sans"/>
              </a:rPr>
              <a:t>Here's what we'll cover: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558015" y="5370976"/>
            <a:ext cx="15701285" cy="35765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75084" lvl="1" indent="-437542">
              <a:lnSpc>
                <a:spcPts val="5674"/>
              </a:lnSpc>
              <a:buFont typeface="Arial"/>
              <a:buChar char="•"/>
            </a:pPr>
            <a:r>
              <a:rPr lang="en-US" sz="4053" dirty="0" err="1">
                <a:solidFill>
                  <a:srgbClr val="FFFFFF"/>
                </a:solidFill>
                <a:latin typeface="Public Sans"/>
              </a:rPr>
              <a:t>Assymetric</a:t>
            </a:r>
            <a:r>
              <a:rPr lang="en-US" sz="4053" dirty="0">
                <a:solidFill>
                  <a:srgbClr val="FFFFFF"/>
                </a:solidFill>
                <a:latin typeface="Public Sans"/>
              </a:rPr>
              <a:t> encryption</a:t>
            </a:r>
          </a:p>
          <a:p>
            <a:pPr marL="875084" lvl="1" indent="-437542">
              <a:lnSpc>
                <a:spcPts val="5674"/>
              </a:lnSpc>
              <a:buFont typeface="Arial"/>
              <a:buChar char="•"/>
            </a:pPr>
            <a:r>
              <a:rPr lang="en-US" sz="4053" dirty="0">
                <a:solidFill>
                  <a:srgbClr val="FFFFFF"/>
                </a:solidFill>
                <a:latin typeface="Public Sans"/>
              </a:rPr>
              <a:t>Cryptography</a:t>
            </a:r>
          </a:p>
          <a:p>
            <a:pPr marL="875084" lvl="1" indent="-437542">
              <a:lnSpc>
                <a:spcPts val="5674"/>
              </a:lnSpc>
              <a:buFont typeface="Arial"/>
              <a:buChar char="•"/>
            </a:pPr>
            <a:r>
              <a:rPr lang="en-US" sz="4053" dirty="0">
                <a:solidFill>
                  <a:srgbClr val="FFFFFF"/>
                </a:solidFill>
                <a:latin typeface="Public Sans"/>
              </a:rPr>
              <a:t>Digital Signatures</a:t>
            </a:r>
          </a:p>
          <a:p>
            <a:pPr marL="875084" lvl="1" indent="-437542">
              <a:lnSpc>
                <a:spcPts val="5674"/>
              </a:lnSpc>
              <a:buFont typeface="Arial"/>
              <a:buChar char="•"/>
            </a:pPr>
            <a:r>
              <a:rPr lang="en-US" sz="4053" dirty="0">
                <a:solidFill>
                  <a:srgbClr val="FFFFFF"/>
                </a:solidFill>
                <a:latin typeface="Public Sans"/>
              </a:rPr>
              <a:t>Blockchain</a:t>
            </a:r>
          </a:p>
          <a:p>
            <a:pPr marL="875084" lvl="1" indent="-437542" algn="l">
              <a:lnSpc>
                <a:spcPts val="5674"/>
              </a:lnSpc>
              <a:spcBef>
                <a:spcPct val="0"/>
              </a:spcBef>
              <a:buFont typeface="Arial"/>
              <a:buChar char="•"/>
            </a:pPr>
            <a:r>
              <a:rPr lang="en-US" sz="4053" dirty="0">
                <a:solidFill>
                  <a:srgbClr val="FFFFFF"/>
                </a:solidFill>
                <a:latin typeface="Public Sans"/>
              </a:rPr>
              <a:t>Merkle tree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954321" y="0"/>
            <a:ext cx="9333679" cy="10287000"/>
          </a:xfrm>
          <a:custGeom>
            <a:avLst/>
            <a:gdLst/>
            <a:ahLst/>
            <a:cxnLst/>
            <a:rect l="l" t="t" r="r" b="b"/>
            <a:pathLst>
              <a:path w="9333679" h="10287000">
                <a:moveTo>
                  <a:pt x="0" y="0"/>
                </a:moveTo>
                <a:lnTo>
                  <a:pt x="9333679" y="0"/>
                </a:lnTo>
                <a:lnTo>
                  <a:pt x="9333679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1019175"/>
            <a:ext cx="7429500" cy="106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285481"/>
                </a:solidFill>
                <a:latin typeface="Public Sans Bold"/>
              </a:rPr>
              <a:t>Generating keys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3238500"/>
            <a:ext cx="7429500" cy="373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285481"/>
                </a:solidFill>
                <a:latin typeface="Public Sans"/>
              </a:rPr>
              <a:t>RSA key generation process:</a:t>
            </a:r>
          </a:p>
          <a:p>
            <a:pPr>
              <a:lnSpc>
                <a:spcPts val="4200"/>
              </a:lnSpc>
            </a:pPr>
            <a:endParaRPr lang="en-US" sz="3000">
              <a:solidFill>
                <a:srgbClr val="285481"/>
              </a:solidFill>
              <a:latin typeface="Public Sans"/>
            </a:endParaRP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285481"/>
                </a:solidFill>
                <a:latin typeface="Public Sans"/>
              </a:rPr>
              <a:t>p and q - prime numbers.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285481"/>
                </a:solidFill>
                <a:latin typeface="Public Sans"/>
              </a:rPr>
              <a:t>n - modulus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285481"/>
                </a:solidFill>
                <a:latin typeface="Public Sans"/>
              </a:rPr>
              <a:t>phi - Euler's Totient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285481"/>
                </a:solidFill>
                <a:latin typeface="Public Sans"/>
              </a:rPr>
              <a:t>e - public key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285481"/>
                </a:solidFill>
                <a:latin typeface="Public Sans"/>
              </a:rPr>
              <a:t>d- private key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293414" y="5532220"/>
            <a:ext cx="11701172" cy="4436624"/>
          </a:xfrm>
          <a:custGeom>
            <a:avLst/>
            <a:gdLst/>
            <a:ahLst/>
            <a:cxnLst/>
            <a:rect l="l" t="t" r="r" b="b"/>
            <a:pathLst>
              <a:path w="11701172" h="4436624">
                <a:moveTo>
                  <a:pt x="0" y="0"/>
                </a:moveTo>
                <a:lnTo>
                  <a:pt x="11701172" y="0"/>
                </a:lnTo>
                <a:lnTo>
                  <a:pt x="11701172" y="4436624"/>
                </a:lnTo>
                <a:lnTo>
                  <a:pt x="0" y="44366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1019175"/>
            <a:ext cx="3823733" cy="106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285481"/>
                </a:solidFill>
                <a:latin typeface="Public Sans Bold"/>
              </a:rPr>
              <a:t>Encrypt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144000" y="1247775"/>
            <a:ext cx="7429500" cy="160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285481"/>
                </a:solidFill>
                <a:latin typeface="Public Sans"/>
              </a:rPr>
              <a:t>pk - PUBLIC key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285481"/>
                </a:solidFill>
                <a:latin typeface="Public Sans"/>
              </a:rPr>
              <a:t>plaintext - message to encrypt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285481"/>
                </a:solidFill>
                <a:latin typeface="Public Sans Semi-Bold"/>
              </a:rPr>
              <a:t>cipher - encrypted message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805496" y="3963035"/>
            <a:ext cx="12677009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914D"/>
                </a:solidFill>
                <a:latin typeface="Open Sans"/>
              </a:rPr>
              <a:t>[(ord(char) ** key) % n for char in plaintext]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encrypting every character by this expression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293414" y="5532220"/>
            <a:ext cx="11701172" cy="4436624"/>
          </a:xfrm>
          <a:custGeom>
            <a:avLst/>
            <a:gdLst/>
            <a:ahLst/>
            <a:cxnLst/>
            <a:rect l="l" t="t" r="r" b="b"/>
            <a:pathLst>
              <a:path w="11701172" h="4436624">
                <a:moveTo>
                  <a:pt x="0" y="0"/>
                </a:moveTo>
                <a:lnTo>
                  <a:pt x="11701172" y="0"/>
                </a:lnTo>
                <a:lnTo>
                  <a:pt x="11701172" y="4436624"/>
                </a:lnTo>
                <a:lnTo>
                  <a:pt x="0" y="44366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1019175"/>
            <a:ext cx="3823733" cy="106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285481"/>
                </a:solidFill>
                <a:latin typeface="Public Sans Bold"/>
              </a:rPr>
              <a:t>Decrypt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144000" y="1247775"/>
            <a:ext cx="7429500" cy="160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285481"/>
                </a:solidFill>
                <a:latin typeface="Public Sans"/>
              </a:rPr>
              <a:t>pk - PRIVATE key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285481"/>
                </a:solidFill>
                <a:latin typeface="Public Sans"/>
              </a:rPr>
              <a:t>ciphertext - message to decrypt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285481"/>
                </a:solidFill>
                <a:latin typeface="Public Sans"/>
              </a:rPr>
              <a:t>plain</a:t>
            </a:r>
            <a:r>
              <a:rPr lang="en-US" sz="3000">
                <a:solidFill>
                  <a:srgbClr val="285481"/>
                </a:solidFill>
                <a:latin typeface="Public Sans Semi-Bold"/>
              </a:rPr>
              <a:t> - decrypted message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805496" y="3963035"/>
            <a:ext cx="12677009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914D"/>
                </a:solidFill>
                <a:latin typeface="Open Sans"/>
              </a:rPr>
              <a:t>[chr((char ** key) % n) for char in ciphertext]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decrypting every character by this expression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03937" y="3231879"/>
            <a:ext cx="17880125" cy="3823242"/>
          </a:xfrm>
          <a:custGeom>
            <a:avLst/>
            <a:gdLst/>
            <a:ahLst/>
            <a:cxnLst/>
            <a:rect l="l" t="t" r="r" b="b"/>
            <a:pathLst>
              <a:path w="17880125" h="3823242">
                <a:moveTo>
                  <a:pt x="0" y="0"/>
                </a:moveTo>
                <a:lnTo>
                  <a:pt x="17880126" y="0"/>
                </a:lnTo>
                <a:lnTo>
                  <a:pt x="17880126" y="3823242"/>
                </a:lnTo>
                <a:lnTo>
                  <a:pt x="0" y="38232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905773" y="1019175"/>
            <a:ext cx="10476453" cy="106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FFFFFF"/>
                </a:solidFill>
                <a:latin typeface="Public Sans Bold"/>
              </a:rPr>
              <a:t>This is how it looks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863432" y="4087178"/>
            <a:ext cx="10561137" cy="6019012"/>
          </a:xfrm>
          <a:custGeom>
            <a:avLst/>
            <a:gdLst/>
            <a:ahLst/>
            <a:cxnLst/>
            <a:rect l="l" t="t" r="r" b="b"/>
            <a:pathLst>
              <a:path w="10561137" h="6019012">
                <a:moveTo>
                  <a:pt x="0" y="0"/>
                </a:moveTo>
                <a:lnTo>
                  <a:pt x="10561136" y="0"/>
                </a:lnTo>
                <a:lnTo>
                  <a:pt x="10561136" y="6019012"/>
                </a:lnTo>
                <a:lnTo>
                  <a:pt x="0" y="60190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495532" y="601028"/>
            <a:ext cx="7296935" cy="106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285481"/>
                </a:solidFill>
                <a:latin typeface="Public Sans Bold"/>
              </a:rPr>
              <a:t>Digital Signature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485479" y="2039303"/>
            <a:ext cx="11317043" cy="160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285481"/>
                </a:solidFill>
                <a:latin typeface="Public Sans"/>
              </a:rPr>
              <a:t>A digital signature must guarantee the authenticity of a person.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285481"/>
                </a:solidFill>
                <a:latin typeface="Public Sans"/>
              </a:rPr>
              <a:t>For this, we are using </a:t>
            </a:r>
            <a:r>
              <a:rPr lang="en-US" sz="3000">
                <a:solidFill>
                  <a:srgbClr val="00BF63"/>
                </a:solidFill>
                <a:latin typeface="Public Sans"/>
              </a:rPr>
              <a:t>hashing, private key and RSA encryption</a:t>
            </a:r>
            <a:r>
              <a:rPr lang="en-US" sz="3000">
                <a:solidFill>
                  <a:srgbClr val="285481"/>
                </a:solidFill>
                <a:latin typeface="Public Sans"/>
              </a:rPr>
              <a:t>.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285481"/>
                </a:solidFill>
                <a:latin typeface="Public Sans"/>
              </a:rPr>
              <a:t>Digital signature - is an encrypted hashed message.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445964" y="4472763"/>
            <a:ext cx="9396071" cy="5355017"/>
          </a:xfrm>
          <a:custGeom>
            <a:avLst/>
            <a:gdLst/>
            <a:ahLst/>
            <a:cxnLst/>
            <a:rect l="l" t="t" r="r" b="b"/>
            <a:pathLst>
              <a:path w="9396071" h="5355017">
                <a:moveTo>
                  <a:pt x="0" y="0"/>
                </a:moveTo>
                <a:lnTo>
                  <a:pt x="9396072" y="0"/>
                </a:lnTo>
                <a:lnTo>
                  <a:pt x="9396072" y="5355017"/>
                </a:lnTo>
                <a:lnTo>
                  <a:pt x="0" y="53550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469019" y="490537"/>
            <a:ext cx="7349961" cy="106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285481"/>
                </a:solidFill>
                <a:latin typeface="Public Sans Bold"/>
              </a:rPr>
              <a:t>Digital Signature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008245" y="1691463"/>
            <a:ext cx="12271511" cy="2667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285481"/>
                </a:solidFill>
                <a:latin typeface="Public Sans"/>
              </a:rPr>
              <a:t>hashed_message - using hashing (hashlib) to hash the message.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285481"/>
                </a:solidFill>
                <a:latin typeface="Public Sans"/>
              </a:rPr>
              <a:t>signature - Digital Signature (encrypted hashed messages).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285481"/>
                </a:solidFill>
                <a:latin typeface="Public Sans"/>
              </a:rPr>
              <a:t>two options: </a:t>
            </a:r>
            <a:r>
              <a:rPr lang="en-US" sz="3000">
                <a:solidFill>
                  <a:srgbClr val="00BF63"/>
                </a:solidFill>
                <a:latin typeface="Public Sans"/>
              </a:rPr>
              <a:t>sign and verify.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BF63"/>
                </a:solidFill>
                <a:latin typeface="Public Sans"/>
              </a:rPr>
              <a:t>if decrypted_signature == hashed_message is TRU</a:t>
            </a:r>
            <a:r>
              <a:rPr lang="en-US" sz="3000">
                <a:solidFill>
                  <a:srgbClr val="285481"/>
                </a:solidFill>
                <a:latin typeface="Public Sans"/>
              </a:rPr>
              <a:t>E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285481"/>
                </a:solidFill>
                <a:latin typeface="Public Sans"/>
              </a:rPr>
              <a:t>then the message is valid authenticity of a person.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484" t="-21991" b="-21991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50326" y="2465122"/>
            <a:ext cx="17587347" cy="5356757"/>
          </a:xfrm>
          <a:custGeom>
            <a:avLst/>
            <a:gdLst/>
            <a:ahLst/>
            <a:cxnLst/>
            <a:rect l="l" t="t" r="r" b="b"/>
            <a:pathLst>
              <a:path w="17587347" h="5356757">
                <a:moveTo>
                  <a:pt x="0" y="0"/>
                </a:moveTo>
                <a:lnTo>
                  <a:pt x="17587348" y="0"/>
                </a:lnTo>
                <a:lnTo>
                  <a:pt x="17587348" y="5356756"/>
                </a:lnTo>
                <a:lnTo>
                  <a:pt x="0" y="53567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529539" y="1019175"/>
            <a:ext cx="5228922" cy="106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FFFFFF"/>
                </a:solidFill>
                <a:latin typeface="Public Sans Bold"/>
              </a:rPr>
              <a:t>Merkle Tree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453</Words>
  <Application>Microsoft Office PowerPoint</Application>
  <PresentationFormat>Произвольный</PresentationFormat>
  <Paragraphs>70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Public Sans</vt:lpstr>
      <vt:lpstr>Public Sans Semi-Bold</vt:lpstr>
      <vt:lpstr>Open Sans</vt:lpstr>
      <vt:lpstr>Calibri</vt:lpstr>
      <vt:lpstr>Public Sans Bold</vt:lpstr>
      <vt:lpstr>Arial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Technology Today</dc:title>
  <cp:lastModifiedBy>Ualikhan Kamarov</cp:lastModifiedBy>
  <cp:revision>2</cp:revision>
  <dcterms:created xsi:type="dcterms:W3CDTF">2006-08-16T00:00:00Z</dcterms:created>
  <dcterms:modified xsi:type="dcterms:W3CDTF">2023-12-24T17:06:27Z</dcterms:modified>
  <dc:identifier>DAF35di9iG0</dc:identifier>
</cp:coreProperties>
</file>