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08" r:id="rId2"/>
    <p:sldId id="311" r:id="rId3"/>
    <p:sldId id="349" r:id="rId4"/>
    <p:sldId id="328" r:id="rId5"/>
    <p:sldId id="377" r:id="rId6"/>
    <p:sldId id="336" r:id="rId7"/>
    <p:sldId id="330" r:id="rId8"/>
    <p:sldId id="338" r:id="rId9"/>
    <p:sldId id="337" r:id="rId10"/>
    <p:sldId id="331" r:id="rId11"/>
    <p:sldId id="332" r:id="rId12"/>
    <p:sldId id="369" r:id="rId13"/>
    <p:sldId id="345" r:id="rId14"/>
    <p:sldId id="340" r:id="rId15"/>
    <p:sldId id="344" r:id="rId16"/>
    <p:sldId id="329" r:id="rId17"/>
    <p:sldId id="347" r:id="rId18"/>
    <p:sldId id="334" r:id="rId19"/>
    <p:sldId id="376" r:id="rId20"/>
    <p:sldId id="339" r:id="rId21"/>
    <p:sldId id="378" r:id="rId22"/>
    <p:sldId id="370" r:id="rId23"/>
    <p:sldId id="366" r:id="rId24"/>
    <p:sldId id="373" r:id="rId25"/>
    <p:sldId id="359" r:id="rId26"/>
    <p:sldId id="371" r:id="rId27"/>
    <p:sldId id="360" r:id="rId28"/>
    <p:sldId id="381" r:id="rId29"/>
    <p:sldId id="384" r:id="rId30"/>
    <p:sldId id="382" r:id="rId31"/>
    <p:sldId id="365" r:id="rId32"/>
    <p:sldId id="361" r:id="rId33"/>
    <p:sldId id="385" r:id="rId34"/>
    <p:sldId id="317" r:id="rId35"/>
    <p:sldId id="348" r:id="rId36"/>
    <p:sldId id="374" r:id="rId37"/>
    <p:sldId id="379" r:id="rId38"/>
    <p:sldId id="352" r:id="rId39"/>
    <p:sldId id="380" r:id="rId40"/>
    <p:sldId id="364" r:id="rId41"/>
    <p:sldId id="343" r:id="rId42"/>
    <p:sldId id="386" r:id="rId43"/>
  </p:sldIdLst>
  <p:sldSz cx="9144000" cy="5145088"/>
  <p:notesSz cx="6858000" cy="9144000"/>
  <p:defaultTextStyle>
    <a:defPPr>
      <a:defRPr lang="x-non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59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orient="horz" pos="2891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randing" initials="Info " lastIdx="91" clrIdx="6"/>
  <p:cmAuthor id="1" name="Tips &amp; tricks" initials="T&amp;T [8]" lastIdx="1" clrIdx="0"/>
  <p:cmAuthor id="2" name="Tips &amp; tricks" initials="T&amp;T [7]" lastIdx="1" clrIdx="1"/>
  <p:cmAuthor id="3" name="Urban Kronenberg" initials="UK" lastIdx="61" clrIdx="2"/>
  <p:cmAuthor id="4" name="Santoyo, Angie / Kuehne + Nagel / Sgi MV-MP" initials="AS" lastIdx="9" clrIdx="3"/>
  <p:cmAuthor id="5" name="Daniel Schwarz Carigiet" initials="DSC" lastIdx="4" clrIdx="4">
    <p:extLst/>
  </p:cmAuthor>
  <p:cmAuthor id="6" name="Branding" initials="" lastIdx="106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6B7E9"/>
    <a:srgbClr val="3F5687"/>
    <a:srgbClr val="E5E5E5"/>
    <a:srgbClr val="002B5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5119" autoAdjust="0"/>
  </p:normalViewPr>
  <p:slideViewPr>
    <p:cSldViewPr showGuides="1">
      <p:cViewPr>
        <p:scale>
          <a:sx n="90" d="100"/>
          <a:sy n="90" d="100"/>
        </p:scale>
        <p:origin x="-1286" y="-850"/>
      </p:cViewPr>
      <p:guideLst>
        <p:guide orient="horz" pos="759"/>
        <p:guide orient="horz" pos="2891"/>
        <p:guide orient="horz" pos="149"/>
        <p:guide pos="385"/>
        <p:guide pos="5375"/>
      </p:guideLst>
    </p:cSldViewPr>
  </p:slideViewPr>
  <p:outlineViewPr>
    <p:cViewPr>
      <p:scale>
        <a:sx n="33" d="100"/>
        <a:sy n="33" d="100"/>
      </p:scale>
      <p:origin x="0" y="3086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1D9C-D822-48EA-A9EB-DF7A2D02DE2D}" type="datetimeFigureOut">
              <a:rPr lang="de-DE" smtClean="0"/>
              <a:pPr/>
              <a:t>19.10.2018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AF309-3207-4A06-986A-D7506008BA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45E6-DFF7-4923-9414-698E208CCB7C}" type="datetimeFigureOut">
              <a:rPr lang="x-none" smtClean="0"/>
              <a:pPr/>
              <a:t>19.10.2018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EEFF-566A-4E47-92AE-3456E529EE92}" type="slidenum">
              <a:rPr lang="x-none" smtClean="0"/>
              <a:pPr/>
              <a:t>‹Nr.›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98475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AEEFF-566A-4E47-92AE-3456E529EE92}" type="slidenum">
              <a:rPr lang="x-none" smtClean="0"/>
              <a:pPr/>
              <a:t>1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80858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AA863-9631-4595-84F5-AC7F03AA5E1B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18748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AA863-9631-4595-84F5-AC7F03AA5E1B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75523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AA863-9631-4595-84F5-AC7F03AA5E1B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01463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AA863-9631-4595-84F5-AC7F03AA5E1B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01463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7FC05-E81E-46FA-B8DC-C268CEA95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18" y="1060376"/>
            <a:ext cx="7956195" cy="1800200"/>
          </a:xfrm>
        </p:spPr>
        <p:txBody>
          <a:bodyPr anchor="b"/>
          <a:lstStyle>
            <a:lvl1pPr algn="l">
              <a:lnSpc>
                <a:spcPts val="42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91751D-7395-468E-9E51-04068053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90" y="3004592"/>
            <a:ext cx="7935351" cy="9399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x-none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A0D323E-A0AC-4EC2-939A-88A982D2C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5659"/>
            <a:ext cx="432048" cy="420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908E000-30CE-46EC-9224-F80CDF790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9969"/>
          <a:stretch/>
        </p:blipFill>
        <p:spPr>
          <a:xfrm>
            <a:off x="611560" y="250544"/>
            <a:ext cx="1626705" cy="4212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241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F8F38322-8046-4CB7-AE0D-5BD1715EDFF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29148" y="1204915"/>
            <a:ext cx="3920400" cy="16380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EF61D28F-1A8F-49CB-A071-BF3FD234E82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92956" y="1204393"/>
            <a:ext cx="3921894" cy="163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F6E8732F-1C02-41F2-806D-D175F442EDA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629148" y="2951379"/>
            <a:ext cx="3920400" cy="16380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FD6E8C92-C188-473B-873D-C85E8CF4395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2956" y="2950857"/>
            <a:ext cx="3921894" cy="163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90104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colou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12-8111-4969-A756-8516BA7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D2553A-D9DF-42A9-85F4-1FEF07E3E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9ECF1B-857F-4611-9823-D33FE4832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064F23C-784F-4378-AA7D-518BDC3A127E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C687E5-E106-4A2E-985A-2E08B1F747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204913"/>
            <a:ext cx="3917950" cy="1656000"/>
          </a:xfrm>
          <a:solidFill>
            <a:schemeClr val="accent2"/>
          </a:solidFill>
        </p:spPr>
        <p:txBody>
          <a:bodyPr lIns="144000" tIns="144000" rIns="144000" bIns="144000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79388" indent="-179388">
              <a:defRPr sz="1200">
                <a:solidFill>
                  <a:schemeClr val="bg1"/>
                </a:solidFill>
              </a:defRPr>
            </a:lvl2pPr>
            <a:lvl3pPr marL="357188" indent="-177800">
              <a:defRPr sz="1200">
                <a:solidFill>
                  <a:schemeClr val="bg1"/>
                </a:solidFill>
              </a:defRPr>
            </a:lvl3pPr>
            <a:lvl4pPr marL="536575" indent="-179388">
              <a:defRPr sz="1200">
                <a:solidFill>
                  <a:schemeClr val="bg1"/>
                </a:solidFill>
              </a:defRPr>
            </a:lvl4pPr>
            <a:lvl5pPr marL="719138" indent="-182563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80D45317-00AD-4095-AE17-20115D43C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16748" y="1204913"/>
            <a:ext cx="3917950" cy="1656000"/>
          </a:xfrm>
          <a:solidFill>
            <a:schemeClr val="accent2"/>
          </a:solidFill>
        </p:spPr>
        <p:txBody>
          <a:bodyPr lIns="144000" tIns="144000" rIns="144000" bIns="144000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79388" indent="-179388">
              <a:defRPr sz="1200">
                <a:solidFill>
                  <a:schemeClr val="bg1"/>
                </a:solidFill>
              </a:defRPr>
            </a:lvl2pPr>
            <a:lvl3pPr marL="357188" indent="-177800">
              <a:defRPr sz="1200">
                <a:solidFill>
                  <a:schemeClr val="bg1"/>
                </a:solidFill>
              </a:defRPr>
            </a:lvl3pPr>
            <a:lvl4pPr marL="536575" indent="-179388">
              <a:defRPr sz="1200">
                <a:solidFill>
                  <a:schemeClr val="bg1"/>
                </a:solidFill>
              </a:defRPr>
            </a:lvl4pPr>
            <a:lvl5pPr marL="719138" indent="-182563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B4AEB35F-600E-4007-AECB-539413D2062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1188" y="2933463"/>
            <a:ext cx="3917950" cy="1656000"/>
          </a:xfrm>
          <a:solidFill>
            <a:schemeClr val="accent1"/>
          </a:solidFill>
        </p:spPr>
        <p:txBody>
          <a:bodyPr lIns="144000" tIns="144000" rIns="144000" bIns="144000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79388" indent="-179388">
              <a:defRPr sz="1200">
                <a:solidFill>
                  <a:schemeClr val="bg1"/>
                </a:solidFill>
              </a:defRPr>
            </a:lvl2pPr>
            <a:lvl3pPr marL="357188" indent="-177800">
              <a:defRPr sz="1200">
                <a:solidFill>
                  <a:schemeClr val="bg1"/>
                </a:solidFill>
              </a:defRPr>
            </a:lvl3pPr>
            <a:lvl4pPr marL="536575" indent="-179388">
              <a:defRPr sz="1200">
                <a:solidFill>
                  <a:schemeClr val="bg1"/>
                </a:solidFill>
              </a:defRPr>
            </a:lvl4pPr>
            <a:lvl5pPr marL="719138" indent="-182563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9A7B928B-AAA0-40A7-B674-C4AFB9931A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16748" y="2933463"/>
            <a:ext cx="3917950" cy="1656000"/>
          </a:xfrm>
          <a:solidFill>
            <a:schemeClr val="accent1"/>
          </a:solidFill>
        </p:spPr>
        <p:txBody>
          <a:bodyPr lIns="144000" tIns="144000" rIns="144000" bIns="144000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79388" indent="-179388">
              <a:defRPr sz="1200">
                <a:solidFill>
                  <a:schemeClr val="bg1"/>
                </a:solidFill>
              </a:defRPr>
            </a:lvl2pPr>
            <a:lvl3pPr marL="357188" indent="-177800">
              <a:defRPr sz="1200">
                <a:solidFill>
                  <a:schemeClr val="bg1"/>
                </a:solidFill>
              </a:defRPr>
            </a:lvl3pPr>
            <a:lvl4pPr marL="536575" indent="-179388">
              <a:defRPr sz="1200">
                <a:solidFill>
                  <a:schemeClr val="bg1"/>
                </a:solidFill>
              </a:defRPr>
            </a:lvl4pPr>
            <a:lvl5pPr marL="719138" indent="-182563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49734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wide with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BCCBF707-2D72-4192-B369-306FFC7490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7538" y="915988"/>
            <a:ext cx="4716462" cy="4229100"/>
          </a:xfrm>
          <a:solidFill>
            <a:srgbClr val="3F5687">
              <a:alpha val="83922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594000" indent="0">
              <a:buNone/>
              <a:defRPr/>
            </a:lvl3pPr>
            <a:lvl4pPr marL="864000" indent="0">
              <a:buNone/>
              <a:defRPr/>
            </a:lvl4pPr>
            <a:lvl5pPr marL="1134000" indent="0">
              <a:buNone/>
              <a:defRPr/>
            </a:lvl5pPr>
          </a:lstStyle>
          <a:p>
            <a:pPr lvl="0"/>
            <a:r>
              <a:rPr lang="en-US" dirty="0"/>
              <a:t> 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="" xmlns:a16="http://schemas.microsoft.com/office/drawing/2014/main" id="{931C70B6-4E72-459D-9D7E-EE2A7C203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64386" y="2301875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11764E65-FD78-4984-88AE-FC31EF749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64386" y="3452904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91CA5B85-E754-4569-BFBF-3131A7C023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6256" y="2301875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9DF9F3AA-05DC-47B0-8FD2-478F7B3174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6256" y="3452904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3240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l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52120" y="916360"/>
            <a:ext cx="3491880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34319F1-CE87-481E-8343-04CF8010644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92956" y="1204393"/>
            <a:ext cx="4627116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863498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lim with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463012-5737-4503-AEB6-A9BB5BFDD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1500" y="915988"/>
            <a:ext cx="3492500" cy="4229100"/>
          </a:xfrm>
          <a:solidFill>
            <a:srgbClr val="3F5687">
              <a:alpha val="83922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594000" indent="0">
              <a:buNone/>
              <a:defRPr/>
            </a:lvl3pPr>
            <a:lvl4pPr marL="864000" indent="0">
              <a:buNone/>
              <a:defRPr/>
            </a:lvl4pPr>
            <a:lvl5pPr marL="1134000" indent="0">
              <a:buNone/>
              <a:defRPr/>
            </a:lvl5pPr>
          </a:lstStyle>
          <a:p>
            <a:pPr lvl="0"/>
            <a:r>
              <a:rPr lang="en-US" dirty="0"/>
              <a:t> 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34319F1-CE87-481E-8343-04CF8010644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92956" y="1204393"/>
            <a:ext cx="4627116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6746203-B293-4B7B-9467-41AFAB6AD1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8231" y="2301875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="" xmlns:a16="http://schemas.microsoft.com/office/drawing/2014/main" id="{DB81B19A-EFC6-4677-8AAD-1D26533347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48231" y="3452904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1008CE6A-9CC7-4316-8480-F51131FD90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52618" y="2301875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455A1F36-1CEB-4164-A750-B82463F68C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52618" y="3452904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52120" y="916360"/>
            <a:ext cx="3491880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123449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12-8111-4969-A756-8516BA7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D2553A-D9DF-42A9-85F4-1FEF07E3E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9ECF1B-857F-4611-9823-D33FE4832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064F23C-784F-4378-AA7D-518BDC3A127E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6B18C83-406B-48CC-B81B-5F6C98B9C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970" y="1276399"/>
            <a:ext cx="7969470" cy="3312369"/>
          </a:xfrm>
        </p:spPr>
        <p:txBody>
          <a:bodyPr/>
          <a:lstStyle>
            <a:lvl1pPr marL="0" indent="0">
              <a:lnSpc>
                <a:spcPts val="5500"/>
              </a:lnSpc>
              <a:spcBef>
                <a:spcPts val="1200"/>
              </a:spcBef>
              <a:buNone/>
              <a:defRPr sz="5400" b="1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4111559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12-8111-4969-A756-8516BA7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D2553A-D9DF-42A9-85F4-1FEF07E3E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9ECF1B-857F-4611-9823-D33FE4832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064F23C-784F-4378-AA7D-518BDC3A127E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103723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8ECB35-A2A5-4F12-9663-76D829E2E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85DAAA-C9A7-4482-9680-1F7C7A96F1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14990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F520807-9B9A-4F99-BE94-9613DF10E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6136" y="2284511"/>
            <a:ext cx="2736304" cy="2304952"/>
          </a:xfrm>
        </p:spPr>
        <p:txBody>
          <a:bodyPr anchor="b"/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5A88B86-3EEB-45E4-8374-A3C8753253CA}"/>
              </a:ext>
            </a:extLst>
          </p:cNvPr>
          <p:cNvSpPr txBox="1"/>
          <p:nvPr userDrawn="1"/>
        </p:nvSpPr>
        <p:spPr>
          <a:xfrm>
            <a:off x="-30162" y="386904"/>
            <a:ext cx="5525962" cy="201622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357505" indent="0" algn="r">
              <a:lnSpc>
                <a:spcPts val="9000"/>
              </a:lnSpc>
              <a:spcBef>
                <a:spcPts val="0"/>
              </a:spcBef>
              <a:tabLst/>
            </a:pPr>
            <a:r>
              <a:rPr lang="de-CH" sz="15000" b="1" spc="-10" dirty="0" err="1">
                <a:solidFill>
                  <a:schemeClr val="bg2"/>
                </a:solidFill>
                <a:latin typeface="Corbel"/>
                <a:cs typeface="Corbel"/>
              </a:rPr>
              <a:t>Thank</a:t>
            </a:r>
            <a:r>
              <a:rPr lang="de-CH" sz="15000" b="1" spc="-10" dirty="0">
                <a:solidFill>
                  <a:schemeClr val="bg2"/>
                </a:solidFill>
                <a:latin typeface="Corbel"/>
                <a:cs typeface="Corbel"/>
              </a:rPr>
              <a:t> </a:t>
            </a:r>
            <a:r>
              <a:rPr lang="de-CH" sz="15000" b="1" spc="-10" dirty="0" err="1">
                <a:solidFill>
                  <a:schemeClr val="bg2"/>
                </a:solidFill>
                <a:latin typeface="Corbel"/>
                <a:cs typeface="Corbel"/>
              </a:rPr>
              <a:t>you</a:t>
            </a:r>
            <a:endParaRPr lang="x-none" sz="15000" b="1" spc="-10" dirty="0">
              <a:solidFill>
                <a:schemeClr val="bg2"/>
              </a:solidFill>
              <a:latin typeface="Corbel"/>
              <a:cs typeface="Corbe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A5C5E6D-B173-4295-B644-6A47ABE0BC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4800"/>
            <a:ext cx="432048" cy="420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90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E7D9FD9-C766-4603-A6AC-143A026E96B1}"/>
              </a:ext>
            </a:extLst>
          </p:cNvPr>
          <p:cNvSpPr/>
          <p:nvPr userDrawn="1"/>
        </p:nvSpPr>
        <p:spPr>
          <a:xfrm>
            <a:off x="0" y="4498554"/>
            <a:ext cx="9144000" cy="64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EA6FACA-B2AF-450A-AAB2-352A5A5A5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5659"/>
            <a:ext cx="432048" cy="420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55C9098-C328-46F2-A0ED-3E64A485A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9969"/>
          <a:stretch/>
        </p:blipFill>
        <p:spPr>
          <a:xfrm>
            <a:off x="611560" y="250544"/>
            <a:ext cx="1626705" cy="421207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1188" y="4660453"/>
            <a:ext cx="1081087" cy="360363"/>
          </a:xfr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CH" dirty="0"/>
              <a:t>Logo</a:t>
            </a:r>
            <a:endParaRPr lang="x-none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=""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59524" y="4660453"/>
            <a:ext cx="1081087" cy="360363"/>
          </a:xfr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CH" dirty="0"/>
              <a:t>Logo</a:t>
            </a:r>
            <a:endParaRPr lang="x-none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=""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07860" y="4660453"/>
            <a:ext cx="1081087" cy="360363"/>
          </a:xfr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CH" dirty="0"/>
              <a:t>Logo</a:t>
            </a:r>
            <a:endParaRPr lang="x-none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BB5E6641-BC69-416B-AE5B-5FC325CC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18" y="1060376"/>
            <a:ext cx="7956195" cy="1800200"/>
          </a:xfrm>
        </p:spPr>
        <p:txBody>
          <a:bodyPr anchor="b"/>
          <a:lstStyle>
            <a:lvl1pPr algn="l">
              <a:lnSpc>
                <a:spcPts val="42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x-none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20985930-072B-44FF-B034-652128D4A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90" y="3004592"/>
            <a:ext cx="7935351" cy="9399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32346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12-8111-4969-A756-8516BA7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064F23C-784F-4378-AA7D-518BDC3A127E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1DD30EB-CB05-400C-A523-00E177E833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888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D1E10DBB-7897-4B29-8823-9644D1762D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5999" y="888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A76A4AB3-8BDF-4FAB-B766-2117555715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1999" y="888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4" name="Picture Placeholder 8">
            <a:extLst>
              <a:ext uri="{FF2B5EF4-FFF2-40B4-BE49-F238E27FC236}">
                <a16:creationId xmlns="" xmlns:a16="http://schemas.microsoft.com/office/drawing/2014/main" id="{3B2C82B0-10CA-4BA4-9678-A46DA9026A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58000" y="888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5" name="Picture Placeholder 8">
            <a:extLst>
              <a:ext uri="{FF2B5EF4-FFF2-40B4-BE49-F238E27FC236}">
                <a16:creationId xmlns="" xmlns:a16="http://schemas.microsoft.com/office/drawing/2014/main" id="{2BA93CAC-AED9-4BBE-9931-41C9740BD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2310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6" name="Picture Placeholder 8">
            <a:extLst>
              <a:ext uri="{FF2B5EF4-FFF2-40B4-BE49-F238E27FC236}">
                <a16:creationId xmlns="" xmlns:a16="http://schemas.microsoft.com/office/drawing/2014/main" id="{9B52806F-9FFA-4E4B-A307-12DBC664F84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85999" y="2310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7" name="Picture Placeholder 8">
            <a:extLst>
              <a:ext uri="{FF2B5EF4-FFF2-40B4-BE49-F238E27FC236}">
                <a16:creationId xmlns="" xmlns:a16="http://schemas.microsoft.com/office/drawing/2014/main" id="{E09CC530-4CB2-4788-AB91-0C82CC92A0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571999" y="2310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585B2BB5-8235-4DB4-87D5-20704840B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2310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11BAB572-ED23-48EC-9943-0650DF4A2E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" y="3723088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A4ACA94E-5E40-4DC1-B42D-97C11A6E3E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85999" y="3723088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98366612-D9AE-46C7-ABF4-4765FAD28A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1999" y="3723088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A41D3435-8742-4D7B-88BC-A1F3263BA4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58000" y="3723088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4196090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F7B02FD-C2AB-4FCC-A1C0-B03CA5E97B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80" y="1458462"/>
            <a:ext cx="2306248" cy="2244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2867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Naked Objects in Java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722F-F6F7-4959-AACA-41F510BD97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SAF Parallelized CI Pipeline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SAF Parallelized CI Pipeline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57369-E89D-42E9-A149-2E513A5B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x-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E494EA-406C-45ED-815C-AF5C4A37C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0" indent="0" defTabSz="360000">
              <a:buNone/>
              <a:tabLst>
                <a:tab pos="360000" algn="l"/>
                <a:tab pos="7920000" algn="r"/>
              </a:tabLst>
              <a:defRPr b="1" i="1">
                <a:solidFill>
                  <a:schemeClr val="bg1"/>
                </a:solidFill>
              </a:defRPr>
            </a:lvl1pPr>
            <a:lvl2pPr defTabSz="360000">
              <a:tabLst>
                <a:tab pos="360000" algn="l"/>
                <a:tab pos="7920000" algn="r"/>
              </a:tabLst>
              <a:defRPr>
                <a:solidFill>
                  <a:schemeClr val="bg1"/>
                </a:solidFill>
              </a:defRPr>
            </a:lvl2pPr>
            <a:lvl3pPr defTabSz="360000">
              <a:tabLst>
                <a:tab pos="360000" algn="l"/>
                <a:tab pos="7920000" algn="r"/>
              </a:tabLst>
              <a:defRPr>
                <a:solidFill>
                  <a:schemeClr val="bg1"/>
                </a:solidFill>
              </a:defRPr>
            </a:lvl3pPr>
            <a:lvl4pPr defTabSz="360000">
              <a:tabLst>
                <a:tab pos="360000" algn="l"/>
                <a:tab pos="7920000" algn="r"/>
              </a:tabLst>
              <a:defRPr>
                <a:solidFill>
                  <a:schemeClr val="bg1"/>
                </a:solidFill>
              </a:defRPr>
            </a:lvl4pPr>
            <a:lvl5pPr defTabSz="360000">
              <a:tabLst>
                <a:tab pos="360000" algn="l"/>
                <a:tab pos="7920000" algn="r"/>
              </a:tabLs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30F7D24-EA9B-427F-B9FA-76C48CF3E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4800"/>
            <a:ext cx="432048" cy="420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0586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0C6271-5631-403C-85C4-C0CE5D036A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7544" y="340296"/>
            <a:ext cx="2448272" cy="4228353"/>
          </a:xfrm>
        </p:spPr>
        <p:txBody>
          <a:bodyPr wrap="none"/>
          <a:lstStyle>
            <a:lvl1pPr marL="0" indent="0">
              <a:lnSpc>
                <a:spcPts val="30000"/>
              </a:lnSpc>
              <a:spcBef>
                <a:spcPts val="0"/>
              </a:spcBef>
              <a:buNone/>
              <a:defRPr sz="30000" b="1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1639D-E0CD-416C-9614-B862F61E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15" y="1636440"/>
            <a:ext cx="5616997" cy="1786473"/>
          </a:xfrm>
        </p:spPr>
        <p:txBody>
          <a:bodyPr anchor="b"/>
          <a:lstStyle>
            <a:lvl1pPr>
              <a:lnSpc>
                <a:spcPts val="6400"/>
              </a:lnSpc>
              <a:defRPr sz="6200" i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1FF7259-92BF-4771-88BB-40481AAD2F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4800"/>
            <a:ext cx="432048" cy="420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610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57369-E89D-42E9-A149-2E513A5B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6ACD5-5E6C-4979-99D4-80C8E12A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CB3B669-BE2C-4282-9B40-826A67F1E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4B60559-2C0D-47E1-B795-062B3D8C7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2BEAB75-1009-488B-AFAD-D80AF5032197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1187" y="537539"/>
            <a:ext cx="720117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791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44823A6-88D4-4140-87F8-2C5AD443E5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15988"/>
            <a:ext cx="9144000" cy="42291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57369-E89D-42E9-A149-2E513A5B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CB3B669-BE2C-4282-9B40-826A67F1E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4B60559-2C0D-47E1-B795-062B3D8C7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2BEAB75-1009-488B-AFAD-D80AF5032197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7201172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CD3C5E19-8DA6-480C-A89F-B04335F65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815" y="3026323"/>
            <a:ext cx="5851963" cy="660144"/>
          </a:xfrm>
          <a:solidFill>
            <a:srgbClr val="002B55">
              <a:alpha val="89804"/>
            </a:srgbClr>
          </a:solidFill>
          <a:ln>
            <a:noFill/>
          </a:ln>
        </p:spPr>
        <p:txBody>
          <a:bodyPr wrap="square" lIns="144000" tIns="144000" rIns="144000" bIns="144000">
            <a:spAutoFit/>
          </a:bodyPr>
          <a:lstStyle>
            <a:lvl1pPr marL="0" indent="0">
              <a:buNone/>
              <a:defRPr sz="2400" b="1" spc="-50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02795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key mess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0B6EB955-3585-4F73-9B5A-DFEE7B6063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3026323"/>
            <a:ext cx="9140418" cy="2118766"/>
          </a:xfrm>
          <a:gradFill flip="none" rotWithShape="1">
            <a:gsLst>
              <a:gs pos="69000">
                <a:srgbClr val="172F53">
                  <a:alpha val="70000"/>
                </a:srgbClr>
              </a:gs>
              <a:gs pos="0">
                <a:schemeClr val="tx2">
                  <a:lumMod val="60000"/>
                  <a:alpha val="95000"/>
                </a:schemeClr>
              </a:gs>
              <a:gs pos="100000">
                <a:schemeClr val="accent1">
                  <a:shade val="67500"/>
                  <a:satMod val="115000"/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 </a:t>
            </a:r>
            <a:endParaRPr lang="x-non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CB3B669-BE2C-4282-9B40-826A67F1E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4B60559-2C0D-47E1-B795-062B3D8C7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CD3C5E19-8DA6-480C-A89F-B04335F65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714" y="4157881"/>
            <a:ext cx="7945727" cy="430887"/>
          </a:xfrm>
          <a:noFill/>
          <a:ln>
            <a:noFill/>
          </a:ln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2800" b="1" spc="-50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15654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2F87E4-8731-49AB-A15D-2BB06814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8" y="1204914"/>
            <a:ext cx="3920400" cy="33845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A3A4C22-FD2E-478E-9457-B4FCAD695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92189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12042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2F87E4-8731-49AB-A15D-2BB06814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8" y="1204914"/>
            <a:ext cx="3920400" cy="3384549"/>
          </a:xfrm>
          <a:solidFill>
            <a:schemeClr val="accent1"/>
          </a:solidFill>
        </p:spPr>
        <p:txBody>
          <a:bodyPr lIns="144000" tIns="144000" rIns="144000" bIns="144000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79388" indent="-179388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357188" indent="-177800">
              <a:defRPr sz="1400">
                <a:solidFill>
                  <a:schemeClr val="bg1"/>
                </a:solidFill>
              </a:defRPr>
            </a:lvl3pPr>
            <a:lvl4pPr marL="536575" indent="-179388">
              <a:defRPr sz="1400">
                <a:solidFill>
                  <a:schemeClr val="bg1"/>
                </a:solidFill>
              </a:defRPr>
            </a:lvl4pPr>
            <a:lvl5pPr marL="719138" indent="-182563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A3A4C22-FD2E-478E-9457-B4FCAD695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92189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12423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72882E-D86D-459C-92EA-53B4FE5D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56" y="196280"/>
            <a:ext cx="7219404" cy="3412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3F2465-88EB-408F-8CB1-152BEB5D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956" y="1204393"/>
            <a:ext cx="7939484" cy="33843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  <a:p>
            <a:pPr lvl="6"/>
            <a:r>
              <a:rPr lang="en-GB" noProof="0" dirty="0"/>
              <a:t>Seventh level</a:t>
            </a:r>
          </a:p>
          <a:p>
            <a:pPr lvl="7"/>
            <a:r>
              <a:rPr lang="en-GB" noProof="0" dirty="0"/>
              <a:t>Eighth level</a:t>
            </a:r>
          </a:p>
          <a:p>
            <a:pPr lvl="8"/>
            <a:r>
              <a:rPr lang="en-GB" noProof="0" dirty="0"/>
              <a:t>Ninth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9B4AA4-A705-4393-AF48-A0B7D6057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6840" y="4826524"/>
            <a:ext cx="75056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845663-9A21-4DCF-A700-46CD67A9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1188" y="4826524"/>
            <a:ext cx="415652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5DECACF-94D9-431E-98C0-679F4BCBA444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4820"/>
            <a:ext cx="432048" cy="420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51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9" r:id="rId6"/>
    <p:sldLayoutId id="2147483660" r:id="rId7"/>
    <p:sldLayoutId id="2147483652" r:id="rId8"/>
    <p:sldLayoutId id="2147483670" r:id="rId9"/>
    <p:sldLayoutId id="2147483666" r:id="rId10"/>
    <p:sldLayoutId id="2147483667" r:id="rId11"/>
    <p:sldLayoutId id="2147483661" r:id="rId12"/>
    <p:sldLayoutId id="2147483668" r:id="rId13"/>
    <p:sldLayoutId id="2147483669" r:id="rId14"/>
    <p:sldLayoutId id="2147483662" r:id="rId15"/>
    <p:sldLayoutId id="2147483658" r:id="rId16"/>
    <p:sldLayoutId id="2147483654" r:id="rId17"/>
    <p:sldLayoutId id="2147483655" r:id="rId18"/>
    <p:sldLayoutId id="2147483663" r:id="rId19"/>
    <p:sldLayoutId id="2147483665" r:id="rId20"/>
    <p:sldLayoutId id="2147483664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1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08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5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62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9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216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243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5" userDrawn="1">
          <p15:clr>
            <a:srgbClr val="F26B43"/>
          </p15:clr>
        </p15:guide>
        <p15:guide id="2" pos="5375" userDrawn="1">
          <p15:clr>
            <a:srgbClr val="F26B43"/>
          </p15:clr>
        </p15:guide>
        <p15:guide id="3" orient="horz" pos="759" userDrawn="1">
          <p15:clr>
            <a:srgbClr val="F26B43"/>
          </p15:clr>
        </p15:guide>
        <p15:guide id="4" orient="horz" pos="28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2.emf"/><Relationship Id="rId4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agilemodeling.com/essays/singleSourceInformation.htm" TargetMode="External"/><Relationship Id="rId3" Type="http://schemas.openxmlformats.org/officeDocument/2006/relationships/hyperlink" Target="http://isis.apache.org/" TargetMode="External"/><Relationship Id="rId7" Type="http://schemas.openxmlformats.org/officeDocument/2006/relationships/hyperlink" Target="http://njbartlett.name/2011/09/12/why-obr.html" TargetMode="External"/><Relationship Id="rId2" Type="http://schemas.openxmlformats.org/officeDocument/2006/relationships/hyperlink" Target="http://www.nakedobjects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elfare.ie/" TargetMode="External"/><Relationship Id="rId5" Type="http://schemas.openxmlformats.org/officeDocument/2006/relationships/hyperlink" Target="http://www.nakedobjects.org/book/" TargetMode="External"/><Relationship Id="rId4" Type="http://schemas.openxmlformats.org/officeDocument/2006/relationships/hyperlink" Target="http://www.restfulobjects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dict.leo.org/englisch-deutsch/excursus" TargetMode="Externa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AAAEB-4704-49EE-A491-BE7813918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18" y="1060376"/>
            <a:ext cx="7956195" cy="2520280"/>
          </a:xfrm>
        </p:spPr>
        <p:txBody>
          <a:bodyPr/>
          <a:lstStyle/>
          <a:p>
            <a:r>
              <a:rPr lang="de-CH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de-CH" dirty="0" err="1" smtClean="0">
                <a:latin typeface="Calibri" pitchFamily="34" charset="0"/>
                <a:cs typeface="Calibri" pitchFamily="34" charset="0"/>
              </a:rPr>
              <a:t>Tech</a:t>
            </a:r>
            <a:r>
              <a:rPr lang="de-CH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Up</a:t>
            </a:r>
            <a:r>
              <a:rPr lang="de-CH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CH" dirty="0" smtClean="0">
                <a:latin typeface="Calibri" pitchFamily="34" charset="0"/>
                <a:cs typeface="Calibri" pitchFamily="34" charset="0"/>
              </a:rPr>
            </a:br>
            <a:r>
              <a:rPr lang="de-CH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de-CH" dirty="0" smtClean="0">
                <a:latin typeface="Calibri" pitchFamily="34" charset="0"/>
                <a:cs typeface="Calibri" pitchFamily="34" charset="0"/>
              </a:rPr>
            </a:br>
            <a:r>
              <a:rPr lang="de-CH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de-CH" dirty="0" err="1" smtClean="0">
                <a:latin typeface="Calibri" pitchFamily="34" charset="0"/>
                <a:cs typeface="Calibri" pitchFamily="34" charset="0"/>
              </a:rPr>
              <a:t>Naked</a:t>
            </a:r>
            <a:r>
              <a:rPr lang="de-CH" dirty="0" smtClean="0">
                <a:latin typeface="Calibri" pitchFamily="34" charset="0"/>
                <a:cs typeface="Calibri" pitchFamily="34" charset="0"/>
              </a:rPr>
              <a:t> Objects Pattern </a:t>
            </a:r>
            <a:r>
              <a:rPr lang="de-CH" dirty="0" err="1" smtClean="0">
                <a:latin typeface="Calibri" pitchFamily="34" charset="0"/>
                <a:cs typeface="Calibri" pitchFamily="34" charset="0"/>
              </a:rPr>
              <a:t>for</a:t>
            </a:r>
            <a:r>
              <a:rPr lang="de-CH" dirty="0" smtClean="0">
                <a:latin typeface="Calibri" pitchFamily="34" charset="0"/>
                <a:cs typeface="Calibri" pitchFamily="34" charset="0"/>
              </a:rPr>
              <a:t> Java</a:t>
            </a:r>
            <a:br>
              <a:rPr lang="de-CH" dirty="0" smtClean="0">
                <a:latin typeface="Calibri" pitchFamily="34" charset="0"/>
                <a:cs typeface="Calibri" pitchFamily="34" charset="0"/>
              </a:rPr>
            </a:br>
            <a:r>
              <a:rPr lang="de-CH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Introduction</a:t>
            </a:r>
            <a:r>
              <a:rPr lang="de-CH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CH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de-CH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Apache Isis</a:t>
            </a:r>
            <a:endParaRPr lang="x-none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41C91DF-BDDA-46AD-8586-6113FE853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90" y="4224856"/>
            <a:ext cx="7935351" cy="939976"/>
          </a:xfrm>
        </p:spPr>
        <p:txBody>
          <a:bodyPr/>
          <a:lstStyle/>
          <a:p>
            <a:r>
              <a:rPr lang="de-CH" dirty="0" smtClean="0">
                <a:latin typeface="Calibri" pitchFamily="34" charset="0"/>
                <a:cs typeface="Calibri" pitchFamily="34" charset="0"/>
              </a:rPr>
              <a:t>Jörg Rade</a:t>
            </a:r>
          </a:p>
          <a:p>
            <a:r>
              <a:rPr lang="de-CH" dirty="0" smtClean="0">
                <a:latin typeface="Calibri" pitchFamily="34" charset="0"/>
                <a:cs typeface="Calibri" pitchFamily="34" charset="0"/>
              </a:rPr>
              <a:t>2018-10-25</a:t>
            </a:r>
            <a:endParaRPr lang="x-none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00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erg.rade\Desktop\test-pyrami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461" y="1471354"/>
            <a:ext cx="5265683" cy="2901390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(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Motivation I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The Test </a:t>
            </a:r>
            <a:r>
              <a:rPr lang="de-DE" dirty="0" err="1" smtClean="0"/>
              <a:t>Pyramid</a:t>
            </a:r>
            <a:r>
              <a:rPr lang="de-DE" dirty="0" smtClean="0"/>
              <a:t> (https://martinfowler.com/bliki/TestPyramid.html)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660232" y="3724672"/>
            <a:ext cx="1944216" cy="1017844"/>
          </a:xfrm>
          <a:prstGeom prst="wedgeRectCallout">
            <a:avLst>
              <a:gd name="adj1" fmla="val -198562"/>
              <a:gd name="adj2" fmla="val -5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1</a:t>
            </a:r>
            <a:r>
              <a:rPr lang="en-GB" sz="2000" dirty="0" smtClean="0"/>
              <a:t> Unit Testing Domain Objects </a:t>
            </a:r>
          </a:p>
          <a:p>
            <a:r>
              <a:rPr lang="en-GB" sz="2000" dirty="0" smtClean="0"/>
              <a:t>is easy &amp; cheap </a:t>
            </a:r>
            <a:endParaRPr lang="en-US" sz="2000" dirty="0"/>
          </a:p>
        </p:txBody>
      </p:sp>
      <p:sp>
        <p:nvSpPr>
          <p:cNvPr id="10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16216" y="2428528"/>
            <a:ext cx="2088232" cy="1017844"/>
          </a:xfrm>
          <a:prstGeom prst="wedgeRectCallout">
            <a:avLst>
              <a:gd name="adj1" fmla="val -161261"/>
              <a:gd name="adj2" fmla="val -25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2</a:t>
            </a:r>
            <a:r>
              <a:rPr lang="en-GB" sz="2000" dirty="0" smtClean="0"/>
              <a:t> Testing </a:t>
            </a:r>
            <a:br>
              <a:rPr lang="en-GB" sz="2000" dirty="0" smtClean="0"/>
            </a:br>
            <a:r>
              <a:rPr lang="en-GB" sz="2000" dirty="0" smtClean="0"/>
              <a:t>Services</a:t>
            </a:r>
          </a:p>
          <a:p>
            <a:r>
              <a:rPr lang="en-GB" sz="2000" dirty="0" smtClean="0"/>
              <a:t>is more expensive </a:t>
            </a:r>
            <a:endParaRPr lang="en-US" sz="2000" dirty="0"/>
          </a:p>
        </p:txBody>
      </p:sp>
      <p:sp>
        <p:nvSpPr>
          <p:cNvPr id="11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516216" y="1132384"/>
            <a:ext cx="2088232" cy="1017844"/>
          </a:xfrm>
          <a:prstGeom prst="wedgeRectCallout">
            <a:avLst>
              <a:gd name="adj1" fmla="val -193696"/>
              <a:gd name="adj2" fmla="val 33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3</a:t>
            </a:r>
            <a:r>
              <a:rPr lang="en-GB" sz="2000" dirty="0" smtClean="0"/>
              <a:t> Testing </a:t>
            </a:r>
            <a:br>
              <a:rPr lang="en-GB" sz="2000" dirty="0" smtClean="0"/>
            </a:br>
            <a:r>
              <a:rPr lang="en-GB" sz="2000" dirty="0" smtClean="0"/>
              <a:t>the User Interface</a:t>
            </a:r>
          </a:p>
          <a:p>
            <a:r>
              <a:rPr lang="en-GB" sz="2000" dirty="0" smtClean="0"/>
              <a:t>is costly 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(Reality)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Motivation II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The </a:t>
            </a:r>
            <a:r>
              <a:rPr lang="de-DE" dirty="0" err="1" smtClean="0"/>
              <a:t>Ice</a:t>
            </a:r>
            <a:r>
              <a:rPr lang="de-DE" dirty="0" smtClean="0"/>
              <a:t> </a:t>
            </a:r>
            <a:r>
              <a:rPr lang="de-DE" dirty="0" err="1" smtClean="0"/>
              <a:t>Cream</a:t>
            </a:r>
            <a:r>
              <a:rPr lang="de-DE" dirty="0" smtClean="0"/>
              <a:t> </a:t>
            </a:r>
            <a:r>
              <a:rPr lang="de-DE" dirty="0" err="1" smtClean="0"/>
              <a:t>Cone</a:t>
            </a:r>
            <a:r>
              <a:rPr lang="de-DE" dirty="0" smtClean="0"/>
              <a:t> Anti Pattern</a:t>
            </a:r>
            <a:endParaRPr lang="de-DE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060376"/>
            <a:ext cx="514700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(</a:t>
            </a:r>
            <a:r>
              <a:rPr lang="de-DE" dirty="0" err="1" smtClean="0"/>
              <a:t>Nightmare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Motivation III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The </a:t>
            </a:r>
            <a:r>
              <a:rPr lang="de-DE" dirty="0" err="1" smtClean="0"/>
              <a:t>Cupcake</a:t>
            </a:r>
            <a:r>
              <a:rPr lang="de-DE" dirty="0" smtClean="0"/>
              <a:t> Anti-Pattern</a:t>
            </a:r>
            <a:endParaRPr lang="de-DE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32384"/>
            <a:ext cx="695249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622356" y="923963"/>
            <a:ext cx="7910457" cy="96949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01600">
              <a:spcBef>
                <a:spcPts val="869"/>
              </a:spcBef>
              <a:tabLst>
                <a:tab pos="2070735" algn="l"/>
                <a:tab pos="3968115" algn="l"/>
                <a:tab pos="5869940" algn="l"/>
              </a:tabLst>
            </a:pPr>
            <a:r>
              <a:rPr lang="en-CA" sz="6000" b="1" dirty="0">
                <a:solidFill>
                  <a:srgbClr val="3F5687"/>
                </a:solidFill>
                <a:cs typeface="Calibri"/>
              </a:rPr>
              <a:t>1	</a:t>
            </a:r>
            <a:r>
              <a:rPr lang="en-CA" sz="6000" b="1" dirty="0">
                <a:solidFill>
                  <a:srgbClr val="47739C"/>
                </a:solidFill>
                <a:cs typeface="Calibri"/>
              </a:rPr>
              <a:t>2	</a:t>
            </a:r>
            <a:r>
              <a:rPr lang="en-CA" sz="6000" b="1" dirty="0">
                <a:solidFill>
                  <a:schemeClr val="accent3"/>
                </a:solidFill>
                <a:cs typeface="Calibri"/>
              </a:rPr>
              <a:t>3</a:t>
            </a:r>
            <a:r>
              <a:rPr lang="en-CA" sz="6000" b="1" dirty="0">
                <a:solidFill>
                  <a:srgbClr val="708C74"/>
                </a:solidFill>
                <a:cs typeface="Calibri"/>
              </a:rPr>
              <a:t>	</a:t>
            </a:r>
            <a:r>
              <a:rPr lang="en-CA" sz="6000" b="1" dirty="0">
                <a:solidFill>
                  <a:schemeClr val="accent4"/>
                </a:solidFill>
                <a:cs typeface="Calibri"/>
              </a:rPr>
              <a:t>4</a:t>
            </a:r>
            <a:endParaRPr lang="en-CA" sz="6000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36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Traditional Programming Model</a:t>
            </a:r>
            <a:endParaRPr lang="en-CA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Motivation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2C612EF6-D277-4F95-B261-DD37F95F75F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CA" dirty="0" smtClean="0"/>
              <a:t> Business is waiting for the UI</a:t>
            </a:r>
            <a:endParaRPr lang="x-none" dirty="0"/>
          </a:p>
        </p:txBody>
      </p:sp>
      <p:sp>
        <p:nvSpPr>
          <p:cNvPr id="46" name="object 12">
            <a:extLst>
              <a:ext uri="{FF2B5EF4-FFF2-40B4-BE49-F238E27FC236}">
                <a16:creationId xmlns="" xmlns:a16="http://schemas.microsoft.com/office/drawing/2014/main" id="{7D687E9D-8431-40F8-9189-995E6A79BF47}"/>
              </a:ext>
            </a:extLst>
          </p:cNvPr>
          <p:cNvSpPr txBox="1"/>
          <p:nvPr/>
        </p:nvSpPr>
        <p:spPr>
          <a:xfrm>
            <a:off x="851620" y="2370081"/>
            <a:ext cx="1325880" cy="1140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lang="en-CA" sz="1400" spc="-5" dirty="0" smtClean="0">
                <a:solidFill>
                  <a:schemeClr val="accent1"/>
                </a:solidFill>
                <a:cs typeface="Corbel"/>
              </a:rPr>
              <a:t>Identify: 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1"/>
                </a:solidFill>
                <a:cs typeface="Corbel"/>
              </a:rPr>
              <a:t> Domain Objects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1"/>
                </a:solidFill>
                <a:cs typeface="Corbel"/>
              </a:rPr>
              <a:t> Actions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1"/>
                </a:solidFill>
                <a:cs typeface="Corbel"/>
              </a:rPr>
              <a:t> Collaborations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endParaRPr lang="en-CA" sz="1400" dirty="0">
              <a:solidFill>
                <a:schemeClr val="accent1"/>
              </a:solidFill>
              <a:cs typeface="Corbel"/>
            </a:endParaRPr>
          </a:p>
        </p:txBody>
      </p:sp>
      <p:sp>
        <p:nvSpPr>
          <p:cNvPr id="47" name="object 13">
            <a:extLst>
              <a:ext uri="{FF2B5EF4-FFF2-40B4-BE49-F238E27FC236}">
                <a16:creationId xmlns="" xmlns:a16="http://schemas.microsoft.com/office/drawing/2014/main" id="{8D22D206-9699-408F-B76E-FECA1A82ECB6}"/>
              </a:ext>
            </a:extLst>
          </p:cNvPr>
          <p:cNvSpPr txBox="1"/>
          <p:nvPr/>
        </p:nvSpPr>
        <p:spPr>
          <a:xfrm>
            <a:off x="2799772" y="2370081"/>
            <a:ext cx="1325880" cy="1127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lang="en-CA" sz="1400" spc="-5" dirty="0" smtClean="0">
                <a:solidFill>
                  <a:schemeClr val="accent2"/>
                </a:solidFill>
                <a:cs typeface="Corbel"/>
              </a:rPr>
              <a:t>Create (UML) Model: 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2"/>
                </a:solidFill>
                <a:cs typeface="Corbel"/>
              </a:rPr>
              <a:t> Class Diagrams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2"/>
                </a:solidFill>
                <a:cs typeface="Corbel"/>
              </a:rPr>
              <a:t> Use Cases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2"/>
                </a:solidFill>
                <a:cs typeface="Corbel"/>
              </a:rPr>
              <a:t> etc.</a:t>
            </a:r>
            <a:endParaRPr lang="en-CA" sz="1400" dirty="0">
              <a:solidFill>
                <a:schemeClr val="accent2"/>
              </a:solidFill>
              <a:cs typeface="Corbel"/>
            </a:endParaRPr>
          </a:p>
        </p:txBody>
      </p:sp>
      <p:sp>
        <p:nvSpPr>
          <p:cNvPr id="48" name="object 14">
            <a:extLst>
              <a:ext uri="{FF2B5EF4-FFF2-40B4-BE49-F238E27FC236}">
                <a16:creationId xmlns="" xmlns:a16="http://schemas.microsoft.com/office/drawing/2014/main" id="{58AACB17-9BCA-4C64-BDBE-EEABDFC48A37}"/>
              </a:ext>
            </a:extLst>
          </p:cNvPr>
          <p:cNvSpPr txBox="1"/>
          <p:nvPr/>
        </p:nvSpPr>
        <p:spPr>
          <a:xfrm>
            <a:off x="4696176" y="2370081"/>
            <a:ext cx="1325880" cy="89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lang="en-CA" sz="1400" spc="-5" dirty="0" smtClean="0">
                <a:solidFill>
                  <a:schemeClr val="accent3"/>
                </a:solidFill>
                <a:cs typeface="Corbel"/>
              </a:rPr>
              <a:t>Translate Design Model into Code 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3"/>
                </a:solidFill>
                <a:cs typeface="Corbel"/>
              </a:rPr>
              <a:t> Persistence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3"/>
                </a:solidFill>
                <a:cs typeface="Corbel"/>
              </a:rPr>
              <a:t> Presentation</a:t>
            </a:r>
          </a:p>
        </p:txBody>
      </p:sp>
      <p:sp>
        <p:nvSpPr>
          <p:cNvPr id="49" name="object 15">
            <a:extLst>
              <a:ext uri="{FF2B5EF4-FFF2-40B4-BE49-F238E27FC236}">
                <a16:creationId xmlns="" xmlns:a16="http://schemas.microsoft.com/office/drawing/2014/main" id="{A87CC0CB-8599-4211-AB7A-AD8B5CD8E90C}"/>
              </a:ext>
            </a:extLst>
          </p:cNvPr>
          <p:cNvSpPr txBox="1"/>
          <p:nvPr/>
        </p:nvSpPr>
        <p:spPr>
          <a:xfrm>
            <a:off x="6567515" y="2370081"/>
            <a:ext cx="132588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lang="en-CA" sz="1400" spc="-5" dirty="0" smtClean="0">
                <a:solidFill>
                  <a:schemeClr val="accent4"/>
                </a:solidFill>
                <a:cs typeface="Corbel"/>
              </a:rPr>
              <a:t>Get Feedback  from Business Users</a:t>
            </a:r>
            <a:endParaRPr lang="en-CA" sz="1400" dirty="0">
              <a:solidFill>
                <a:schemeClr val="accent4"/>
              </a:solidFill>
              <a:cs typeface="Corbel"/>
            </a:endParaRPr>
          </a:p>
        </p:txBody>
      </p:sp>
      <p:grpSp>
        <p:nvGrpSpPr>
          <p:cNvPr id="2" name="Group 65">
            <a:extLst>
              <a:ext uri="{FF2B5EF4-FFF2-40B4-BE49-F238E27FC236}">
                <a16:creationId xmlns="" xmlns:a16="http://schemas.microsoft.com/office/drawing/2014/main" id="{28CDC23A-C40C-4E83-9A5E-C94044BC127D}"/>
              </a:ext>
            </a:extLst>
          </p:cNvPr>
          <p:cNvGrpSpPr/>
          <p:nvPr/>
        </p:nvGrpSpPr>
        <p:grpSpPr bwMode="ltGray">
          <a:xfrm>
            <a:off x="610815" y="4454148"/>
            <a:ext cx="7704155" cy="134620"/>
            <a:chOff x="610815" y="4454148"/>
            <a:chExt cx="7704155" cy="134620"/>
          </a:xfrm>
        </p:grpSpPr>
        <p:sp>
          <p:nvSpPr>
            <p:cNvPr id="50" name="object 19">
              <a:extLst>
                <a:ext uri="{FF2B5EF4-FFF2-40B4-BE49-F238E27FC236}">
                  <a16:creationId xmlns="" xmlns:a16="http://schemas.microsoft.com/office/drawing/2014/main" id="{0600392F-164A-47E9-AF3A-E15CA5E32FDC}"/>
                </a:ext>
              </a:extLst>
            </p:cNvPr>
            <p:cNvSpPr/>
            <p:nvPr/>
          </p:nvSpPr>
          <p:spPr bwMode="ltGray">
            <a:xfrm>
              <a:off x="6298845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1995526" y="0"/>
                  </a:moveTo>
                  <a:lnTo>
                    <a:pt x="0" y="0"/>
                  </a:lnTo>
                  <a:lnTo>
                    <a:pt x="0" y="134427"/>
                  </a:lnTo>
                  <a:lnTo>
                    <a:pt x="1995526" y="134427"/>
                  </a:lnTo>
                  <a:lnTo>
                    <a:pt x="2016000" y="67213"/>
                  </a:lnTo>
                  <a:lnTo>
                    <a:pt x="1995526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1" name="object 20">
              <a:extLst>
                <a:ext uri="{FF2B5EF4-FFF2-40B4-BE49-F238E27FC236}">
                  <a16:creationId xmlns="" xmlns:a16="http://schemas.microsoft.com/office/drawing/2014/main" id="{EC74EA55-5080-4724-BF12-C9BB5CC7AB8F}"/>
                </a:ext>
              </a:extLst>
            </p:cNvPr>
            <p:cNvSpPr/>
            <p:nvPr/>
          </p:nvSpPr>
          <p:spPr bwMode="ltGray">
            <a:xfrm>
              <a:off x="6298845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0" y="0"/>
                  </a:moveTo>
                  <a:lnTo>
                    <a:pt x="1995527" y="0"/>
                  </a:lnTo>
                  <a:lnTo>
                    <a:pt x="2016000" y="67213"/>
                  </a:lnTo>
                  <a:lnTo>
                    <a:pt x="1995527" y="134427"/>
                  </a:lnTo>
                  <a:lnTo>
                    <a:pt x="0" y="1344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2" name="object 21">
              <a:extLst>
                <a:ext uri="{FF2B5EF4-FFF2-40B4-BE49-F238E27FC236}">
                  <a16:creationId xmlns="" xmlns:a16="http://schemas.microsoft.com/office/drawing/2014/main" id="{60F82A3C-CD5F-4C67-8215-FFEBC7C74B9C}"/>
                </a:ext>
              </a:extLst>
            </p:cNvPr>
            <p:cNvSpPr/>
            <p:nvPr/>
          </p:nvSpPr>
          <p:spPr bwMode="ltGray">
            <a:xfrm>
              <a:off x="4401077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1994499" y="0"/>
                  </a:moveTo>
                  <a:lnTo>
                    <a:pt x="0" y="0"/>
                  </a:lnTo>
                  <a:lnTo>
                    <a:pt x="0" y="134427"/>
                  </a:lnTo>
                  <a:lnTo>
                    <a:pt x="1994499" y="134427"/>
                  </a:lnTo>
                  <a:lnTo>
                    <a:pt x="2016000" y="67213"/>
                  </a:lnTo>
                  <a:lnTo>
                    <a:pt x="1994499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3" name="object 22">
              <a:extLst>
                <a:ext uri="{FF2B5EF4-FFF2-40B4-BE49-F238E27FC236}">
                  <a16:creationId xmlns="" xmlns:a16="http://schemas.microsoft.com/office/drawing/2014/main" id="{5FD1414F-5A5C-4935-B086-FC8B4005E1E3}"/>
                </a:ext>
              </a:extLst>
            </p:cNvPr>
            <p:cNvSpPr/>
            <p:nvPr/>
          </p:nvSpPr>
          <p:spPr bwMode="ltGray">
            <a:xfrm>
              <a:off x="4401077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0" y="0"/>
                  </a:moveTo>
                  <a:lnTo>
                    <a:pt x="1994499" y="0"/>
                  </a:lnTo>
                  <a:lnTo>
                    <a:pt x="2016000" y="67213"/>
                  </a:lnTo>
                  <a:lnTo>
                    <a:pt x="1994499" y="134427"/>
                  </a:lnTo>
                  <a:lnTo>
                    <a:pt x="0" y="1344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4" name="object 23">
              <a:extLst>
                <a:ext uri="{FF2B5EF4-FFF2-40B4-BE49-F238E27FC236}">
                  <a16:creationId xmlns="" xmlns:a16="http://schemas.microsoft.com/office/drawing/2014/main" id="{C724BBD1-3BAB-4E07-9512-94959BA3040B}"/>
                </a:ext>
              </a:extLst>
            </p:cNvPr>
            <p:cNvSpPr/>
            <p:nvPr/>
          </p:nvSpPr>
          <p:spPr bwMode="ltGray">
            <a:xfrm>
              <a:off x="2504672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1994499" y="0"/>
                  </a:moveTo>
                  <a:lnTo>
                    <a:pt x="0" y="0"/>
                  </a:lnTo>
                  <a:lnTo>
                    <a:pt x="0" y="134427"/>
                  </a:lnTo>
                  <a:lnTo>
                    <a:pt x="1994499" y="134427"/>
                  </a:lnTo>
                  <a:lnTo>
                    <a:pt x="2015999" y="67213"/>
                  </a:lnTo>
                  <a:lnTo>
                    <a:pt x="1994499" y="0"/>
                  </a:lnTo>
                  <a:close/>
                </a:path>
              </a:pathLst>
            </a:custGeom>
            <a:solidFill>
              <a:srgbClr val="47739C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5" name="object 24">
              <a:extLst>
                <a:ext uri="{FF2B5EF4-FFF2-40B4-BE49-F238E27FC236}">
                  <a16:creationId xmlns="" xmlns:a16="http://schemas.microsoft.com/office/drawing/2014/main" id="{AB24675B-30A9-4132-9384-995265A16ACD}"/>
                </a:ext>
              </a:extLst>
            </p:cNvPr>
            <p:cNvSpPr/>
            <p:nvPr/>
          </p:nvSpPr>
          <p:spPr bwMode="ltGray">
            <a:xfrm>
              <a:off x="2504672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0" y="0"/>
                  </a:moveTo>
                  <a:lnTo>
                    <a:pt x="1994499" y="0"/>
                  </a:lnTo>
                  <a:lnTo>
                    <a:pt x="2016000" y="67213"/>
                  </a:lnTo>
                  <a:lnTo>
                    <a:pt x="1994499" y="134427"/>
                  </a:lnTo>
                  <a:lnTo>
                    <a:pt x="0" y="1344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6" name="object 25">
              <a:extLst>
                <a:ext uri="{FF2B5EF4-FFF2-40B4-BE49-F238E27FC236}">
                  <a16:creationId xmlns="" xmlns:a16="http://schemas.microsoft.com/office/drawing/2014/main" id="{D87DE549-84C7-458F-BDCB-63352529127D}"/>
                </a:ext>
              </a:extLst>
            </p:cNvPr>
            <p:cNvSpPr/>
            <p:nvPr/>
          </p:nvSpPr>
          <p:spPr bwMode="ltGray">
            <a:xfrm>
              <a:off x="610815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1994498" y="0"/>
                  </a:moveTo>
                  <a:lnTo>
                    <a:pt x="0" y="0"/>
                  </a:lnTo>
                  <a:lnTo>
                    <a:pt x="0" y="134427"/>
                  </a:lnTo>
                  <a:lnTo>
                    <a:pt x="1994498" y="134427"/>
                  </a:lnTo>
                  <a:lnTo>
                    <a:pt x="2016000" y="67213"/>
                  </a:lnTo>
                  <a:lnTo>
                    <a:pt x="1994498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7" name="object 26">
              <a:extLst>
                <a:ext uri="{FF2B5EF4-FFF2-40B4-BE49-F238E27FC236}">
                  <a16:creationId xmlns="" xmlns:a16="http://schemas.microsoft.com/office/drawing/2014/main" id="{E2A37179-EF10-4515-B42B-472022992EF8}"/>
                </a:ext>
              </a:extLst>
            </p:cNvPr>
            <p:cNvSpPr/>
            <p:nvPr/>
          </p:nvSpPr>
          <p:spPr bwMode="ltGray">
            <a:xfrm>
              <a:off x="610815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0" y="0"/>
                  </a:moveTo>
                  <a:lnTo>
                    <a:pt x="1994499" y="0"/>
                  </a:lnTo>
                  <a:lnTo>
                    <a:pt x="2016000" y="67213"/>
                  </a:lnTo>
                  <a:lnTo>
                    <a:pt x="1994499" y="134427"/>
                  </a:lnTo>
                  <a:lnTo>
                    <a:pt x="0" y="1344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="" xmlns:a16="http://schemas.microsoft.com/office/drawing/2014/main" id="{EFD15B9C-6BF9-4AB3-9C30-858EE3E3C66E}"/>
              </a:ext>
            </a:extLst>
          </p:cNvPr>
          <p:cNvGrpSpPr/>
          <p:nvPr/>
        </p:nvGrpSpPr>
        <p:grpSpPr bwMode="ltGray">
          <a:xfrm>
            <a:off x="610815" y="1769088"/>
            <a:ext cx="7704155" cy="495300"/>
            <a:chOff x="610815" y="1769088"/>
            <a:chExt cx="7704155" cy="495300"/>
          </a:xfrm>
        </p:grpSpPr>
        <p:sp>
          <p:nvSpPr>
            <p:cNvPr id="38" name="object 2">
              <a:extLst>
                <a:ext uri="{FF2B5EF4-FFF2-40B4-BE49-F238E27FC236}">
                  <a16:creationId xmlns="" xmlns:a16="http://schemas.microsoft.com/office/drawing/2014/main" id="{588943FE-05F2-45DB-873E-EC71FFE34DE4}"/>
                </a:ext>
              </a:extLst>
            </p:cNvPr>
            <p:cNvSpPr/>
            <p:nvPr/>
          </p:nvSpPr>
          <p:spPr bwMode="ltGray">
            <a:xfrm>
              <a:off x="6298845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1940591" y="0"/>
                  </a:moveTo>
                  <a:lnTo>
                    <a:pt x="0" y="0"/>
                  </a:lnTo>
                  <a:lnTo>
                    <a:pt x="0" y="495124"/>
                  </a:lnTo>
                  <a:lnTo>
                    <a:pt x="1940591" y="495124"/>
                  </a:lnTo>
                  <a:lnTo>
                    <a:pt x="2016000" y="247562"/>
                  </a:lnTo>
                  <a:lnTo>
                    <a:pt x="1940591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39" name="object 3">
              <a:extLst>
                <a:ext uri="{FF2B5EF4-FFF2-40B4-BE49-F238E27FC236}">
                  <a16:creationId xmlns="" xmlns:a16="http://schemas.microsoft.com/office/drawing/2014/main" id="{E99C862C-FD6D-4C33-B223-0E33FA40EE00}"/>
                </a:ext>
              </a:extLst>
            </p:cNvPr>
            <p:cNvSpPr/>
            <p:nvPr/>
          </p:nvSpPr>
          <p:spPr bwMode="ltGray">
            <a:xfrm>
              <a:off x="6298845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0" y="0"/>
                  </a:moveTo>
                  <a:lnTo>
                    <a:pt x="1940592" y="0"/>
                  </a:lnTo>
                  <a:lnTo>
                    <a:pt x="2016000" y="247562"/>
                  </a:lnTo>
                  <a:lnTo>
                    <a:pt x="1940592" y="495125"/>
                  </a:lnTo>
                  <a:lnTo>
                    <a:pt x="0" y="49512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0" name="object 5">
              <a:extLst>
                <a:ext uri="{FF2B5EF4-FFF2-40B4-BE49-F238E27FC236}">
                  <a16:creationId xmlns="" xmlns:a16="http://schemas.microsoft.com/office/drawing/2014/main" id="{3ECF4A84-53F5-42E2-86BB-D0AE5959E001}"/>
                </a:ext>
              </a:extLst>
            </p:cNvPr>
            <p:cNvSpPr/>
            <p:nvPr/>
          </p:nvSpPr>
          <p:spPr bwMode="ltGray">
            <a:xfrm>
              <a:off x="4408697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1936810" y="0"/>
                  </a:moveTo>
                  <a:lnTo>
                    <a:pt x="0" y="0"/>
                  </a:lnTo>
                  <a:lnTo>
                    <a:pt x="0" y="495124"/>
                  </a:lnTo>
                  <a:lnTo>
                    <a:pt x="1936810" y="495124"/>
                  </a:lnTo>
                  <a:lnTo>
                    <a:pt x="2016000" y="247562"/>
                  </a:lnTo>
                  <a:lnTo>
                    <a:pt x="1936810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1" name="object 6">
              <a:extLst>
                <a:ext uri="{FF2B5EF4-FFF2-40B4-BE49-F238E27FC236}">
                  <a16:creationId xmlns="" xmlns:a16="http://schemas.microsoft.com/office/drawing/2014/main" id="{D48FE0B1-FF25-4EDF-879F-0481DBE5351F}"/>
                </a:ext>
              </a:extLst>
            </p:cNvPr>
            <p:cNvSpPr/>
            <p:nvPr/>
          </p:nvSpPr>
          <p:spPr bwMode="ltGray">
            <a:xfrm>
              <a:off x="4401077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0" y="0"/>
                  </a:moveTo>
                  <a:lnTo>
                    <a:pt x="1936811" y="0"/>
                  </a:lnTo>
                  <a:lnTo>
                    <a:pt x="2016000" y="247562"/>
                  </a:lnTo>
                  <a:lnTo>
                    <a:pt x="1936811" y="495125"/>
                  </a:lnTo>
                  <a:lnTo>
                    <a:pt x="0" y="49512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2" name="object 8">
              <a:extLst>
                <a:ext uri="{FF2B5EF4-FFF2-40B4-BE49-F238E27FC236}">
                  <a16:creationId xmlns="" xmlns:a16="http://schemas.microsoft.com/office/drawing/2014/main" id="{9AA3C5E7-065E-4848-B863-71BE333DC72E}"/>
                </a:ext>
              </a:extLst>
            </p:cNvPr>
            <p:cNvSpPr/>
            <p:nvPr/>
          </p:nvSpPr>
          <p:spPr bwMode="ltGray">
            <a:xfrm>
              <a:off x="2504672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1936809" y="0"/>
                  </a:moveTo>
                  <a:lnTo>
                    <a:pt x="0" y="0"/>
                  </a:lnTo>
                  <a:lnTo>
                    <a:pt x="0" y="495124"/>
                  </a:lnTo>
                  <a:lnTo>
                    <a:pt x="1936809" y="495124"/>
                  </a:lnTo>
                  <a:lnTo>
                    <a:pt x="2015999" y="247562"/>
                  </a:lnTo>
                  <a:lnTo>
                    <a:pt x="1936809" y="0"/>
                  </a:lnTo>
                  <a:close/>
                </a:path>
              </a:pathLst>
            </a:custGeom>
            <a:solidFill>
              <a:srgbClr val="47739C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3" name="object 9">
              <a:extLst>
                <a:ext uri="{FF2B5EF4-FFF2-40B4-BE49-F238E27FC236}">
                  <a16:creationId xmlns="" xmlns:a16="http://schemas.microsoft.com/office/drawing/2014/main" id="{7182740D-9F74-489C-AF48-06ABF6CA5191}"/>
                </a:ext>
              </a:extLst>
            </p:cNvPr>
            <p:cNvSpPr/>
            <p:nvPr/>
          </p:nvSpPr>
          <p:spPr bwMode="ltGray">
            <a:xfrm>
              <a:off x="2504672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0" y="0"/>
                  </a:moveTo>
                  <a:lnTo>
                    <a:pt x="1936811" y="0"/>
                  </a:lnTo>
                  <a:lnTo>
                    <a:pt x="2016000" y="247562"/>
                  </a:lnTo>
                  <a:lnTo>
                    <a:pt x="1936811" y="495125"/>
                  </a:lnTo>
                  <a:lnTo>
                    <a:pt x="0" y="49512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4" name="object 10">
              <a:extLst>
                <a:ext uri="{FF2B5EF4-FFF2-40B4-BE49-F238E27FC236}">
                  <a16:creationId xmlns="" xmlns:a16="http://schemas.microsoft.com/office/drawing/2014/main" id="{89F46E48-05E6-4A00-A458-F0556A84E58E}"/>
                </a:ext>
              </a:extLst>
            </p:cNvPr>
            <p:cNvSpPr/>
            <p:nvPr/>
          </p:nvSpPr>
          <p:spPr bwMode="ltGray">
            <a:xfrm>
              <a:off x="610815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1936810" y="0"/>
                  </a:moveTo>
                  <a:lnTo>
                    <a:pt x="0" y="0"/>
                  </a:lnTo>
                  <a:lnTo>
                    <a:pt x="0" y="495124"/>
                  </a:lnTo>
                  <a:lnTo>
                    <a:pt x="1936810" y="495124"/>
                  </a:lnTo>
                  <a:lnTo>
                    <a:pt x="2016000" y="247562"/>
                  </a:lnTo>
                  <a:lnTo>
                    <a:pt x="1936810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5" name="object 11">
              <a:extLst>
                <a:ext uri="{FF2B5EF4-FFF2-40B4-BE49-F238E27FC236}">
                  <a16:creationId xmlns="" xmlns:a16="http://schemas.microsoft.com/office/drawing/2014/main" id="{7FAB8829-8765-4521-8DC8-1361B635CCDB}"/>
                </a:ext>
              </a:extLst>
            </p:cNvPr>
            <p:cNvSpPr/>
            <p:nvPr/>
          </p:nvSpPr>
          <p:spPr bwMode="ltGray">
            <a:xfrm>
              <a:off x="610815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0" y="0"/>
                  </a:moveTo>
                  <a:lnTo>
                    <a:pt x="1936811" y="0"/>
                  </a:lnTo>
                  <a:lnTo>
                    <a:pt x="2016000" y="247562"/>
                  </a:lnTo>
                  <a:lnTo>
                    <a:pt x="1936811" y="495125"/>
                  </a:lnTo>
                  <a:lnTo>
                    <a:pt x="0" y="49512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8" name="object 7">
              <a:extLst>
                <a:ext uri="{FF2B5EF4-FFF2-40B4-BE49-F238E27FC236}">
                  <a16:creationId xmlns="" xmlns:a16="http://schemas.microsoft.com/office/drawing/2014/main" id="{97291FBD-14E9-485D-8BA2-733808A3AC37}"/>
                </a:ext>
              </a:extLst>
            </p:cNvPr>
            <p:cNvSpPr txBox="1"/>
            <p:nvPr/>
          </p:nvSpPr>
          <p:spPr bwMode="ltGray">
            <a:xfrm>
              <a:off x="657932" y="1784767"/>
              <a:ext cx="1885301" cy="450921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CA" sz="1600" b="1" spc="-5" dirty="0" smtClean="0">
                  <a:solidFill>
                    <a:srgbClr val="FFFFFF"/>
                  </a:solidFill>
                  <a:latin typeface="Corbel"/>
                  <a:cs typeface="Corbel"/>
                </a:rPr>
                <a:t>Analysis</a:t>
              </a:r>
              <a:endParaRPr lang="en-CA" sz="1600" dirty="0">
                <a:latin typeface="Corbel"/>
                <a:cs typeface="Corbel"/>
              </a:endParaRPr>
            </a:p>
          </p:txBody>
        </p:sp>
        <p:sp>
          <p:nvSpPr>
            <p:cNvPr id="59" name="object 7">
              <a:extLst>
                <a:ext uri="{FF2B5EF4-FFF2-40B4-BE49-F238E27FC236}">
                  <a16:creationId xmlns="" xmlns:a16="http://schemas.microsoft.com/office/drawing/2014/main" id="{FAB77E54-572A-4C3D-A341-4A5D615E3452}"/>
                </a:ext>
              </a:extLst>
            </p:cNvPr>
            <p:cNvSpPr txBox="1"/>
            <p:nvPr/>
          </p:nvSpPr>
          <p:spPr bwMode="ltGray">
            <a:xfrm>
              <a:off x="2594347" y="1784767"/>
              <a:ext cx="1885301" cy="450921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CA" sz="1600" b="1" spc="-5" dirty="0" smtClean="0">
                  <a:solidFill>
                    <a:srgbClr val="FFFFFF"/>
                  </a:solidFill>
                  <a:latin typeface="Corbel"/>
                  <a:cs typeface="Corbel"/>
                </a:rPr>
                <a:t>Design</a:t>
              </a:r>
              <a:endParaRPr lang="en-CA" sz="1600" dirty="0">
                <a:latin typeface="Corbel"/>
                <a:cs typeface="Corbel"/>
              </a:endParaRPr>
            </a:p>
          </p:txBody>
        </p:sp>
        <p:sp>
          <p:nvSpPr>
            <p:cNvPr id="60" name="object 7">
              <a:extLst>
                <a:ext uri="{FF2B5EF4-FFF2-40B4-BE49-F238E27FC236}">
                  <a16:creationId xmlns="" xmlns:a16="http://schemas.microsoft.com/office/drawing/2014/main" id="{C59AE8D9-2BDF-40B4-94D3-90243D751858}"/>
                </a:ext>
              </a:extLst>
            </p:cNvPr>
            <p:cNvSpPr txBox="1"/>
            <p:nvPr/>
          </p:nvSpPr>
          <p:spPr bwMode="ltGray">
            <a:xfrm>
              <a:off x="4482236" y="1784767"/>
              <a:ext cx="1885301" cy="450921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CA" sz="1600" b="1" spc="-5" dirty="0" smtClean="0">
                  <a:solidFill>
                    <a:srgbClr val="FFFFFF"/>
                  </a:solidFill>
                  <a:latin typeface="Corbel"/>
                  <a:cs typeface="Corbel"/>
                </a:rPr>
                <a:t>Implementation</a:t>
              </a:r>
              <a:endParaRPr lang="en-CA" sz="1600" dirty="0">
                <a:latin typeface="Corbel"/>
                <a:cs typeface="Corbel"/>
              </a:endParaRPr>
            </a:p>
          </p:txBody>
        </p:sp>
        <p:sp>
          <p:nvSpPr>
            <p:cNvPr id="61" name="object 7">
              <a:extLst>
                <a:ext uri="{FF2B5EF4-FFF2-40B4-BE49-F238E27FC236}">
                  <a16:creationId xmlns="" xmlns:a16="http://schemas.microsoft.com/office/drawing/2014/main" id="{0161E3E6-D523-4BFA-8A2D-D1C5FEED05BB}"/>
                </a:ext>
              </a:extLst>
            </p:cNvPr>
            <p:cNvSpPr txBox="1"/>
            <p:nvPr/>
          </p:nvSpPr>
          <p:spPr bwMode="ltGray">
            <a:xfrm>
              <a:off x="6381392" y="1784767"/>
              <a:ext cx="1885301" cy="450921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CA" sz="1600" b="1" spc="-5" dirty="0" smtClean="0">
                  <a:solidFill>
                    <a:srgbClr val="FFFFFF"/>
                  </a:solidFill>
                  <a:latin typeface="Corbel"/>
                  <a:cs typeface="Corbel"/>
                </a:rPr>
                <a:t>Iterate</a:t>
              </a:r>
              <a:endParaRPr lang="en-CA" sz="1600" dirty="0">
                <a:latin typeface="Corbel"/>
                <a:cs typeface="Corbel"/>
              </a:endParaRPr>
            </a:p>
          </p:txBody>
        </p:sp>
      </p:grpSp>
      <p:sp>
        <p:nvSpPr>
          <p:cNvPr id="34" name="Foliennummernplatzhalt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705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Rapid </a:t>
            </a:r>
            <a:r>
              <a:rPr lang="de-CH" dirty="0" err="1" smtClean="0"/>
              <a:t>Application</a:t>
            </a:r>
            <a:r>
              <a:rPr lang="de-CH" dirty="0" smtClean="0"/>
              <a:t> Development</a:t>
            </a:r>
            <a:endParaRPr lang="de-CH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3DBE3994-EDE6-482A-903F-031F956918B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CH" dirty="0" err="1" smtClean="0"/>
              <a:t>Tightening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Feedback Loop</a:t>
            </a:r>
            <a:endParaRPr lang="x-none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7E5623D-76D8-4E49-BB59-38816519D594}"/>
              </a:ext>
            </a:extLst>
          </p:cNvPr>
          <p:cNvGrpSpPr/>
          <p:nvPr/>
        </p:nvGrpSpPr>
        <p:grpSpPr>
          <a:xfrm>
            <a:off x="683568" y="988368"/>
            <a:ext cx="3600400" cy="3638708"/>
            <a:chOff x="2898467" y="1204392"/>
            <a:chExt cx="3347065" cy="3350676"/>
          </a:xfrm>
        </p:grpSpPr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467" y="1204392"/>
              <a:ext cx="3347065" cy="3350676"/>
            </a:xfrm>
            <a:prstGeom prst="rect">
              <a:avLst/>
            </a:prstGeom>
          </p:spPr>
        </p:pic>
        <p:sp>
          <p:nvSpPr>
            <p:cNvPr id="19" name="Textfeld 11">
              <a:hlinkClick r:id="" action="ppaction://noaction"/>
            </p:cNvPr>
            <p:cNvSpPr txBox="1"/>
            <p:nvPr/>
          </p:nvSpPr>
          <p:spPr>
            <a:xfrm rot="3762216">
              <a:off x="4448617" y="2084153"/>
              <a:ext cx="1485064" cy="83852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082868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3F5687"/>
                  </a:solidFill>
                  <a:latin typeface="Corbel" charset="0"/>
                  <a:ea typeface="Corbel" charset="0"/>
                  <a:cs typeface="Corbel" charset="0"/>
                </a:rPr>
                <a:t>Design</a:t>
              </a:r>
              <a:endParaRPr lang="en-US" sz="2000" b="1" dirty="0">
                <a:solidFill>
                  <a:srgbClr val="3F5687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Rectangle 2"/>
            <p:cNvSpPr/>
            <p:nvPr/>
          </p:nvSpPr>
          <p:spPr bwMode="auto">
            <a:xfrm>
              <a:off x="3633037" y="3246419"/>
              <a:ext cx="1967397" cy="882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spcFirstLastPara="1" vert="horz" wrap="square" lIns="91440" tIns="45720" rIns="91440" bIns="45720" numCol="1" rtlCol="0" anchor="t" anchorCtr="0" compatLnSpc="1">
              <a:prstTxWarp prst="textArchDown">
                <a:avLst>
                  <a:gd name="adj" fmla="val 21294992"/>
                </a:avLst>
              </a:prstTxWarp>
              <a:no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  <a:latin typeface="Corbel" charset="0"/>
                  <a:ea typeface="Corbel" charset="0"/>
                  <a:cs typeface="Corbel" charset="0"/>
                </a:rPr>
                <a:t>Implementation</a:t>
              </a:r>
              <a:endParaRPr lang="en-US" sz="2000" b="1" dirty="0">
                <a:solidFill>
                  <a:schemeClr val="accent2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feld 11">
              <a:hlinkClick r:id="" action="ppaction://noaction"/>
            </p:cNvPr>
            <p:cNvSpPr txBox="1"/>
            <p:nvPr/>
          </p:nvSpPr>
          <p:spPr>
            <a:xfrm rot="18140390">
              <a:off x="3214110" y="2085664"/>
              <a:ext cx="1485064" cy="83852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082868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3"/>
                  </a:solidFill>
                  <a:latin typeface="Corbel" charset="0"/>
                  <a:ea typeface="Corbel" charset="0"/>
                  <a:cs typeface="Corbel" charset="0"/>
                </a:rPr>
                <a:t>Analysis</a:t>
              </a:r>
              <a:endParaRPr lang="en-US" sz="2000" b="1" dirty="0">
                <a:solidFill>
                  <a:schemeClr val="accent3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14</a:t>
            </a:fld>
            <a:endParaRPr lang="en-GB" dirty="0"/>
          </a:p>
        </p:txBody>
      </p:sp>
      <p:grpSp>
        <p:nvGrpSpPr>
          <p:cNvPr id="26" name="Group 1">
            <a:extLst>
              <a:ext uri="{FF2B5EF4-FFF2-40B4-BE49-F238E27FC236}">
                <a16:creationId xmlns="" xmlns:a16="http://schemas.microsoft.com/office/drawing/2014/main" id="{97E5623D-76D8-4E49-BB59-38816519D594}"/>
              </a:ext>
            </a:extLst>
          </p:cNvPr>
          <p:cNvGrpSpPr/>
          <p:nvPr/>
        </p:nvGrpSpPr>
        <p:grpSpPr>
          <a:xfrm>
            <a:off x="6228184" y="2284512"/>
            <a:ext cx="2232248" cy="2160240"/>
            <a:chOff x="2898467" y="1204392"/>
            <a:chExt cx="3347065" cy="3350676"/>
          </a:xfrm>
        </p:grpSpPr>
        <p:pic>
          <p:nvPicPr>
            <p:cNvPr id="27" name="Bild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467" y="1204392"/>
              <a:ext cx="3347065" cy="3350676"/>
            </a:xfrm>
            <a:prstGeom prst="rect">
              <a:avLst/>
            </a:prstGeom>
          </p:spPr>
        </p:pic>
        <p:sp>
          <p:nvSpPr>
            <p:cNvPr id="28" name="Textfeld 11">
              <a:hlinkClick r:id="" action="ppaction://noaction"/>
            </p:cNvPr>
            <p:cNvSpPr txBox="1"/>
            <p:nvPr/>
          </p:nvSpPr>
          <p:spPr>
            <a:xfrm rot="3762216">
              <a:off x="4448617" y="2084153"/>
              <a:ext cx="1485064" cy="83852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082868"/>
                </a:avLst>
              </a:prstTxWarp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3F5687"/>
                  </a:solidFill>
                  <a:latin typeface="Corbel" charset="0"/>
                  <a:ea typeface="Corbel" charset="0"/>
                  <a:cs typeface="Corbel" charset="0"/>
                </a:rPr>
                <a:t>Design</a:t>
              </a:r>
              <a:endParaRPr lang="en-US" sz="1400" b="1" dirty="0">
                <a:solidFill>
                  <a:srgbClr val="3F5687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Rectangle 2"/>
            <p:cNvSpPr/>
            <p:nvPr/>
          </p:nvSpPr>
          <p:spPr bwMode="auto">
            <a:xfrm>
              <a:off x="3633037" y="3246419"/>
              <a:ext cx="1967397" cy="882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spcFirstLastPara="1" vert="horz" wrap="square" lIns="91440" tIns="45720" rIns="91440" bIns="45720" numCol="1" rtlCol="0" anchor="t" anchorCtr="0" compatLnSpc="1">
              <a:prstTxWarp prst="textArchDown">
                <a:avLst>
                  <a:gd name="adj" fmla="val 21294992"/>
                </a:avLst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  <a:latin typeface="Corbel" charset="0"/>
                  <a:ea typeface="Corbel" charset="0"/>
                  <a:cs typeface="Corbel" charset="0"/>
                </a:rPr>
                <a:t>Implementation</a:t>
              </a:r>
              <a:endParaRPr lang="en-US" sz="1400" b="1" dirty="0">
                <a:solidFill>
                  <a:schemeClr val="accent2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Textfeld 11">
              <a:hlinkClick r:id="" action="ppaction://noaction"/>
            </p:cNvPr>
            <p:cNvSpPr txBox="1"/>
            <p:nvPr/>
          </p:nvSpPr>
          <p:spPr>
            <a:xfrm rot="18140390">
              <a:off x="3214110" y="2085664"/>
              <a:ext cx="1485064" cy="83852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082868"/>
                </a:avLst>
              </a:prstTxWarp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3"/>
                  </a:solidFill>
                  <a:latin typeface="Corbel" charset="0"/>
                  <a:ea typeface="Corbel" charset="0"/>
                  <a:cs typeface="Corbel" charset="0"/>
                </a:rPr>
                <a:t>Analysis</a:t>
              </a:r>
              <a:endParaRPr lang="en-US" sz="1400" b="1" dirty="0">
                <a:solidFill>
                  <a:schemeClr val="accent3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8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092280" y="906628"/>
            <a:ext cx="1423226" cy="1017844"/>
          </a:xfrm>
          <a:prstGeom prst="wedgeRectCallout">
            <a:avLst>
              <a:gd name="adj1" fmla="val -25847"/>
              <a:gd name="adj2" fmla="val 10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2</a:t>
            </a:r>
            <a:r>
              <a:rPr lang="en-GB" sz="2000" dirty="0" smtClean="0"/>
              <a:t> </a:t>
            </a:r>
          </a:p>
          <a:p>
            <a:r>
              <a:rPr lang="en-GB" sz="2000" dirty="0" smtClean="0"/>
              <a:t>UI </a:t>
            </a:r>
          </a:p>
          <a:p>
            <a:r>
              <a:rPr lang="en-GB" sz="2000" dirty="0" smtClean="0"/>
              <a:t>generated</a:t>
            </a:r>
            <a:endParaRPr lang="en-US" sz="2000" dirty="0"/>
          </a:p>
        </p:txBody>
      </p:sp>
      <p:sp>
        <p:nvSpPr>
          <p:cNvPr id="20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27984" y="916360"/>
            <a:ext cx="1512168" cy="1017844"/>
          </a:xfrm>
          <a:prstGeom prst="wedgeRectCallout">
            <a:avLst>
              <a:gd name="adj1" fmla="val -114576"/>
              <a:gd name="adj2" fmla="val 239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1</a:t>
            </a:r>
            <a:r>
              <a:rPr lang="en-GB" sz="2000" dirty="0" smtClean="0"/>
              <a:t> </a:t>
            </a:r>
          </a:p>
          <a:p>
            <a:r>
              <a:rPr lang="en-GB" sz="2000" dirty="0" smtClean="0"/>
              <a:t>UI </a:t>
            </a:r>
          </a:p>
          <a:p>
            <a:r>
              <a:rPr lang="en-GB" sz="2000" dirty="0" smtClean="0"/>
              <a:t>handcrafted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893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 Pattern?</a:t>
            </a:r>
            <a:endParaRPr lang="en-US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Applicability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="" xmlns:a16="http://schemas.microsoft.com/office/drawing/2014/main" id="{E25582D7-B77D-459F-895F-FF3339EFE19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Project types that will benefit most</a:t>
            </a:r>
            <a:endParaRPr lang="x-none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650604" y="1529681"/>
            <a:ext cx="7881836" cy="407673"/>
            <a:chOff x="627185" y="1204913"/>
            <a:chExt cx="7881836" cy="407673"/>
          </a:xfrm>
        </p:grpSpPr>
        <p:sp>
          <p:nvSpPr>
            <p:cNvPr id="4" name="object 4"/>
            <p:cNvSpPr/>
            <p:nvPr/>
          </p:nvSpPr>
          <p:spPr>
            <a:xfrm>
              <a:off x="627185" y="1204913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4">
                  <a:moveTo>
                    <a:pt x="1571967" y="0"/>
                  </a:moveTo>
                  <a:lnTo>
                    <a:pt x="0" y="0"/>
                  </a:lnTo>
                  <a:lnTo>
                    <a:pt x="0" y="391786"/>
                  </a:lnTo>
                  <a:lnTo>
                    <a:pt x="1571967" y="391786"/>
                  </a:lnTo>
                  <a:lnTo>
                    <a:pt x="1646621" y="195892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 bwMode="white">
            <a:xfrm>
              <a:off x="784485" y="1260279"/>
              <a:ext cx="101469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Users</a:t>
              </a:r>
              <a:endParaRPr lang="en-US" sz="1400" dirty="0">
                <a:latin typeface="Corbel"/>
                <a:cs typeface="Corbel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44746" y="1220791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4">
                  <a:moveTo>
                    <a:pt x="6192502" y="0"/>
                  </a:moveTo>
                  <a:lnTo>
                    <a:pt x="0" y="0"/>
                  </a:lnTo>
                  <a:lnTo>
                    <a:pt x="71497" y="195897"/>
                  </a:lnTo>
                  <a:lnTo>
                    <a:pt x="0" y="391787"/>
                  </a:lnTo>
                  <a:lnTo>
                    <a:pt x="6192502" y="391787"/>
                  </a:lnTo>
                  <a:lnTo>
                    <a:pt x="6263999" y="195897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436758" y="1271894"/>
              <a:ext cx="400745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rather problem-solvers than process-followers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598231" y="1302374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optional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55532" y="2424137"/>
            <a:ext cx="7876908" cy="396766"/>
            <a:chOff x="632113" y="2099369"/>
            <a:chExt cx="7876908" cy="396766"/>
          </a:xfrm>
        </p:grpSpPr>
        <p:sp>
          <p:nvSpPr>
            <p:cNvPr id="7" name="object 7"/>
            <p:cNvSpPr/>
            <p:nvPr/>
          </p:nvSpPr>
          <p:spPr>
            <a:xfrm>
              <a:off x="632113" y="2099369"/>
              <a:ext cx="1642110" cy="391795"/>
            </a:xfrm>
            <a:custGeom>
              <a:avLst/>
              <a:gdLst/>
              <a:ahLst/>
              <a:cxnLst/>
              <a:rect l="l" t="t" r="r" b="b"/>
              <a:pathLst>
                <a:path w="1642110" h="391794">
                  <a:moveTo>
                    <a:pt x="1567039" y="0"/>
                  </a:moveTo>
                  <a:lnTo>
                    <a:pt x="0" y="0"/>
                  </a:lnTo>
                  <a:lnTo>
                    <a:pt x="0" y="391787"/>
                  </a:lnTo>
                  <a:lnTo>
                    <a:pt x="1567039" y="391787"/>
                  </a:lnTo>
                  <a:lnTo>
                    <a:pt x="1641693" y="195894"/>
                  </a:lnTo>
                  <a:lnTo>
                    <a:pt x="1567039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8" name="object 8"/>
            <p:cNvSpPr txBox="1"/>
            <p:nvPr/>
          </p:nvSpPr>
          <p:spPr bwMode="white">
            <a:xfrm>
              <a:off x="787435" y="2154736"/>
              <a:ext cx="1192277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cs typeface="Corbel"/>
                </a:rPr>
                <a:t>Requirements</a:t>
              </a:r>
              <a:endParaRPr lang="en-US" sz="1400" b="1" spc="-10" dirty="0">
                <a:solidFill>
                  <a:srgbClr val="FFFFFF"/>
                </a:solidFill>
                <a:cs typeface="Corbe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244746" y="2104340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4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6"/>
                  </a:lnTo>
                  <a:lnTo>
                    <a:pt x="6192502" y="391786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object 22"/>
            <p:cNvSpPr txBox="1"/>
            <p:nvPr/>
          </p:nvSpPr>
          <p:spPr>
            <a:xfrm>
              <a:off x="2436758" y="2177400"/>
              <a:ext cx="12947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uncertain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object 25"/>
            <p:cNvSpPr txBox="1"/>
            <p:nvPr/>
          </p:nvSpPr>
          <p:spPr>
            <a:xfrm>
              <a:off x="6598231" y="2175768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optional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50604" y="3329360"/>
            <a:ext cx="7881836" cy="391795"/>
            <a:chOff x="627185" y="3486274"/>
            <a:chExt cx="7881836" cy="391795"/>
          </a:xfrm>
        </p:grpSpPr>
        <p:sp>
          <p:nvSpPr>
            <p:cNvPr id="11" name="object 11"/>
            <p:cNvSpPr/>
            <p:nvPr/>
          </p:nvSpPr>
          <p:spPr>
            <a:xfrm>
              <a:off x="627185" y="3486274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5">
                  <a:moveTo>
                    <a:pt x="1571967" y="0"/>
                  </a:moveTo>
                  <a:lnTo>
                    <a:pt x="0" y="0"/>
                  </a:lnTo>
                  <a:lnTo>
                    <a:pt x="0" y="391786"/>
                  </a:lnTo>
                  <a:lnTo>
                    <a:pt x="1571967" y="391786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 bwMode="white">
            <a:xfrm>
              <a:off x="784728" y="3541641"/>
              <a:ext cx="1013817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Users</a:t>
              </a:r>
              <a:endParaRPr lang="en-US" sz="1400" b="1" spc="-10" dirty="0">
                <a:solidFill>
                  <a:srgbClr val="FFFFFF"/>
                </a:solidFill>
                <a:latin typeface="Corbel"/>
                <a:cs typeface="Corbe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44746" y="3486274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5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6"/>
                  </a:lnTo>
                  <a:lnTo>
                    <a:pt x="6192502" y="391786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object 22"/>
            <p:cNvSpPr txBox="1"/>
            <p:nvPr/>
          </p:nvSpPr>
          <p:spPr>
            <a:xfrm>
              <a:off x="2436758" y="3568412"/>
              <a:ext cx="2639298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use the application frequently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object 25"/>
            <p:cNvSpPr txBox="1"/>
            <p:nvPr/>
          </p:nvSpPr>
          <p:spPr>
            <a:xfrm>
              <a:off x="6598231" y="3591054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mandatory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50604" y="3761408"/>
            <a:ext cx="7881836" cy="395312"/>
            <a:chOff x="627185" y="3924962"/>
            <a:chExt cx="7881836" cy="395312"/>
          </a:xfrm>
        </p:grpSpPr>
        <p:sp>
          <p:nvSpPr>
            <p:cNvPr id="13" name="object 13"/>
            <p:cNvSpPr/>
            <p:nvPr/>
          </p:nvSpPr>
          <p:spPr>
            <a:xfrm>
              <a:off x="627185" y="3928479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5">
                  <a:moveTo>
                    <a:pt x="1571967" y="0"/>
                  </a:moveTo>
                  <a:lnTo>
                    <a:pt x="0" y="0"/>
                  </a:lnTo>
                  <a:lnTo>
                    <a:pt x="0" y="391787"/>
                  </a:lnTo>
                  <a:lnTo>
                    <a:pt x="1571967" y="391787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 bwMode="white">
            <a:xfrm>
              <a:off x="775045" y="3983846"/>
              <a:ext cx="1348683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Batch Processing</a:t>
              </a:r>
              <a:endParaRPr lang="en-US" sz="1400" dirty="0">
                <a:latin typeface="Corbel"/>
                <a:cs typeface="Corbel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244746" y="3924962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5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6"/>
                  </a:lnTo>
                  <a:lnTo>
                    <a:pt x="6192502" y="391786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object 22"/>
            <p:cNvSpPr txBox="1"/>
            <p:nvPr/>
          </p:nvSpPr>
          <p:spPr>
            <a:xfrm>
              <a:off x="2436758" y="3992749"/>
              <a:ext cx="18472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simple / decoupled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object 25"/>
            <p:cNvSpPr txBox="1"/>
            <p:nvPr/>
          </p:nvSpPr>
          <p:spPr>
            <a:xfrm>
              <a:off x="6598231" y="3992749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mandatory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9" name="Foliennummernplatzhalt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15</a:t>
            </a:fld>
            <a:endParaRPr lang="en-GB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50604" y="1976909"/>
            <a:ext cx="7881836" cy="398831"/>
            <a:chOff x="627185" y="1652141"/>
            <a:chExt cx="7881836" cy="398831"/>
          </a:xfrm>
        </p:grpSpPr>
        <p:sp>
          <p:nvSpPr>
            <p:cNvPr id="9" name="object 9"/>
            <p:cNvSpPr/>
            <p:nvPr/>
          </p:nvSpPr>
          <p:spPr>
            <a:xfrm>
              <a:off x="627185" y="1652141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4">
                  <a:moveTo>
                    <a:pt x="1571967" y="0"/>
                  </a:moveTo>
                  <a:lnTo>
                    <a:pt x="0" y="0"/>
                  </a:lnTo>
                  <a:lnTo>
                    <a:pt x="0" y="391787"/>
                  </a:lnTo>
                  <a:lnTo>
                    <a:pt x="1571967" y="391787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 bwMode="white">
            <a:xfrm>
              <a:off x="783448" y="1707508"/>
              <a:ext cx="1196264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Requirements</a:t>
              </a:r>
              <a:endParaRPr lang="en-US" sz="1400" b="1" spc="-10" dirty="0">
                <a:solidFill>
                  <a:srgbClr val="FFFFFF"/>
                </a:solidFill>
                <a:latin typeface="Corbel"/>
                <a:cs typeface="Corbe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244746" y="1659177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4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7"/>
                  </a:lnTo>
                  <a:lnTo>
                    <a:pt x="6192502" y="391787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object 22"/>
            <p:cNvSpPr txBox="1"/>
            <p:nvPr/>
          </p:nvSpPr>
          <p:spPr>
            <a:xfrm>
              <a:off x="2442270" y="1716068"/>
              <a:ext cx="4001938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likely to change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object 25"/>
            <p:cNvSpPr txBox="1"/>
            <p:nvPr/>
          </p:nvSpPr>
          <p:spPr>
            <a:xfrm>
              <a:off x="6601539" y="1737732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optional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50604" y="2862040"/>
            <a:ext cx="7881836" cy="395312"/>
            <a:chOff x="627185" y="3924962"/>
            <a:chExt cx="7881836" cy="395312"/>
          </a:xfrm>
        </p:grpSpPr>
        <p:sp>
          <p:nvSpPr>
            <p:cNvPr id="42" name="object 13"/>
            <p:cNvSpPr/>
            <p:nvPr/>
          </p:nvSpPr>
          <p:spPr>
            <a:xfrm>
              <a:off x="627185" y="3928479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5">
                  <a:moveTo>
                    <a:pt x="1571967" y="0"/>
                  </a:moveTo>
                  <a:lnTo>
                    <a:pt x="0" y="0"/>
                  </a:lnTo>
                  <a:lnTo>
                    <a:pt x="0" y="391787"/>
                  </a:lnTo>
                  <a:lnTo>
                    <a:pt x="1571967" y="391787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43" name="object 14"/>
            <p:cNvSpPr txBox="1"/>
            <p:nvPr/>
          </p:nvSpPr>
          <p:spPr bwMode="white">
            <a:xfrm>
              <a:off x="775045" y="3983846"/>
              <a:ext cx="1348683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cs typeface="Corbel"/>
                </a:rPr>
                <a:t>Hand-crafted UI</a:t>
              </a:r>
              <a:endParaRPr lang="en-US" sz="1400" dirty="0">
                <a:cs typeface="Corbel"/>
              </a:endParaRPr>
            </a:p>
          </p:txBody>
        </p:sp>
        <p:sp>
          <p:nvSpPr>
            <p:cNvPr id="44" name="object 21"/>
            <p:cNvSpPr/>
            <p:nvPr/>
          </p:nvSpPr>
          <p:spPr>
            <a:xfrm>
              <a:off x="2244746" y="3924962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5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6"/>
                  </a:lnTo>
                  <a:lnTo>
                    <a:pt x="6192502" y="391786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object 22"/>
            <p:cNvSpPr txBox="1"/>
            <p:nvPr/>
          </p:nvSpPr>
          <p:spPr>
            <a:xfrm>
              <a:off x="2436758" y="3992749"/>
              <a:ext cx="18472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is not a “must”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object 25"/>
            <p:cNvSpPr txBox="1"/>
            <p:nvPr/>
          </p:nvSpPr>
          <p:spPr>
            <a:xfrm>
              <a:off x="6598231" y="3992749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mandatory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395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32384"/>
            <a:ext cx="554461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CF09-9FE9-4035-8F3C-C8C0AE0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357A46-DEC3-4C7D-9DE2-4EE6E71B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Related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08ECD3C-8D1C-4952-B91F-63270418EC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Parallels the Naked Objects Approach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BA8BC6D-17C1-4578-98F4-AEEED11DB6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52120" y="1204913"/>
            <a:ext cx="3240360" cy="3384550"/>
          </a:xfrm>
        </p:spPr>
        <p:txBody>
          <a:bodyPr/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Entities play the central role</a:t>
            </a:r>
          </a:p>
          <a:p>
            <a:r>
              <a:rPr lang="en-US" dirty="0" smtClean="0"/>
              <a:t>Smart UI -&gt; Anti Pattern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5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 </a:t>
            </a:r>
            <a:r>
              <a:rPr lang="de-DE" dirty="0" err="1" smtClean="0"/>
              <a:t>Implementations</a:t>
            </a:r>
            <a:endParaRPr lang="en-US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Known Uses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="" xmlns:a16="http://schemas.microsoft.com/office/drawing/2014/main" id="{E25582D7-B77D-459F-895F-FF3339EFE19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Known Uses</a:t>
            </a:r>
            <a:endParaRPr lang="x-none" dirty="0"/>
          </a:p>
        </p:txBody>
      </p:sp>
      <p:sp>
        <p:nvSpPr>
          <p:cNvPr id="7" name="object 7"/>
          <p:cNvSpPr/>
          <p:nvPr/>
        </p:nvSpPr>
        <p:spPr>
          <a:xfrm>
            <a:off x="632113" y="2571670"/>
            <a:ext cx="1642110" cy="391795"/>
          </a:xfrm>
          <a:custGeom>
            <a:avLst/>
            <a:gdLst/>
            <a:ahLst/>
            <a:cxnLst/>
            <a:rect l="l" t="t" r="r" b="b"/>
            <a:pathLst>
              <a:path w="1642110" h="391794">
                <a:moveTo>
                  <a:pt x="1567039" y="0"/>
                </a:moveTo>
                <a:lnTo>
                  <a:pt x="0" y="0"/>
                </a:lnTo>
                <a:lnTo>
                  <a:pt x="0" y="391787"/>
                </a:lnTo>
                <a:lnTo>
                  <a:pt x="1567039" y="391787"/>
                </a:lnTo>
                <a:lnTo>
                  <a:pt x="1641693" y="195894"/>
                </a:lnTo>
                <a:lnTo>
                  <a:pt x="1567039" y="0"/>
                </a:lnTo>
                <a:close/>
              </a:path>
            </a:pathLst>
          </a:custGeom>
          <a:solidFill>
            <a:srgbClr val="3F5687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/>
          <p:nvPr/>
        </p:nvSpPr>
        <p:spPr bwMode="white">
          <a:xfrm>
            <a:off x="787435" y="2627037"/>
            <a:ext cx="11922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b="1" spc="-10" dirty="0" err="1" smtClean="0">
                <a:solidFill>
                  <a:srgbClr val="FFFFFF"/>
                </a:solidFill>
                <a:cs typeface="Corbel"/>
              </a:rPr>
              <a:t>Ges</a:t>
            </a:r>
            <a:r>
              <a:rPr lang="en-US" sz="1400" b="1" spc="-10" dirty="0" smtClean="0">
                <a:solidFill>
                  <a:srgbClr val="FFFFFF"/>
                </a:solidFill>
                <a:cs typeface="Corbel"/>
              </a:rPr>
              <a:t> </a:t>
            </a:r>
            <a:r>
              <a:rPr lang="en-US" sz="1400" b="1" spc="-10" dirty="0" err="1" smtClean="0">
                <a:solidFill>
                  <a:srgbClr val="FFFFFF"/>
                </a:solidFill>
                <a:cs typeface="Corbel"/>
              </a:rPr>
              <a:t>Consultor</a:t>
            </a:r>
            <a:endParaRPr lang="en-US" sz="1400" b="1" spc="-10" dirty="0">
              <a:solidFill>
                <a:srgbClr val="FFFFFF"/>
              </a:solidFill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44746" y="2576641"/>
            <a:ext cx="6264275" cy="391795"/>
          </a:xfrm>
          <a:custGeom>
            <a:avLst/>
            <a:gdLst/>
            <a:ahLst/>
            <a:cxnLst/>
            <a:rect l="l" t="t" r="r" b="b"/>
            <a:pathLst>
              <a:path w="6264275" h="391794">
                <a:moveTo>
                  <a:pt x="6192502" y="0"/>
                </a:moveTo>
                <a:lnTo>
                  <a:pt x="0" y="0"/>
                </a:lnTo>
                <a:lnTo>
                  <a:pt x="71497" y="195896"/>
                </a:lnTo>
                <a:lnTo>
                  <a:pt x="0" y="391786"/>
                </a:lnTo>
                <a:lnTo>
                  <a:pt x="6192502" y="391786"/>
                </a:lnTo>
                <a:lnTo>
                  <a:pt x="6263999" y="195896"/>
                </a:lnTo>
                <a:lnTo>
                  <a:pt x="6192502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627185" y="1677214"/>
            <a:ext cx="7881836" cy="407673"/>
            <a:chOff x="627185" y="1204913"/>
            <a:chExt cx="7881836" cy="407673"/>
          </a:xfrm>
        </p:grpSpPr>
        <p:sp>
          <p:nvSpPr>
            <p:cNvPr id="4" name="object 4"/>
            <p:cNvSpPr/>
            <p:nvPr/>
          </p:nvSpPr>
          <p:spPr>
            <a:xfrm>
              <a:off x="627185" y="1204913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4">
                  <a:moveTo>
                    <a:pt x="1571967" y="0"/>
                  </a:moveTo>
                  <a:lnTo>
                    <a:pt x="0" y="0"/>
                  </a:lnTo>
                  <a:lnTo>
                    <a:pt x="0" y="391786"/>
                  </a:lnTo>
                  <a:lnTo>
                    <a:pt x="1571967" y="391786"/>
                  </a:lnTo>
                  <a:lnTo>
                    <a:pt x="1646621" y="195892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 bwMode="white">
            <a:xfrm>
              <a:off x="784485" y="1260279"/>
              <a:ext cx="101469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DSFA</a:t>
              </a:r>
              <a:endParaRPr lang="en-US" sz="1400" dirty="0">
                <a:latin typeface="Corbel"/>
                <a:cs typeface="Corbel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44746" y="1220791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4">
                  <a:moveTo>
                    <a:pt x="6192502" y="0"/>
                  </a:moveTo>
                  <a:lnTo>
                    <a:pt x="0" y="0"/>
                  </a:lnTo>
                  <a:lnTo>
                    <a:pt x="71497" y="195897"/>
                  </a:lnTo>
                  <a:lnTo>
                    <a:pt x="0" y="391787"/>
                  </a:lnTo>
                  <a:lnTo>
                    <a:pt x="6192502" y="391787"/>
                  </a:lnTo>
                  <a:lnTo>
                    <a:pt x="6263999" y="195897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436758" y="1271894"/>
              <a:ext cx="400745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Benefits Application of the Irish Government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598231" y="1302374"/>
              <a:ext cx="171818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Naked Objects </a:t>
              </a:r>
              <a:r>
                <a:rPr lang="en-US" sz="1400" dirty="0" err="1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.Net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8" name="object 22"/>
          <p:cNvSpPr txBox="1"/>
          <p:nvPr/>
        </p:nvSpPr>
        <p:spPr>
          <a:xfrm>
            <a:off x="2436758" y="2649701"/>
            <a:ext cx="21352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5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Process Certification</a:t>
            </a:r>
            <a:endParaRPr lang="en-US" sz="1400" dirty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1" name="object 25"/>
          <p:cNvSpPr txBox="1"/>
          <p:nvPr/>
        </p:nvSpPr>
        <p:spPr>
          <a:xfrm>
            <a:off x="6598231" y="2660871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Apache Isis</a:t>
            </a:r>
            <a:endParaRPr lang="en-US" sz="1400" dirty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627185" y="3044845"/>
            <a:ext cx="7881836" cy="391795"/>
            <a:chOff x="627185" y="3486274"/>
            <a:chExt cx="7881836" cy="391795"/>
          </a:xfrm>
        </p:grpSpPr>
        <p:sp>
          <p:nvSpPr>
            <p:cNvPr id="11" name="object 11"/>
            <p:cNvSpPr/>
            <p:nvPr/>
          </p:nvSpPr>
          <p:spPr>
            <a:xfrm>
              <a:off x="627185" y="3486274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5">
                  <a:moveTo>
                    <a:pt x="1571967" y="0"/>
                  </a:moveTo>
                  <a:lnTo>
                    <a:pt x="0" y="0"/>
                  </a:lnTo>
                  <a:lnTo>
                    <a:pt x="0" y="391786"/>
                  </a:lnTo>
                  <a:lnTo>
                    <a:pt x="1571967" y="391786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 bwMode="white">
            <a:xfrm>
              <a:off x="784728" y="3541641"/>
              <a:ext cx="1013817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err="1" smtClean="0">
                  <a:solidFill>
                    <a:srgbClr val="FFFFFF"/>
                  </a:solidFill>
                  <a:latin typeface="Corbel"/>
                  <a:cs typeface="Corbel"/>
                </a:rPr>
                <a:t>Poco</a:t>
              </a: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 NL</a:t>
              </a:r>
              <a:endParaRPr lang="en-US" sz="1400" b="1" spc="-10" dirty="0">
                <a:solidFill>
                  <a:srgbClr val="FFFFFF"/>
                </a:solidFill>
                <a:latin typeface="Corbel"/>
                <a:cs typeface="Corbe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44746" y="3486274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5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6"/>
                  </a:lnTo>
                  <a:lnTo>
                    <a:pt x="6192502" y="391786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object 22"/>
            <p:cNvSpPr txBox="1"/>
            <p:nvPr/>
          </p:nvSpPr>
          <p:spPr>
            <a:xfrm>
              <a:off x="2436758" y="3568412"/>
              <a:ext cx="2639298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Mobil Network Reseller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object 25"/>
            <p:cNvSpPr txBox="1"/>
            <p:nvPr/>
          </p:nvSpPr>
          <p:spPr>
            <a:xfrm>
              <a:off x="6598231" y="3591054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Apache Isis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9" name="Foliennummernplatzhalt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17</a:t>
            </a:fld>
            <a:endParaRPr lang="en-GB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627185" y="2124442"/>
            <a:ext cx="7881836" cy="398831"/>
            <a:chOff x="627185" y="1652141"/>
            <a:chExt cx="7881836" cy="398831"/>
          </a:xfrm>
        </p:grpSpPr>
        <p:sp>
          <p:nvSpPr>
            <p:cNvPr id="9" name="object 9"/>
            <p:cNvSpPr/>
            <p:nvPr/>
          </p:nvSpPr>
          <p:spPr>
            <a:xfrm>
              <a:off x="627185" y="1652141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4">
                  <a:moveTo>
                    <a:pt x="1571967" y="0"/>
                  </a:moveTo>
                  <a:lnTo>
                    <a:pt x="0" y="0"/>
                  </a:lnTo>
                  <a:lnTo>
                    <a:pt x="0" y="391787"/>
                  </a:lnTo>
                  <a:lnTo>
                    <a:pt x="1571967" y="391787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 bwMode="white">
            <a:xfrm>
              <a:off x="783448" y="1707508"/>
              <a:ext cx="1196264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err="1" smtClean="0">
                  <a:solidFill>
                    <a:srgbClr val="FFFFFF"/>
                  </a:solidFill>
                  <a:latin typeface="Corbel"/>
                  <a:cs typeface="Corbel"/>
                </a:rPr>
                <a:t>Estatio</a:t>
              </a:r>
              <a:endParaRPr lang="en-US" sz="1400" b="1" spc="-10" dirty="0">
                <a:solidFill>
                  <a:srgbClr val="FFFFFF"/>
                </a:solidFill>
                <a:latin typeface="Corbel"/>
                <a:cs typeface="Corbe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244746" y="1659177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4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7"/>
                  </a:lnTo>
                  <a:lnTo>
                    <a:pt x="6192502" y="391787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object 22"/>
            <p:cNvSpPr txBox="1"/>
            <p:nvPr/>
          </p:nvSpPr>
          <p:spPr>
            <a:xfrm>
              <a:off x="2442270" y="1716068"/>
              <a:ext cx="4001938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Shopping Center Management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object 25"/>
            <p:cNvSpPr txBox="1"/>
            <p:nvPr/>
          </p:nvSpPr>
          <p:spPr>
            <a:xfrm>
              <a:off x="6601539" y="1737732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Apache Isis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395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A1BA92A-B978-4900-A514-94C617A18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2</a:t>
            </a:r>
            <a:endParaRPr lang="x-none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F8361C7-4B0D-4CB8-8371-3BBE535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Apache</a:t>
            </a:r>
            <a:endParaRPr lang="x-none" dirty="0"/>
          </a:p>
        </p:txBody>
      </p:sp>
      <p:sp>
        <p:nvSpPr>
          <p:cNvPr id="5" name="Rechteck 4"/>
          <p:cNvSpPr/>
          <p:nvPr/>
        </p:nvSpPr>
        <p:spPr>
          <a:xfrm>
            <a:off x="2483768" y="3481353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dirty="0" smtClean="0">
                <a:solidFill>
                  <a:schemeClr val="bg1"/>
                </a:solidFill>
              </a:rPr>
              <a:t>KN Interface Explorer - Demo</a:t>
            </a:r>
          </a:p>
        </p:txBody>
      </p:sp>
      <p:pic>
        <p:nvPicPr>
          <p:cNvPr id="6" name="Picture 3" descr="C:\Users\joerg.rade\Desktop\Apache Isis\NakedObjects_Presentation\isis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2803" y="1483371"/>
            <a:ext cx="2429557" cy="245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263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Apache Isis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>
          <a:xfrm>
            <a:off x="664964" y="1492424"/>
            <a:ext cx="3907036" cy="2520280"/>
          </a:xfrm>
        </p:spPr>
        <p:txBody>
          <a:bodyPr/>
          <a:lstStyle/>
          <a:p>
            <a:r>
              <a:rPr lang="de-DE" dirty="0" smtClean="0"/>
              <a:t>Java </a:t>
            </a:r>
            <a:r>
              <a:rPr lang="de-DE" dirty="0" err="1" smtClean="0"/>
              <a:t>version</a:t>
            </a:r>
            <a:r>
              <a:rPr lang="de-DE" dirty="0" smtClean="0"/>
              <a:t> (</a:t>
            </a:r>
            <a:r>
              <a:rPr lang="de-DE" dirty="0" err="1" smtClean="0"/>
              <a:t>fork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Naked</a:t>
            </a:r>
            <a:r>
              <a:rPr lang="de-DE" dirty="0" smtClean="0"/>
              <a:t> Objects</a:t>
            </a:r>
          </a:p>
          <a:p>
            <a:pPr lvl="1"/>
            <a:r>
              <a:rPr lang="de-DE" dirty="0" smtClean="0"/>
              <a:t>DSFA </a:t>
            </a:r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.Net </a:t>
            </a:r>
            <a:r>
              <a:rPr lang="de-DE" dirty="0" err="1" smtClean="0"/>
              <a:t>way</a:t>
            </a:r>
            <a:endParaRPr lang="de-DE" dirty="0" smtClean="0"/>
          </a:p>
          <a:p>
            <a:r>
              <a:rPr lang="de-DE" dirty="0" smtClean="0"/>
              <a:t>Apache Project</a:t>
            </a:r>
          </a:p>
          <a:p>
            <a:pPr lvl="1"/>
            <a:r>
              <a:rPr lang="de-DE" dirty="0" smtClean="0"/>
              <a:t>2010: </a:t>
            </a:r>
            <a:r>
              <a:rPr lang="de-DE" dirty="0" err="1" smtClean="0"/>
              <a:t>entered</a:t>
            </a:r>
            <a:r>
              <a:rPr lang="de-DE" dirty="0" smtClean="0"/>
              <a:t> </a:t>
            </a:r>
            <a:r>
              <a:rPr lang="de-DE" dirty="0" err="1" smtClean="0"/>
              <a:t>incubator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2012: </a:t>
            </a:r>
            <a:r>
              <a:rPr lang="de-DE" dirty="0" err="1" smtClean="0"/>
              <a:t>graduated</a:t>
            </a:r>
            <a:endParaRPr lang="de-DE" dirty="0" smtClean="0"/>
          </a:p>
          <a:p>
            <a:r>
              <a:rPr lang="de-DE" dirty="0" smtClean="0"/>
              <a:t>Releases:</a:t>
            </a:r>
          </a:p>
          <a:p>
            <a:pPr lvl="1"/>
            <a:r>
              <a:rPr lang="de-DE" dirty="0" err="1" smtClean="0"/>
              <a:t>Current</a:t>
            </a:r>
            <a:r>
              <a:rPr lang="de-DE" dirty="0" smtClean="0"/>
              <a:t>: 1.16.2 </a:t>
            </a:r>
          </a:p>
          <a:p>
            <a:pPr lvl="1"/>
            <a:r>
              <a:rPr lang="de-DE" dirty="0" err="1" smtClean="0"/>
              <a:t>Upcoming</a:t>
            </a:r>
            <a:r>
              <a:rPr lang="de-DE" dirty="0" smtClean="0"/>
              <a:t>: 1.16.3</a:t>
            </a:r>
          </a:p>
          <a:p>
            <a:pPr lvl="1"/>
            <a:r>
              <a:rPr lang="de-DE" dirty="0" smtClean="0"/>
              <a:t>Next: 2.0.0-M2 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 smtClean="0"/>
              <a:t>1983 MS Basic (</a:t>
            </a:r>
            <a:r>
              <a:rPr lang="de-DE" sz="2400" dirty="0" err="1" smtClean="0"/>
              <a:t>Comodore</a:t>
            </a:r>
            <a:r>
              <a:rPr lang="de-DE" sz="2400" dirty="0" smtClean="0"/>
              <a:t> 8032)</a:t>
            </a:r>
          </a:p>
          <a:p>
            <a:r>
              <a:rPr lang="de-DE" sz="2400" dirty="0" smtClean="0"/>
              <a:t>1988 Smalltalk V (i286)</a:t>
            </a:r>
          </a:p>
          <a:p>
            <a:r>
              <a:rPr lang="de-DE" sz="2400" dirty="0" smtClean="0"/>
              <a:t>~1991 Linux 0.99.6</a:t>
            </a:r>
          </a:p>
          <a:p>
            <a:r>
              <a:rPr lang="de-DE" sz="2400" dirty="0" smtClean="0"/>
              <a:t>1999 Java</a:t>
            </a:r>
          </a:p>
          <a:p>
            <a:r>
              <a:rPr lang="de-DE" sz="2400" dirty="0" smtClean="0"/>
              <a:t>2004/5 </a:t>
            </a:r>
            <a:r>
              <a:rPr lang="de-DE" sz="2400" dirty="0" smtClean="0">
                <a:solidFill>
                  <a:schemeClr val="bg2"/>
                </a:solidFill>
              </a:rPr>
              <a:t>@KN</a:t>
            </a:r>
          </a:p>
          <a:p>
            <a:r>
              <a:rPr lang="de-DE" sz="2400" dirty="0" smtClean="0"/>
              <a:t>2009/11 SALOG</a:t>
            </a:r>
          </a:p>
          <a:p>
            <a:r>
              <a:rPr lang="de-DE" sz="2400" dirty="0" smtClean="0"/>
              <a:t>2013 DDD </a:t>
            </a:r>
          </a:p>
          <a:p>
            <a:r>
              <a:rPr lang="de-DE" sz="2400" dirty="0" smtClean="0"/>
              <a:t>2014 Apache Isis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The Hexagonal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9" name="Picture 2" descr="C:\Users\joerg.rade\Desktop\hexagonalarchitectureovervie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79" y="844352"/>
            <a:ext cx="5544617" cy="3960995"/>
          </a:xfrm>
          <a:prstGeom prst="rect">
            <a:avLst/>
          </a:prstGeom>
          <a:noFill/>
        </p:spPr>
      </p:pic>
      <p:sp>
        <p:nvSpPr>
          <p:cNvPr id="8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948264" y="3259548"/>
            <a:ext cx="1728192" cy="559257"/>
          </a:xfrm>
          <a:prstGeom prst="wedgeRectCallout">
            <a:avLst>
              <a:gd name="adj1" fmla="val -54360"/>
              <a:gd name="adj2" fmla="val -149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de-DE" sz="1400" b="1" dirty="0" err="1" smtClean="0"/>
              <a:t>hsqldb</a:t>
            </a:r>
            <a:r>
              <a:rPr lang="de-DE" sz="1400" b="1" dirty="0" smtClean="0"/>
              <a:t> cf.</a:t>
            </a:r>
          </a:p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de-DE" sz="1400" b="1" dirty="0" err="1" smtClean="0"/>
              <a:t>persistor.properties</a:t>
            </a:r>
            <a:endParaRPr lang="en-GB" sz="1400" dirty="0"/>
          </a:p>
        </p:txBody>
      </p:sp>
      <p:sp>
        <p:nvSpPr>
          <p:cNvPr id="10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43608" y="2660779"/>
            <a:ext cx="432048" cy="343813"/>
          </a:xfrm>
          <a:prstGeom prst="wedgeRectCallout">
            <a:avLst>
              <a:gd name="adj1" fmla="val 162848"/>
              <a:gd name="adj2" fmla="val 49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UI</a:t>
            </a:r>
            <a:endParaRPr lang="en-GB" sz="1800" dirty="0"/>
          </a:p>
        </p:txBody>
      </p:sp>
      <p:sp>
        <p:nvSpPr>
          <p:cNvPr id="12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9944" y="988368"/>
            <a:ext cx="1719808" cy="343813"/>
          </a:xfrm>
          <a:prstGeom prst="wedgeRectCallout">
            <a:avLst>
              <a:gd name="adj1" fmla="val 99761"/>
              <a:gd name="adj2" fmla="val 30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Authentication</a:t>
            </a:r>
            <a:endParaRPr lang="en-GB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3074" name="Picture 2" descr="C:\data_jra\workspace-ife\dddsample-isis.git\Benef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958" y="1009937"/>
            <a:ext cx="5534322" cy="3722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FileSytem</a:t>
            </a:r>
            <a:r>
              <a:rPr lang="de-DE" dirty="0" smtClean="0"/>
              <a:t> Layout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https://isis.apache.org/versions/2.0.0-M1/guides/ugfun/ugfun.pdf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>
          <a:xfrm>
            <a:off x="592956" y="1204393"/>
            <a:ext cx="7003380" cy="3384376"/>
          </a:xfrm>
        </p:spPr>
        <p:txBody>
          <a:bodyPr/>
          <a:lstStyle/>
          <a:p>
            <a:pPr>
              <a:buNone/>
            </a:pP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domainapp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├──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├── HelloWorldAppManifest.java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└──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isis.properties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├──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├── HelloWorldModule.java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└──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impl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├── HelloWorldObject.java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├──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HelloWorldObject.layout.xml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├── HelloWorldObject.png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└── HelloWorldObjects.java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└──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  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├── HelloWorldApplication.java  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└── welcome.html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META-INF/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└── persistence.xml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68028-377F-4DC7-89DD-614A0F0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Vendor</a:t>
            </a:r>
            <a:r>
              <a:rPr lang="de-CH" dirty="0" smtClean="0"/>
              <a:t> / Technology Lock In?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BA6D65-220A-4198-8DCC-DB390D9091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 / Lock In?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0372C6FC-D749-459D-9D08-2D7453FDB6C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How much of the Framework do you need?</a:t>
            </a:r>
            <a:endParaRPr lang="x-non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23</a:t>
            </a:fld>
            <a:endParaRPr lang="en-GB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="" xmlns:a16="http://schemas.microsoft.com/office/drawing/2014/main" id="{486BE218-607E-4F09-A4B9-1410295B7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51938802"/>
              </p:ext>
            </p:extLst>
          </p:nvPr>
        </p:nvGraphicFramePr>
        <p:xfrm>
          <a:off x="2915445" y="2212504"/>
          <a:ext cx="5616995" cy="233938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332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7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11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7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7508"/>
              </a:tblGrid>
              <a:tr h="547807">
                <a:tc>
                  <a:txBody>
                    <a:bodyPr/>
                    <a:lstStyle/>
                    <a:p>
                      <a:pPr algn="ctr" fontAlgn="ctr"/>
                      <a:endParaRPr lang="de-DE" sz="1300" b="1" i="0" baseline="0" dirty="0">
                        <a:solidFill>
                          <a:schemeClr val="bg1"/>
                        </a:solidFill>
                        <a:latin typeface="Corbel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spc="-5" noProof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Pure</a:t>
                      </a:r>
                      <a:r>
                        <a:rPr lang="en-US" sz="1300" b="1" spc="-5" baseline="0" noProof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300" b="1" spc="-5" baseline="0" noProof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Pojo</a:t>
                      </a:r>
                      <a:endParaRPr lang="de-DE" sz="1300" b="1" i="0" baseline="0" dirty="0">
                        <a:solidFill>
                          <a:schemeClr val="bg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spc="-5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Embedded</a:t>
                      </a:r>
                      <a:r>
                        <a:rPr lang="en-US" sz="1300" b="1" spc="-5" baseline="0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300" b="1" spc="-5" baseline="0" noProof="0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Metamodel</a:t>
                      </a:r>
                      <a:endParaRPr lang="de-DE" sz="1300" b="1" i="0" baseline="0" dirty="0">
                        <a:solidFill>
                          <a:schemeClr val="bg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spc="-5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Custom</a:t>
                      </a:r>
                      <a:r>
                        <a:rPr lang="en-US" sz="1300" b="1" spc="-5" baseline="0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Presentation</a:t>
                      </a:r>
                      <a:endParaRPr lang="de-DE" sz="1300" b="1" i="0" baseline="0" dirty="0">
                        <a:solidFill>
                          <a:schemeClr val="bg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spc="-5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Full</a:t>
                      </a:r>
                      <a:r>
                        <a:rPr lang="en-US" sz="1300" b="1" spc="-5" baseline="0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Runtime</a:t>
                      </a:r>
                      <a:endParaRPr lang="de-DE" sz="1300" b="1" i="0" baseline="0" dirty="0">
                        <a:solidFill>
                          <a:schemeClr val="bg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de-DE" sz="1300" b="1" i="0" baseline="0" dirty="0" err="1" smtClean="0">
                          <a:solidFill>
                            <a:schemeClr val="bg1"/>
                          </a:solidFill>
                          <a:latin typeface="Calibri" charset="0"/>
                        </a:rPr>
                        <a:t>Presentation</a:t>
                      </a:r>
                      <a:endParaRPr lang="en-US" sz="1300" noProof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15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de-DE" sz="1300" b="1" i="0" baseline="0" dirty="0" err="1" smtClean="0">
                          <a:solidFill>
                            <a:schemeClr val="bg1"/>
                          </a:solidFill>
                          <a:latin typeface="Calibri" charset="0"/>
                        </a:rPr>
                        <a:t>Application</a:t>
                      </a:r>
                      <a:endParaRPr lang="en-US" sz="1300" noProof="0" dirty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3175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 /</a:t>
                      </a:r>
                    </a:p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1588">
                <a:tc>
                  <a:txBody>
                    <a:bodyPr/>
                    <a:lstStyle/>
                    <a:p>
                      <a:pPr marL="9080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1" i="0" baseline="0" dirty="0" err="1" smtClean="0">
                          <a:solidFill>
                            <a:schemeClr val="bg1"/>
                          </a:solidFill>
                          <a:latin typeface="Calibri" charset="0"/>
                        </a:rPr>
                        <a:t>Persistence</a:t>
                      </a:r>
                      <a:endParaRPr lang="en-US" sz="1300" noProof="0" dirty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3175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peech Bubble: Rectangle 2">
            <a:extLst>
              <a:ext uri="{FF2B5EF4-FFF2-40B4-BE49-F238E27FC236}">
                <a16:creationId xmlns="" xmlns:a16="http://schemas.microsoft.com/office/drawing/2014/main" id="{4C091DA0-4C5B-46FB-AF6B-196F7DF332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19872" y="1132525"/>
            <a:ext cx="1800000" cy="863955"/>
          </a:xfrm>
          <a:prstGeom prst="wedgeRectCallout">
            <a:avLst>
              <a:gd name="adj1" fmla="val 136918"/>
              <a:gd name="adj2" fmla="val 83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tIns="46800" rIns="86400" bIns="46800" rtlCol="0" anchor="t">
            <a:spAutoFit/>
          </a:bodyPr>
          <a:lstStyle/>
          <a:p>
            <a:r>
              <a:rPr lang="en-GB" sz="1000" dirty="0" smtClean="0">
                <a:solidFill>
                  <a:srgbClr val="56B7E9"/>
                </a:solidFill>
              </a:rPr>
              <a:t>4</a:t>
            </a:r>
            <a:r>
              <a:rPr lang="en-GB" sz="1000" dirty="0" smtClean="0"/>
              <a:t> Use Apache Isis as modelling tool only and take the domain model as input for implementation in  a different stack</a:t>
            </a:r>
            <a:endParaRPr lang="en-US" sz="1000" dirty="0"/>
          </a:p>
        </p:txBody>
      </p:sp>
      <p:sp>
        <p:nvSpPr>
          <p:cNvPr id="12" name="Speech Bubble: Rectangle 2">
            <a:extLst>
              <a:ext uri="{FF2B5EF4-FFF2-40B4-BE49-F238E27FC236}">
                <a16:creationId xmlns="" xmlns:a16="http://schemas.microsoft.com/office/drawing/2014/main" id="{4C091DA0-4C5B-46FB-AF6B-196F7DF3321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63888" y="1132384"/>
            <a:ext cx="1944216" cy="402291"/>
          </a:xfrm>
          <a:prstGeom prst="wedgeRectCallout">
            <a:avLst>
              <a:gd name="adj1" fmla="val 88185"/>
              <a:gd name="adj2" fmla="val 228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US" sz="1000" dirty="0" smtClean="0">
                <a:solidFill>
                  <a:srgbClr val="56B7E9"/>
                </a:solidFill>
              </a:rPr>
              <a:t>3</a:t>
            </a:r>
            <a:r>
              <a:rPr lang="en-US" sz="1000" dirty="0" smtClean="0"/>
              <a:t> Use the </a:t>
            </a:r>
            <a:r>
              <a:rPr lang="en-US" sz="1000" dirty="0" err="1" smtClean="0"/>
              <a:t>metamodel</a:t>
            </a:r>
            <a:r>
              <a:rPr lang="en-US" sz="1000" dirty="0" smtClean="0"/>
              <a:t> features (internal event bus etc.) in a .JAR</a:t>
            </a:r>
            <a:endParaRPr lang="en-US" sz="1000" dirty="0"/>
          </a:p>
        </p:txBody>
      </p:sp>
      <p:sp>
        <p:nvSpPr>
          <p:cNvPr id="13" name="Speech Bubble: Rectangle 2">
            <a:extLst>
              <a:ext uri="{FF2B5EF4-FFF2-40B4-BE49-F238E27FC236}">
                <a16:creationId xmlns="" xmlns:a16="http://schemas.microsoft.com/office/drawing/2014/main" id="{4C091DA0-4C5B-46FB-AF6B-196F7DF3321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652120" y="1132384"/>
            <a:ext cx="1440160" cy="402291"/>
          </a:xfrm>
          <a:prstGeom prst="wedgeRectCallout">
            <a:avLst>
              <a:gd name="adj1" fmla="val 66361"/>
              <a:gd name="adj2" fmla="val 22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US" sz="1000" dirty="0" smtClean="0">
                <a:solidFill>
                  <a:srgbClr val="56B7E9"/>
                </a:solidFill>
              </a:rPr>
              <a:t>2</a:t>
            </a:r>
            <a:r>
              <a:rPr lang="en-US" sz="1000" dirty="0" smtClean="0"/>
              <a:t> Handcraft the UI, use the provided REST API</a:t>
            </a:r>
            <a:endParaRPr lang="en-US" sz="1000" dirty="0"/>
          </a:p>
        </p:txBody>
      </p:sp>
      <p:sp>
        <p:nvSpPr>
          <p:cNvPr id="14" name="Speech Bubble: Rectangle 2">
            <a:extLst>
              <a:ext uri="{FF2B5EF4-FFF2-40B4-BE49-F238E27FC236}">
                <a16:creationId xmlns="" xmlns:a16="http://schemas.microsoft.com/office/drawing/2014/main" id="{4C091DA0-4C5B-46FB-AF6B-196F7DF332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36496" y="1132384"/>
            <a:ext cx="1223936" cy="402291"/>
          </a:xfrm>
          <a:prstGeom prst="wedgeRectCallout">
            <a:avLst>
              <a:gd name="adj1" fmla="val 47601"/>
              <a:gd name="adj2" fmla="val 234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US" sz="1000" dirty="0" smtClean="0">
                <a:solidFill>
                  <a:srgbClr val="56B7E9"/>
                </a:solidFill>
              </a:rPr>
              <a:t>1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smtClean="0"/>
              <a:t>Take the full benefit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29964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Apche</a:t>
            </a:r>
            <a:r>
              <a:rPr lang="en-US" dirty="0" smtClean="0"/>
              <a:t> Isis / KN Interface Explorer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Support SALOG </a:t>
            </a:r>
            <a:r>
              <a:rPr lang="de-DE" dirty="0" err="1" smtClean="0"/>
              <a:t>Configuration</a:t>
            </a:r>
            <a:r>
              <a:rPr lang="de-DE" dirty="0" smtClean="0"/>
              <a:t>- / Interface-Management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>
          <a:xfrm>
            <a:off x="592956" y="1204393"/>
            <a:ext cx="7867476" cy="3384376"/>
          </a:xfrm>
        </p:spPr>
        <p:txBody>
          <a:bodyPr/>
          <a:lstStyle/>
          <a:p>
            <a:r>
              <a:rPr lang="de-DE" b="1" dirty="0" smtClean="0"/>
              <a:t>~ 600 </a:t>
            </a:r>
            <a:r>
              <a:rPr lang="de-DE" b="1" dirty="0" err="1" smtClean="0"/>
              <a:t>configuration</a:t>
            </a:r>
            <a:r>
              <a:rPr lang="de-DE" b="1" dirty="0" smtClean="0"/>
              <a:t> </a:t>
            </a:r>
            <a:r>
              <a:rPr lang="de-DE" b="1" dirty="0" err="1" smtClean="0"/>
              <a:t>parameters</a:t>
            </a:r>
            <a:endParaRPr lang="de-DE" b="1" dirty="0" smtClean="0"/>
          </a:p>
          <a:p>
            <a:pPr lvl="1"/>
            <a:r>
              <a:rPr lang="de-DE" sz="1600" dirty="0" err="1" smtClean="0"/>
              <a:t>Possibly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it‘s</a:t>
            </a:r>
            <a:r>
              <a:rPr lang="de-DE" sz="1600" dirty="0" smtClean="0"/>
              <a:t> ~ 30 </a:t>
            </a:r>
            <a:r>
              <a:rPr lang="de-DE" sz="1600" dirty="0" err="1" smtClean="0"/>
              <a:t>environments</a:t>
            </a:r>
            <a:endParaRPr lang="de-DE" sz="1600" dirty="0" smtClean="0"/>
          </a:p>
          <a:p>
            <a:pPr lvl="1"/>
            <a:r>
              <a:rPr lang="de-DE" sz="1600" b="1" dirty="0" err="1" smtClean="0"/>
              <a:t>Which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have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changed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between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versions</a:t>
            </a:r>
            <a:r>
              <a:rPr lang="de-DE" sz="1600" b="1" dirty="0" smtClean="0"/>
              <a:t>?</a:t>
            </a:r>
          </a:p>
          <a:p>
            <a:r>
              <a:rPr lang="de-DE" b="1" dirty="0" smtClean="0"/>
              <a:t>~ 100 different </a:t>
            </a:r>
            <a:r>
              <a:rPr lang="de-DE" b="1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endParaRPr lang="de-DE" dirty="0" smtClean="0"/>
          </a:p>
          <a:p>
            <a:r>
              <a:rPr lang="de-DE" b="1" dirty="0" smtClean="0"/>
              <a:t>~ 30 different </a:t>
            </a:r>
            <a:r>
              <a:rPr lang="de-DE" b="1" dirty="0" err="1" smtClean="0"/>
              <a:t>systems</a:t>
            </a:r>
            <a:endParaRPr lang="de-DE" b="1" dirty="0" smtClean="0"/>
          </a:p>
          <a:p>
            <a:pPr lvl="1"/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interfaces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?</a:t>
            </a:r>
          </a:p>
          <a:p>
            <a:pPr lvl="1"/>
            <a:r>
              <a:rPr lang="de-DE" sz="1600" dirty="0" smtClean="0"/>
              <a:t>Who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informed</a:t>
            </a:r>
            <a:r>
              <a:rPr lang="de-DE" sz="1600" dirty="0" smtClean="0"/>
              <a:t>?</a:t>
            </a:r>
          </a:p>
          <a:p>
            <a:pPr lvl="1"/>
            <a:endParaRPr lang="de-DE" sz="1600" dirty="0" smtClean="0"/>
          </a:p>
          <a:p>
            <a:r>
              <a:rPr lang="de-DE" sz="1600" dirty="0" smtClean="0"/>
              <a:t>Features:</a:t>
            </a:r>
          </a:p>
          <a:p>
            <a:pPr lvl="1"/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Configurations</a:t>
            </a:r>
            <a:endParaRPr lang="de-DE" sz="1600" dirty="0" smtClean="0"/>
          </a:p>
          <a:p>
            <a:pPr lvl="1"/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Configured</a:t>
            </a:r>
            <a:r>
              <a:rPr lang="de-DE" sz="1600" dirty="0" smtClean="0"/>
              <a:t> Services</a:t>
            </a:r>
          </a:p>
          <a:p>
            <a:pPr lvl="1"/>
            <a:r>
              <a:rPr lang="de-DE" sz="1600" dirty="0" err="1" smtClean="0"/>
              <a:t>Identify</a:t>
            </a:r>
            <a:r>
              <a:rPr lang="de-DE" sz="1600" dirty="0" smtClean="0"/>
              <a:t> </a:t>
            </a:r>
            <a:r>
              <a:rPr lang="de-DE" sz="1600" dirty="0" err="1" smtClean="0"/>
              <a:t>partner</a:t>
            </a:r>
            <a:r>
              <a:rPr lang="de-DE" sz="1600" dirty="0" smtClean="0"/>
              <a:t> </a:t>
            </a:r>
            <a:r>
              <a:rPr lang="de-DE" sz="1600" dirty="0" err="1" smtClean="0"/>
              <a:t>systems</a:t>
            </a:r>
            <a:r>
              <a:rPr lang="de-DE" sz="1600" dirty="0" smtClean="0"/>
              <a:t>, </a:t>
            </a:r>
            <a:r>
              <a:rPr lang="de-DE" sz="1600" dirty="0" err="1" smtClean="0"/>
              <a:t>affected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endParaRPr lang="de-DE" sz="1600" dirty="0" smtClean="0"/>
          </a:p>
          <a:p>
            <a:pPr lvl="1"/>
            <a:r>
              <a:rPr lang="de-DE" sz="1600" dirty="0" smtClean="0"/>
              <a:t>check </a:t>
            </a:r>
            <a:r>
              <a:rPr lang="de-DE" sz="1600" dirty="0" err="1" smtClean="0"/>
              <a:t>availability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services</a:t>
            </a:r>
            <a:r>
              <a:rPr lang="de-DE" sz="1600" dirty="0" smtClean="0"/>
              <a:t> (</a:t>
            </a:r>
            <a:r>
              <a:rPr lang="de-DE" sz="1600" dirty="0" err="1" smtClean="0"/>
              <a:t>endpoints</a:t>
            </a:r>
            <a:r>
              <a:rPr lang="de-DE" sz="1600" dirty="0" smtClean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KN Interface Explorer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 / KN Interface Explorer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Domain Model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8" name="Picture 2" descr="C:\data_jra\Research\Isis\KNife_dom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8368"/>
            <a:ext cx="7272808" cy="3643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KN Interface Explorer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 / KN Interface Explorer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Dataflow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77826" name="Picture 2" descr="C:\Users\joerg.rade\Desktop\ScreenShot 129 KN Interface Explorer - GSC _ Sea_AirLog - Kuehne + Nagel - Mozilla Firef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66615"/>
            <a:ext cx="7992888" cy="27901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400" dirty="0" smtClean="0"/>
              <a:t>KN Interface Explorer</a:t>
            </a:r>
            <a:endParaRPr lang="de-DE" sz="240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Apache Isis / KN Interface Explorer</a:t>
            </a:r>
            <a:endParaRPr lang="en-GB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p. </a:t>
            </a:r>
            <a:fld id="{E639EDC3-9B4D-424D-8D7A-D6F7042EB09C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pic>
        <p:nvPicPr>
          <p:cNvPr id="1026" name="Picture 2" descr="C:\Users\joerg.rade\Desktop\myFavorites\KNIfe\KNIfe-ScreenShot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138488" y="1781175"/>
            <a:ext cx="6005512" cy="2808288"/>
          </a:xfrm>
          <a:prstGeom prst="rect">
            <a:avLst/>
          </a:prstGeom>
          <a:noFill/>
        </p:spPr>
      </p:pic>
      <p:sp>
        <p:nvSpPr>
          <p:cNvPr id="6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1560" y="916360"/>
            <a:ext cx="1728192" cy="593112"/>
          </a:xfrm>
          <a:prstGeom prst="wedgeRectCallout">
            <a:avLst>
              <a:gd name="adj1" fmla="val 61516"/>
              <a:gd name="adj2" fmla="val 161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instances </a:t>
            </a:r>
            <a:br>
              <a:rPr lang="en-GB" sz="1800" dirty="0" smtClean="0"/>
            </a:br>
            <a:r>
              <a:rPr lang="en-GB" sz="1800" dirty="0" smtClean="0"/>
              <a:t>-&gt; icons</a:t>
            </a:r>
            <a:endParaRPr lang="en-GB" sz="18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580112" y="899312"/>
            <a:ext cx="2952328" cy="593112"/>
          </a:xfrm>
          <a:prstGeom prst="wedgeRectCallout">
            <a:avLst>
              <a:gd name="adj1" fmla="val 18667"/>
              <a:gd name="adj2" fmla="val 330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properties / collections </a:t>
            </a:r>
            <a:br>
              <a:rPr lang="en-GB" sz="1800" dirty="0" smtClean="0"/>
            </a:br>
            <a:r>
              <a:rPr lang="en-GB" sz="1800" dirty="0" smtClean="0"/>
              <a:t>-&gt; in forms</a:t>
            </a:r>
          </a:p>
        </p:txBody>
      </p:sp>
      <p:sp>
        <p:nvSpPr>
          <p:cNvPr id="8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83768" y="899312"/>
            <a:ext cx="2880320" cy="593112"/>
          </a:xfrm>
          <a:prstGeom prst="wedgeRectCallout">
            <a:avLst>
              <a:gd name="adj1" fmla="val -29502"/>
              <a:gd name="adj2" fmla="val 109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repositories/domain services </a:t>
            </a:r>
            <a:br>
              <a:rPr lang="en-GB" sz="1800" dirty="0" smtClean="0"/>
            </a:br>
            <a:r>
              <a:rPr lang="en-GB" sz="1800" dirty="0" smtClean="0"/>
              <a:t>-&gt; </a:t>
            </a:r>
            <a:r>
              <a:rPr lang="en-GB" sz="1800" dirty="0" err="1" smtClean="0"/>
              <a:t>menubar</a:t>
            </a:r>
            <a:r>
              <a:rPr lang="en-GB" sz="1800" dirty="0" smtClean="0"/>
              <a:t> items</a:t>
            </a:r>
            <a:endParaRPr lang="en-GB" sz="1800" dirty="0"/>
          </a:p>
        </p:txBody>
      </p:sp>
      <p:sp>
        <p:nvSpPr>
          <p:cNvPr id="9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3568" y="3702688"/>
            <a:ext cx="1800200" cy="670056"/>
          </a:xfrm>
          <a:prstGeom prst="wedgeRectCallout">
            <a:avLst>
              <a:gd name="adj1" fmla="val 194988"/>
              <a:gd name="adj2" fmla="val 5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methods </a:t>
            </a:r>
          </a:p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-&gt; action buttons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joerg.rade\Desktop\Apache Isis\NakedObjects_Presentation\types-of-domain-obj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00336"/>
            <a:ext cx="7272808" cy="400891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Annotations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B722F-F6F7-4959-AACA-41F510BD9749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 txBox="1">
            <a:spLocks/>
          </p:cNvSpPr>
          <p:nvPr/>
        </p:nvSpPr>
        <p:spPr>
          <a:xfrm>
            <a:off x="610815" y="537539"/>
            <a:ext cx="6841133" cy="5228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>
          <a:xfrm>
            <a:off x="1179240" y="4840816"/>
            <a:ext cx="75056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Apache Isis / KN Interface Explorer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Inhaltsplatzhalter 6"/>
          <p:cNvSpPr>
            <a:spLocks noGrp="1"/>
          </p:cNvSpPr>
          <p:nvPr>
            <p:ph idx="13"/>
          </p:nvPr>
        </p:nvSpPr>
        <p:spPr>
          <a:xfrm>
            <a:off x="7164288" y="772345"/>
            <a:ext cx="1296144" cy="1008112"/>
          </a:xfrm>
        </p:spPr>
        <p:txBody>
          <a:bodyPr/>
          <a:lstStyle/>
          <a:p>
            <a:pPr lvl="1"/>
            <a:r>
              <a:rPr lang="de-DE" dirty="0" smtClean="0"/>
              <a:t>Icons</a:t>
            </a:r>
          </a:p>
          <a:p>
            <a:pPr lvl="1"/>
            <a:r>
              <a:rPr lang="de-DE" dirty="0" smtClean="0"/>
              <a:t>Help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Methods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B722F-F6F7-4959-AACA-41F510BD9749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 txBox="1">
            <a:spLocks/>
          </p:cNvSpPr>
          <p:nvPr/>
        </p:nvSpPr>
        <p:spPr>
          <a:xfrm>
            <a:off x="610815" y="537539"/>
            <a:ext cx="6841133" cy="5228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611560" y="1204393"/>
            <a:ext cx="7920880" cy="338437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need to follow strict naming rules</a:t>
            </a:r>
          </a:p>
          <a:p>
            <a:pPr lvl="1"/>
            <a:r>
              <a:rPr lang="en-US" dirty="0" smtClean="0"/>
              <a:t>i.e. need to have e certain prefix (disable, hide, validate) </a:t>
            </a:r>
          </a:p>
          <a:p>
            <a:pPr lvl="1"/>
            <a:r>
              <a:rPr lang="en-US" dirty="0" smtClean="0"/>
              <a:t>followed by a </a:t>
            </a:r>
            <a:r>
              <a:rPr lang="en-US" dirty="0" err="1" smtClean="0"/>
              <a:t>camelcased</a:t>
            </a:r>
            <a:r>
              <a:rPr lang="en-US" dirty="0" smtClean="0"/>
              <a:t> property or action name. </a:t>
            </a:r>
          </a:p>
          <a:p>
            <a:r>
              <a:rPr lang="en-US" dirty="0" smtClean="0"/>
              <a:t>title() is somewhat special insofar as it refers to a class / </a:t>
            </a:r>
            <a:r>
              <a:rPr lang="en-US" dirty="0" err="1" smtClean="0"/>
              <a:t>DomainObject</a:t>
            </a:r>
            <a:r>
              <a:rPr lang="en-US" dirty="0" smtClean="0"/>
              <a:t> only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>
          <a:xfrm>
            <a:off x="1179240" y="4840816"/>
            <a:ext cx="75056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Apache Isis / KN Interface Explorer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92956" y="1204392"/>
            <a:ext cx="7939484" cy="3384376"/>
          </a:xfrm>
        </p:spPr>
        <p:txBody>
          <a:bodyPr/>
          <a:lstStyle/>
          <a:p>
            <a:r>
              <a:rPr lang="de-DE" sz="3600" dirty="0" smtClean="0">
                <a:solidFill>
                  <a:srgbClr val="00B0F0"/>
                </a:solidFill>
              </a:rPr>
              <a:t>1</a:t>
            </a:r>
            <a:r>
              <a:rPr lang="de-DE" sz="3600" dirty="0" smtClean="0"/>
              <a:t> The </a:t>
            </a:r>
            <a:r>
              <a:rPr lang="de-DE" sz="3600" dirty="0" err="1" smtClean="0"/>
              <a:t>Naked</a:t>
            </a:r>
            <a:r>
              <a:rPr lang="de-DE" sz="3600" dirty="0" smtClean="0"/>
              <a:t> Objects Pattern</a:t>
            </a:r>
          </a:p>
          <a:p>
            <a:r>
              <a:rPr lang="de-DE" sz="3600" dirty="0" smtClean="0">
                <a:solidFill>
                  <a:srgbClr val="00B0F0"/>
                </a:solidFill>
              </a:rPr>
              <a:t>2</a:t>
            </a:r>
            <a:r>
              <a:rPr lang="de-DE" sz="3600" dirty="0" smtClean="0"/>
              <a:t> Apache Isis</a:t>
            </a:r>
          </a:p>
          <a:p>
            <a:r>
              <a:rPr lang="de-DE" sz="3600" dirty="0" smtClean="0"/>
              <a:t>	KN Interface Explorer - Demo</a:t>
            </a:r>
          </a:p>
          <a:p>
            <a:r>
              <a:rPr lang="de-DE" sz="3600" dirty="0" smtClean="0">
                <a:solidFill>
                  <a:srgbClr val="56B7E9"/>
                </a:solidFill>
              </a:rPr>
              <a:t>E</a:t>
            </a:r>
            <a:r>
              <a:rPr lang="de-DE" sz="3600" dirty="0" smtClean="0"/>
              <a:t> </a:t>
            </a:r>
            <a:r>
              <a:rPr lang="de-DE" sz="3600" dirty="0" err="1" smtClean="0"/>
              <a:t>xcursus</a:t>
            </a:r>
            <a:endParaRPr lang="de-DE" sz="3600" dirty="0" smtClean="0"/>
          </a:p>
          <a:p>
            <a:r>
              <a:rPr lang="de-DE" sz="3600" dirty="0" smtClean="0"/>
              <a:t>	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*.</a:t>
            </a:r>
            <a:r>
              <a:rPr lang="de-DE" dirty="0" err="1" smtClean="0"/>
              <a:t>layout.xml</a:t>
            </a:r>
            <a:r>
              <a:rPr lang="de-DE" dirty="0" smtClean="0"/>
              <a:t> (A </a:t>
            </a:r>
            <a:r>
              <a:rPr lang="de-DE" dirty="0" err="1" smtClean="0"/>
              <a:t>Fig</a:t>
            </a:r>
            <a:r>
              <a:rPr lang="de-DE" dirty="0" smtClean="0"/>
              <a:t> </a:t>
            </a:r>
            <a:r>
              <a:rPr lang="de-DE" dirty="0" err="1" smtClean="0"/>
              <a:t>Leaf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B722F-F6F7-4959-AACA-41F510BD9749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 txBox="1">
            <a:spLocks/>
          </p:cNvSpPr>
          <p:nvPr/>
        </p:nvSpPr>
        <p:spPr>
          <a:xfrm>
            <a:off x="610815" y="537539"/>
            <a:ext cx="6841133" cy="5228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>
          <a:xfrm>
            <a:off x="1179240" y="4840816"/>
            <a:ext cx="75056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Apache Isis / KN Interface Explorer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 Model </a:t>
            </a:r>
            <a:r>
              <a:rPr lang="de-DE" dirty="0" err="1" smtClean="0"/>
              <a:t>Classes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B722F-F6F7-4959-AACA-41F510BD9749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 txBox="1">
            <a:spLocks/>
          </p:cNvSpPr>
          <p:nvPr/>
        </p:nvSpPr>
        <p:spPr>
          <a:xfrm>
            <a:off x="610815" y="537539"/>
            <a:ext cx="6841133" cy="5228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611560" y="1204393"/>
            <a:ext cx="7920880" cy="3384376"/>
          </a:xfrm>
          <a:prstGeom prst="rect">
            <a:avLst/>
          </a:prstGeom>
        </p:spPr>
        <p:txBody>
          <a:bodyPr/>
          <a:lstStyle/>
          <a:p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Domain </a:t>
            </a:r>
            <a:r>
              <a:rPr lang="de-DE" dirty="0" err="1" smtClean="0"/>
              <a:t>Entity</a:t>
            </a:r>
            <a:endParaRPr lang="de-DE" dirty="0" smtClean="0"/>
          </a:p>
          <a:p>
            <a:pPr lvl="1"/>
            <a:r>
              <a:rPr lang="de-DE" sz="1600" dirty="0" smtClean="0"/>
              <a:t>cf. DB Views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persistent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>
          <a:xfrm>
            <a:off x="1179240" y="4840816"/>
            <a:ext cx="75056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Apache Isis / KN Interface Explorer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400" dirty="0" err="1" smtClean="0"/>
              <a:t>RESTful</a:t>
            </a:r>
            <a:r>
              <a:rPr lang="de-DE" sz="2400" dirty="0" smtClean="0"/>
              <a:t> Interface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Apache Isis / KN Interface Explorer</a:t>
            </a:r>
            <a:endParaRPr lang="en-GB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FE7DF-DF48-44AC-9412-77487EA678CD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5576" y="882126"/>
            <a:ext cx="4320480" cy="279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nhaltsplatzhalter 6"/>
          <p:cNvSpPr txBox="1">
            <a:spLocks/>
          </p:cNvSpPr>
          <p:nvPr/>
        </p:nvSpPr>
        <p:spPr>
          <a:xfrm>
            <a:off x="5292080" y="3436640"/>
            <a:ext cx="3240360" cy="1296144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Negotiation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400" dirty="0" smtClean="0"/>
              <a:t>Domain Events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Apache Isis / KN Interface Explorer</a:t>
            </a:r>
            <a:endParaRPr lang="en-GB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FE7DF-DF48-44AC-9412-77487EA678CD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11560" y="1204393"/>
            <a:ext cx="7920880" cy="33843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z="1800" dirty="0" smtClean="0"/>
              <a:t>Internal Event Bus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@</a:t>
            </a:r>
            <a:r>
              <a:rPr lang="de-DE" sz="1800" dirty="0" err="1" smtClean="0"/>
              <a:t>Publish</a:t>
            </a:r>
            <a:endParaRPr lang="de-DE" sz="1800" dirty="0" smtClean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@Subscribe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coordinate/veto interactions between different modules within the system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DF6827F-B6CE-4846-BB60-CFBE2460E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1560"/>
              </a:lnSpc>
            </a:pPr>
            <a:r>
              <a:rPr lang="en-US" sz="2000" b="1" dirty="0" smtClean="0">
                <a:latin typeface="Corbel" charset="0"/>
              </a:rPr>
              <a:t>Jörg Rade</a:t>
            </a:r>
            <a:endParaRPr lang="en-US" sz="2000" b="1" dirty="0">
              <a:latin typeface="Corbel" charset="0"/>
            </a:endParaRPr>
          </a:p>
          <a:p>
            <a:pPr>
              <a:lnSpc>
                <a:spcPts val="1560"/>
              </a:lnSpc>
            </a:pPr>
            <a:r>
              <a:rPr lang="en-US" dirty="0" smtClean="0">
                <a:latin typeface="Corbel" charset="0"/>
              </a:rPr>
              <a:t>SALOG Interface Responsible</a:t>
            </a:r>
            <a:endParaRPr lang="en-US" dirty="0">
              <a:latin typeface="Corbel" charset="0"/>
            </a:endParaRPr>
          </a:p>
          <a:p>
            <a:pPr>
              <a:lnSpc>
                <a:spcPts val="1560"/>
              </a:lnSpc>
            </a:pPr>
            <a:r>
              <a:rPr lang="en-US" dirty="0" smtClean="0">
                <a:latin typeface="Corbel" charset="0"/>
              </a:rPr>
              <a:t>Telephone +49 40 30 333 3442</a:t>
            </a:r>
            <a:endParaRPr lang="en-US" dirty="0">
              <a:latin typeface="Corbel" charset="0"/>
            </a:endParaRPr>
          </a:p>
          <a:p>
            <a:pPr>
              <a:lnSpc>
                <a:spcPts val="1560"/>
              </a:lnSpc>
            </a:pPr>
            <a:r>
              <a:rPr lang="en-US" dirty="0" smtClean="0">
                <a:latin typeface="Corbel" charset="0"/>
              </a:rPr>
              <a:t>joerg.rade@kuehne-nagel.com</a:t>
            </a:r>
            <a:endParaRPr lang="en-US" dirty="0">
              <a:latin typeface="Corbel" charset="0"/>
            </a:endParaRPr>
          </a:p>
          <a:p>
            <a:pPr>
              <a:lnSpc>
                <a:spcPts val="1560"/>
              </a:lnSpc>
            </a:pPr>
            <a:endParaRPr lang="en-US" dirty="0">
              <a:latin typeface="Corbel" charset="0"/>
            </a:endParaRPr>
          </a:p>
          <a:p>
            <a:pPr>
              <a:lnSpc>
                <a:spcPts val="1560"/>
              </a:lnSpc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0423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Naked</a:t>
            </a:r>
            <a:r>
              <a:rPr lang="de-DE" dirty="0" smtClean="0"/>
              <a:t> Objects </a:t>
            </a:r>
            <a:r>
              <a:rPr lang="de-DE" sz="1600" dirty="0" smtClean="0">
                <a:hlinkClick r:id="rId2"/>
              </a:rPr>
              <a:t>http://www.nakedobjects.org/</a:t>
            </a:r>
            <a:endParaRPr lang="de-DE" sz="1600" dirty="0" smtClean="0"/>
          </a:p>
          <a:p>
            <a:r>
              <a:rPr lang="de-DE" dirty="0" smtClean="0"/>
              <a:t>Apache Isis </a:t>
            </a:r>
            <a:r>
              <a:rPr lang="de-DE" sz="1600" dirty="0" smtClean="0">
                <a:hlinkClick r:id="rId3"/>
              </a:rPr>
              <a:t>http://isis.apache.org/</a:t>
            </a:r>
            <a:endParaRPr lang="de-DE" sz="1600" dirty="0" smtClean="0"/>
          </a:p>
          <a:p>
            <a:r>
              <a:rPr lang="de-DE" dirty="0" err="1" smtClean="0"/>
              <a:t>Restful</a:t>
            </a:r>
            <a:r>
              <a:rPr lang="de-DE" dirty="0" smtClean="0"/>
              <a:t> Objects </a:t>
            </a:r>
            <a:r>
              <a:rPr lang="de-DE" sz="1600" dirty="0" smtClean="0">
                <a:hlinkClick r:id="rId4"/>
              </a:rPr>
              <a:t>http://www.restfulobjects.org/</a:t>
            </a:r>
            <a:endParaRPr lang="de-DE" sz="1600" dirty="0" smtClean="0"/>
          </a:p>
          <a:p>
            <a:r>
              <a:rPr lang="de-DE" dirty="0" smtClean="0"/>
              <a:t>Richard </a:t>
            </a:r>
            <a:r>
              <a:rPr lang="de-DE" dirty="0" err="1" smtClean="0"/>
              <a:t>Pawson</a:t>
            </a:r>
            <a:r>
              <a:rPr lang="de-DE" dirty="0" smtClean="0"/>
              <a:t>: </a:t>
            </a:r>
            <a:r>
              <a:rPr lang="de-DE" dirty="0" err="1" smtClean="0"/>
              <a:t>Naked</a:t>
            </a:r>
            <a:r>
              <a:rPr lang="de-DE" dirty="0" smtClean="0"/>
              <a:t> Objects </a:t>
            </a:r>
            <a:r>
              <a:rPr lang="de-DE" sz="1600" dirty="0" smtClean="0">
                <a:hlinkClick r:id="rId5"/>
              </a:rPr>
              <a:t>http://www.nakedobjects.org/book/</a:t>
            </a:r>
            <a:r>
              <a:rPr lang="de-DE" sz="1600" dirty="0" smtClean="0"/>
              <a:t> </a:t>
            </a:r>
          </a:p>
          <a:p>
            <a:r>
              <a:rPr lang="de-DE" dirty="0" smtClean="0"/>
              <a:t>The Department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sz="1600" dirty="0" smtClean="0">
                <a:hlinkClick r:id="rId6"/>
              </a:rPr>
              <a:t>www.welfare.ie</a:t>
            </a:r>
            <a:endParaRPr lang="de-DE" sz="1600" dirty="0" smtClean="0"/>
          </a:p>
          <a:p>
            <a:pPr lvl="1"/>
            <a:r>
              <a:rPr lang="de-DE" sz="1600" dirty="0" smtClean="0"/>
              <a:t>http://qconlondon.com/london-2011/qconlondon.com/dl/qcon-london-2011/slides/RichardPawson_LargeScalePureOOAtTheIrishGovernment.pdf</a:t>
            </a:r>
          </a:p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/</a:t>
            </a:r>
            <a:r>
              <a:rPr lang="de-DE" dirty="0" err="1" smtClean="0"/>
              <a:t>Capability</a:t>
            </a:r>
            <a:r>
              <a:rPr lang="de-DE" dirty="0" smtClean="0"/>
              <a:t> Model </a:t>
            </a:r>
            <a:r>
              <a:rPr lang="de-DE" sz="1600" dirty="0" smtClean="0">
                <a:hlinkClick r:id="rId7"/>
              </a:rPr>
              <a:t>http://njbartlett.name/2011/09/12/why-obr.html</a:t>
            </a:r>
            <a:r>
              <a:rPr lang="de-DE" sz="1600" dirty="0" smtClean="0"/>
              <a:t> </a:t>
            </a:r>
          </a:p>
          <a:p>
            <a:r>
              <a:rPr lang="de-DE" dirty="0" smtClean="0"/>
              <a:t>Single Sourcing</a:t>
            </a:r>
            <a:r>
              <a:rPr lang="de-DE" sz="1600" dirty="0" smtClean="0"/>
              <a:t> </a:t>
            </a:r>
            <a:r>
              <a:rPr lang="de-DE" sz="1600" dirty="0" smtClean="0">
                <a:hlinkClick r:id="rId8"/>
              </a:rPr>
              <a:t>http://agilemodeling.com/essays/singleSourceInformation.htm</a:t>
            </a:r>
            <a:endParaRPr lang="de-DE" sz="1600" dirty="0" smtClean="0"/>
          </a:p>
          <a:p>
            <a:endParaRPr lang="de-DE" sz="160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Naked Objects in Java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35696" y="988368"/>
            <a:ext cx="6192688" cy="3384376"/>
          </a:xfrm>
        </p:spPr>
        <p:txBody>
          <a:bodyPr/>
          <a:lstStyle/>
          <a:p>
            <a:endParaRPr lang="de-DE" sz="1600" dirty="0" smtClean="0"/>
          </a:p>
          <a:p>
            <a:r>
              <a:rPr lang="de-DE" dirty="0" smtClean="0"/>
              <a:t>Richard </a:t>
            </a:r>
            <a:r>
              <a:rPr lang="de-DE" dirty="0" err="1" smtClean="0"/>
              <a:t>Pawson</a:t>
            </a:r>
            <a:r>
              <a:rPr lang="de-DE" dirty="0" smtClean="0"/>
              <a:t>, Robert Matthews: </a:t>
            </a:r>
            <a:r>
              <a:rPr lang="de-DE" dirty="0" err="1" smtClean="0"/>
              <a:t>Naked</a:t>
            </a:r>
            <a:r>
              <a:rPr lang="de-DE" dirty="0" smtClean="0"/>
              <a:t> Objects</a:t>
            </a:r>
            <a:r>
              <a:rPr lang="de-DE" sz="1600" dirty="0" smtClean="0"/>
              <a:t>  </a:t>
            </a:r>
            <a:br>
              <a:rPr lang="de-DE" sz="1600" dirty="0" smtClean="0"/>
            </a:br>
            <a:r>
              <a:rPr lang="de-DE" sz="1600" dirty="0" smtClean="0"/>
              <a:t>(ISBN: 978-0470844205) </a:t>
            </a:r>
          </a:p>
          <a:p>
            <a:pPr>
              <a:buNone/>
            </a:pPr>
            <a:endParaRPr lang="de-DE" sz="1600" dirty="0" smtClean="0"/>
          </a:p>
          <a:p>
            <a:pPr>
              <a:buNone/>
            </a:pPr>
            <a:endParaRPr lang="de-DE" sz="1600" dirty="0" smtClean="0"/>
          </a:p>
          <a:p>
            <a:r>
              <a:rPr lang="de-DE" dirty="0" smtClean="0"/>
              <a:t>Eric Evans: Domain </a:t>
            </a:r>
            <a:r>
              <a:rPr lang="de-DE" dirty="0" err="1" smtClean="0"/>
              <a:t>Driven</a:t>
            </a:r>
            <a:r>
              <a:rPr lang="de-DE" dirty="0" smtClean="0"/>
              <a:t> Design </a:t>
            </a:r>
            <a:br>
              <a:rPr lang="de-DE" dirty="0" smtClean="0"/>
            </a:br>
            <a:r>
              <a:rPr lang="de-DE" sz="1600" dirty="0" smtClean="0"/>
              <a:t>(ISBN: 978-0321125217)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Dan Haywood: Domain </a:t>
            </a:r>
            <a:r>
              <a:rPr lang="de-DE" dirty="0" err="1" smtClean="0"/>
              <a:t>Driven</a:t>
            </a:r>
            <a:r>
              <a:rPr lang="de-DE" dirty="0" smtClean="0"/>
              <a:t> Design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Naked</a:t>
            </a:r>
            <a:r>
              <a:rPr lang="de-DE" dirty="0" smtClean="0"/>
              <a:t> Objects </a:t>
            </a:r>
            <a:br>
              <a:rPr lang="de-DE" dirty="0" smtClean="0"/>
            </a:br>
            <a:r>
              <a:rPr lang="de-DE" sz="1600" dirty="0" smtClean="0"/>
              <a:t>(ISBN: 978-1934356449)</a:t>
            </a:r>
          </a:p>
          <a:p>
            <a:pPr lvl="1">
              <a:buNone/>
            </a:pPr>
            <a:endParaRPr lang="de-DE" sz="1600" dirty="0" smtClean="0"/>
          </a:p>
          <a:p>
            <a:pPr lvl="1">
              <a:buNone/>
            </a:pPr>
            <a:endParaRPr lang="de-DE" sz="1600" dirty="0" smtClean="0"/>
          </a:p>
          <a:p>
            <a:endParaRPr lang="de-DE" sz="160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Naked Objects in Java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Books</a:t>
            </a:r>
            <a:endParaRPr lang="de-DE" dirty="0"/>
          </a:p>
        </p:txBody>
      </p:sp>
      <p:pic>
        <p:nvPicPr>
          <p:cNvPr id="2050" name="Picture 2" descr="C:\Users\joerg.rade\Desktop\DomainDrivenDesignUsingNakedObject_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3364633"/>
            <a:ext cx="816538" cy="1008111"/>
          </a:xfrm>
          <a:prstGeom prst="rect">
            <a:avLst/>
          </a:prstGeom>
          <a:noFill/>
        </p:spPr>
      </p:pic>
      <p:pic>
        <p:nvPicPr>
          <p:cNvPr id="2052" name="Picture 4" descr="C:\Users\joerg.rade\Desktop\DomainDrivenDesign_boo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44630"/>
            <a:ext cx="792088" cy="1047994"/>
          </a:xfrm>
          <a:prstGeom prst="rect">
            <a:avLst/>
          </a:prstGeom>
          <a:noFill/>
        </p:spPr>
      </p:pic>
      <p:pic>
        <p:nvPicPr>
          <p:cNvPr id="16" name="Picture 5" descr="C:\Users\joerg.rade\Desktop\NakedObjects_boo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132384"/>
            <a:ext cx="787617" cy="9886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A1BA92A-B978-4900-A514-94C617A18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</a:t>
            </a:r>
            <a:endParaRPr lang="x-none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F8361C7-4B0D-4CB8-8371-3BBE535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xcursus</a:t>
            </a:r>
            <a:endParaRPr lang="x-none" dirty="0"/>
          </a:p>
        </p:txBody>
      </p:sp>
      <p:sp>
        <p:nvSpPr>
          <p:cNvPr id="5" name="Rechteck 4"/>
          <p:cNvSpPr/>
          <p:nvPr/>
        </p:nvSpPr>
        <p:spPr>
          <a:xfrm>
            <a:off x="2483768" y="3481353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dirty="0" smtClean="0">
                <a:solidFill>
                  <a:schemeClr val="bg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="" xmlns:p14="http://schemas.microsoft.com/office/powerpoint/2010/main" val="7263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CF09-9FE9-4035-8F3C-C8C0AE0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User Interface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357A46-DEC3-4C7D-9DE2-4EE6E71B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SAF Parallelized CI Pipeline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08ECD3C-8D1C-4952-B91F-63270418EC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(Inventor of C++)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BA8BC6D-17C1-4578-98F4-AEEED11DB6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1188" y="1348234"/>
            <a:ext cx="3600450" cy="338455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I have always wished for my computer to be as easy to use as my telephone; my wish has come true because I can no longer figure out how to use my telephone.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9" name="Inhaltsplatzhalter 3" descr="BjarneStroustrup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414192" y="1348408"/>
            <a:ext cx="4046240" cy="30326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UI …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SAF Parallelized CI Pipeline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1026" name="Picture 2" descr="C:\Users\joerg.rade\Desktop\Apache Isis\NakedObjects_Presentation\Kibana_ButtonsAllO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506591"/>
            <a:ext cx="7776864" cy="2434105"/>
          </a:xfrm>
          <a:prstGeom prst="rect">
            <a:avLst/>
          </a:prstGeom>
          <a:noFill/>
        </p:spPr>
      </p:pic>
      <p:sp>
        <p:nvSpPr>
          <p:cNvPr id="9" name="Untertitel 4"/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/>
          <a:p>
            <a:r>
              <a:rPr lang="de-DE" dirty="0" smtClean="0"/>
              <a:t>…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end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A1BA92A-B978-4900-A514-94C617A18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</a:t>
            </a:r>
            <a:endParaRPr lang="x-none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F8361C7-4B0D-4CB8-8371-3BBE535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Naked</a:t>
            </a:r>
            <a:r>
              <a:rPr lang="de-CH" dirty="0" smtClean="0"/>
              <a:t> Objects Pattern</a:t>
            </a:r>
            <a:endParaRPr lang="x-none" dirty="0"/>
          </a:p>
        </p:txBody>
      </p:sp>
      <p:sp>
        <p:nvSpPr>
          <p:cNvPr id="5" name="Rechteck 4"/>
          <p:cNvSpPr/>
          <p:nvPr/>
        </p:nvSpPr>
        <p:spPr>
          <a:xfrm>
            <a:off x="2592288" y="3481353"/>
            <a:ext cx="5868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chemeClr val="bg1"/>
                </a:solidFill>
              </a:rPr>
              <a:t>Intent - Structure – Example - Motivation - Applicability – Related 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smtClean="0">
                <a:solidFill>
                  <a:schemeClr val="bg1"/>
                </a:solidFill>
              </a:rPr>
              <a:t>Known Uses</a:t>
            </a:r>
            <a:endParaRPr lang="de-DE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63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CF09-9FE9-4035-8F3C-C8C0AE0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User Interface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357A46-DEC3-4C7D-9DE2-4EE6E71B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>
                <a:hlinkClick r:id="rId2"/>
              </a:rPr>
              <a:t>Excursus</a:t>
            </a:r>
            <a:r>
              <a:rPr lang="de-DE" dirty="0" smtClean="0"/>
              <a:t>: UI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08ECD3C-8D1C-4952-B91F-63270418EC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Eric Evans</a:t>
            </a:r>
            <a:r>
              <a:rPr lang="en-US" dirty="0" smtClean="0"/>
              <a:t> - </a:t>
            </a:r>
            <a:r>
              <a:rPr lang="de-DE" dirty="0" smtClean="0"/>
              <a:t>The Smart UI Anti-Pattern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BA8BC6D-17C1-4578-98F4-AEEED11DB6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1188" y="1204913"/>
            <a:ext cx="3600450" cy="33845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Put all the business logic into the user interface. Chop the application into small functions and implement them as separate user interfaces, embedding the business rules into them. Use a relational database as a shared repository of the data. Use the most automated UI building and visual programming tools available [Evans p.77].”</a:t>
            </a:r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40</a:t>
            </a:fld>
            <a:endParaRPr lang="en-GB" dirty="0"/>
          </a:p>
        </p:txBody>
      </p:sp>
      <p:pic>
        <p:nvPicPr>
          <p:cNvPr id="8" name="Picture 2" descr="C:\Users\joerg.rade\Desktop\1d33a7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0924" y="1276400"/>
            <a:ext cx="3001516" cy="31159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5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User Interface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Trygve</a:t>
            </a:r>
            <a:r>
              <a:rPr lang="de-DE" dirty="0" smtClean="0"/>
              <a:t> </a:t>
            </a:r>
            <a:r>
              <a:rPr lang="de-DE" dirty="0" err="1" smtClean="0"/>
              <a:t>Reenskaug</a:t>
            </a:r>
            <a:r>
              <a:rPr lang="de-DE" dirty="0" smtClean="0"/>
              <a:t> – Inventor </a:t>
            </a:r>
            <a:r>
              <a:rPr lang="de-DE" dirty="0" err="1" smtClean="0"/>
              <a:t>of</a:t>
            </a:r>
            <a:r>
              <a:rPr lang="de-DE" dirty="0" smtClean="0"/>
              <a:t> MVC, DCI</a:t>
            </a:r>
            <a:endParaRPr lang="de-DE" dirty="0"/>
          </a:p>
        </p:txBody>
      </p:sp>
      <p:pic>
        <p:nvPicPr>
          <p:cNvPr id="7" name="Grafik 6" descr="trygve-color-2010-retouch-small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2609" y="1132385"/>
            <a:ext cx="2637543" cy="345638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4BA8BC6D-17C1-4578-98F4-AEEED11DB6F3}"/>
              </a:ext>
            </a:extLst>
          </p:cNvPr>
          <p:cNvSpPr txBox="1">
            <a:spLocks/>
          </p:cNvSpPr>
          <p:nvPr/>
        </p:nvSpPr>
        <p:spPr>
          <a:xfrm>
            <a:off x="611188" y="1276226"/>
            <a:ext cx="3600450" cy="3384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have been told that in many implementations of the “well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kown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MVC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paradigm”,  the “C” is implemented as a script controlling the user’s actions.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Pawson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p.3]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data_jra\workspace-ife\dddsample-isis.git\hist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4392"/>
            <a:ext cx="6351562" cy="34317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Naked</a:t>
            </a:r>
            <a:r>
              <a:rPr lang="de-DE" dirty="0" smtClean="0"/>
              <a:t> Objects - An </a:t>
            </a:r>
            <a:r>
              <a:rPr lang="de-DE" dirty="0" err="1" smtClean="0"/>
              <a:t>Architectural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Intent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Mission Statement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>
          <a:xfrm>
            <a:off x="592956" y="1204393"/>
            <a:ext cx="7867476" cy="3384376"/>
          </a:xfrm>
        </p:spPr>
        <p:txBody>
          <a:bodyPr/>
          <a:lstStyle/>
          <a:p>
            <a:r>
              <a:rPr lang="de-DE" dirty="0" err="1" smtClean="0"/>
              <a:t>Classical</a:t>
            </a:r>
            <a:r>
              <a:rPr lang="de-DE" dirty="0" smtClean="0"/>
              <a:t> </a:t>
            </a:r>
            <a:r>
              <a:rPr lang="de-DE" dirty="0" err="1" smtClean="0"/>
              <a:t>architetures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en-US" dirty="0" err="1" smtClean="0"/>
              <a:t>emphasise</a:t>
            </a:r>
            <a:r>
              <a:rPr lang="en-US" dirty="0" smtClean="0"/>
              <a:t> technical concerns </a:t>
            </a:r>
          </a:p>
          <a:p>
            <a:pPr lvl="1"/>
            <a:r>
              <a:rPr lang="en-US" dirty="0" smtClean="0"/>
              <a:t>and do not </a:t>
            </a:r>
            <a:r>
              <a:rPr lang="en-US" b="1" i="1" dirty="0" smtClean="0"/>
              <a:t>focus </a:t>
            </a:r>
            <a:r>
              <a:rPr lang="de-DE" b="1" i="1" dirty="0" smtClean="0"/>
              <a:t>on </a:t>
            </a:r>
            <a:r>
              <a:rPr lang="de-DE" b="1" i="1" dirty="0" err="1" smtClean="0"/>
              <a:t>the</a:t>
            </a:r>
            <a:r>
              <a:rPr lang="de-DE" b="1" i="1" dirty="0" smtClean="0"/>
              <a:t> </a:t>
            </a:r>
            <a:r>
              <a:rPr lang="de-DE" b="1" i="1" dirty="0" err="1" smtClean="0"/>
              <a:t>domain</a:t>
            </a:r>
            <a:r>
              <a:rPr lang="de-DE" b="1" i="1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UI</a:t>
            </a:r>
            <a:r>
              <a:rPr lang="en-US" dirty="0" smtClean="0"/>
              <a:t> is a fashion item</a:t>
            </a:r>
          </a:p>
          <a:p>
            <a:pPr lvl="1"/>
            <a:r>
              <a:rPr lang="en-US" dirty="0" smtClean="0"/>
              <a:t>it should directly </a:t>
            </a:r>
            <a:r>
              <a:rPr lang="en-US" b="1" i="1" dirty="0" smtClean="0"/>
              <a:t>reflect the domain model.</a:t>
            </a:r>
          </a:p>
          <a:p>
            <a:r>
              <a:rPr lang="en-US" dirty="0" smtClean="0"/>
              <a:t>A tighter </a:t>
            </a:r>
            <a:r>
              <a:rPr lang="en-US" b="1" i="1" dirty="0" smtClean="0"/>
              <a:t>feedback loop </a:t>
            </a:r>
            <a:r>
              <a:rPr lang="en-US" dirty="0" smtClean="0"/>
              <a:t>is the most important thing with </a:t>
            </a:r>
            <a:r>
              <a:rPr lang="en-US" b="1" i="1" dirty="0" smtClean="0"/>
              <a:t>testability </a:t>
            </a:r>
            <a:r>
              <a:rPr lang="en-US" dirty="0" smtClean="0"/>
              <a:t>a close second.</a:t>
            </a:r>
          </a:p>
          <a:p>
            <a:r>
              <a:rPr lang="en-US" dirty="0" smtClean="0"/>
              <a:t>UI generation allows for </a:t>
            </a:r>
            <a:r>
              <a:rPr lang="en-US" b="1" i="1" dirty="0" smtClean="0"/>
              <a:t>faster development cycles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Behaviorally complete objects ease </a:t>
            </a:r>
            <a:r>
              <a:rPr lang="en-US" b="1" i="1" dirty="0" smtClean="0"/>
              <a:t>unforeseen future changes.</a:t>
            </a:r>
          </a:p>
          <a:p>
            <a:r>
              <a:rPr lang="en-US" dirty="0" smtClean="0"/>
              <a:t>The domain model becomes the </a:t>
            </a:r>
            <a:r>
              <a:rPr lang="en-US" b="1" i="1" dirty="0" smtClean="0"/>
              <a:t>common language</a:t>
            </a:r>
            <a:r>
              <a:rPr lang="en-US" dirty="0" smtClean="0"/>
              <a:t> for developers and users.</a:t>
            </a:r>
          </a:p>
          <a:p>
            <a:r>
              <a:rPr lang="en-US" dirty="0" smtClean="0"/>
              <a:t>The UI is simple and powerful at the same time 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i="1" dirty="0" smtClean="0"/>
              <a:t>sovereign users </a:t>
            </a:r>
            <a:r>
              <a:rPr lang="en-US" dirty="0" smtClean="0"/>
              <a:t>act as </a:t>
            </a:r>
            <a:r>
              <a:rPr lang="en-US" b="1" i="1" dirty="0" smtClean="0"/>
              <a:t>problem solvers</a:t>
            </a:r>
            <a:r>
              <a:rPr lang="en-US" dirty="0" smtClean="0"/>
              <a:t>.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CF09-9FE9-4035-8F3C-C8C0AE0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4 Layer Architecture (MVC)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357A46-DEC3-4C7D-9DE2-4EE6E71B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Structure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08ECD3C-8D1C-4952-B91F-63270418EC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x-none" dirty="0"/>
          </a:p>
        </p:txBody>
      </p:sp>
      <p:pic>
        <p:nvPicPr>
          <p:cNvPr id="1028" name="Picture 4" descr="C:\Users\joerg.rade\Desktop\ScreenShot 101 Microsoft PowerPoint - [NakedObjects.pptx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83113"/>
            <a:ext cx="3168352" cy="3505655"/>
          </a:xfrm>
          <a:prstGeom prst="rect">
            <a:avLst/>
          </a:prstGeom>
          <a:noFill/>
        </p:spPr>
      </p:pic>
      <p:sp>
        <p:nvSpPr>
          <p:cNvPr id="15" name="Rechteckige Legende 14"/>
          <p:cNvSpPr/>
          <p:nvPr/>
        </p:nvSpPr>
        <p:spPr>
          <a:xfrm>
            <a:off x="4283968" y="1636440"/>
            <a:ext cx="4320480" cy="1440160"/>
          </a:xfrm>
          <a:prstGeom prst="wedgeRectCallout">
            <a:avLst>
              <a:gd name="adj1" fmla="val -65443"/>
              <a:gd name="adj2" fmla="val 4522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err="1" smtClean="0"/>
              <a:t>Procedural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Knowledge</a:t>
            </a:r>
            <a:r>
              <a:rPr lang="de-DE" sz="1600" b="1" dirty="0" smtClean="0"/>
              <a:t> / Business </a:t>
            </a:r>
            <a:r>
              <a:rPr lang="de-DE" sz="1600" b="1" dirty="0" err="1" smtClean="0"/>
              <a:t>Logic</a:t>
            </a:r>
            <a:r>
              <a:rPr lang="de-DE" sz="1600" b="1" dirty="0" smtClean="0"/>
              <a:t> in </a:t>
            </a:r>
            <a:r>
              <a:rPr lang="de-DE" sz="1600" b="1" dirty="0" err="1" smtClean="0"/>
              <a:t>Presentation</a:t>
            </a:r>
            <a:r>
              <a:rPr lang="de-DE" sz="1600" b="1" dirty="0" smtClean="0"/>
              <a:t>/Controller </a:t>
            </a:r>
            <a:r>
              <a:rPr lang="de-DE" sz="1600" b="1" dirty="0" err="1" smtClean="0"/>
              <a:t>leads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to</a:t>
            </a:r>
            <a:r>
              <a:rPr lang="de-DE" sz="1600" b="1" dirty="0" smtClean="0"/>
              <a:t>:</a:t>
            </a:r>
          </a:p>
          <a:p>
            <a:endParaRPr lang="de-DE" sz="1400" b="1" dirty="0" smtClean="0"/>
          </a:p>
          <a:p>
            <a:pPr>
              <a:buFont typeface="Arial" pitchFamily="34" charset="0"/>
              <a:buChar char="•"/>
            </a:pPr>
            <a:r>
              <a:rPr lang="de-DE" sz="1400" b="1" dirty="0" smtClean="0"/>
              <a:t> </a:t>
            </a:r>
            <a:r>
              <a:rPr lang="de-DE" sz="1400" b="1" dirty="0" err="1" smtClean="0">
                <a:solidFill>
                  <a:srgbClr val="FF0000"/>
                </a:solidFill>
              </a:rPr>
              <a:t>Anemic</a:t>
            </a:r>
            <a:r>
              <a:rPr lang="de-DE" sz="1400" b="1" dirty="0" smtClean="0">
                <a:solidFill>
                  <a:srgbClr val="FF0000"/>
                </a:solidFill>
              </a:rPr>
              <a:t> Domain Model</a:t>
            </a:r>
            <a:r>
              <a:rPr lang="de-DE" sz="1400" b="1" dirty="0" smtClean="0"/>
              <a:t> (Fowler)</a:t>
            </a:r>
          </a:p>
          <a:p>
            <a:pPr>
              <a:buFont typeface="Arial" pitchFamily="34" charset="0"/>
              <a:buChar char="•"/>
            </a:pP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</a:rPr>
              <a:t>Behaviorally</a:t>
            </a:r>
            <a:r>
              <a:rPr lang="de-DE" sz="1400" b="1" dirty="0" smtClean="0">
                <a:solidFill>
                  <a:srgbClr val="FF0000"/>
                </a:solidFill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</a:rPr>
              <a:t>Incomplete</a:t>
            </a:r>
            <a:r>
              <a:rPr lang="de-DE" sz="1400" b="1" dirty="0" smtClean="0">
                <a:solidFill>
                  <a:srgbClr val="FF0000"/>
                </a:solidFill>
              </a:rPr>
              <a:t> Domain Objects</a:t>
            </a:r>
            <a:r>
              <a:rPr lang="de-DE" sz="1400" b="1" dirty="0" smtClean="0"/>
              <a:t> (</a:t>
            </a:r>
            <a:r>
              <a:rPr lang="de-DE" sz="1400" b="1" dirty="0" err="1" smtClean="0"/>
              <a:t>Pawson</a:t>
            </a:r>
            <a:r>
              <a:rPr lang="de-DE" sz="1400" b="1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de-DE" sz="1400" b="1" dirty="0" smtClean="0"/>
              <a:t> </a:t>
            </a:r>
            <a:r>
              <a:rPr lang="de-DE" sz="1400" b="1" dirty="0" smtClean="0">
                <a:solidFill>
                  <a:srgbClr val="FF0000"/>
                </a:solidFill>
              </a:rPr>
              <a:t>Smart UI Anti-Pattern</a:t>
            </a:r>
            <a:r>
              <a:rPr lang="de-DE" sz="1400" b="1" dirty="0" smtClean="0"/>
              <a:t> (Evans)</a:t>
            </a:r>
            <a:endParaRPr lang="de-DE" sz="1400" b="1" dirty="0"/>
          </a:p>
        </p:txBody>
      </p:sp>
      <p:sp>
        <p:nvSpPr>
          <p:cNvPr id="16" name="Wolkenförmige Legende 15"/>
          <p:cNvSpPr/>
          <p:nvPr/>
        </p:nvSpPr>
        <p:spPr>
          <a:xfrm>
            <a:off x="4283968" y="916360"/>
            <a:ext cx="914400" cy="612648"/>
          </a:xfrm>
          <a:prstGeom prst="cloudCallout">
            <a:avLst>
              <a:gd name="adj1" fmla="val -101136"/>
              <a:gd name="adj2" fmla="val 25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/>
                </a:solidFill>
              </a:rPr>
              <a:t>View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17" name="Wolkenförmige Legende 16"/>
          <p:cNvSpPr/>
          <p:nvPr/>
        </p:nvSpPr>
        <p:spPr>
          <a:xfrm>
            <a:off x="4283968" y="3184032"/>
            <a:ext cx="1008112" cy="612648"/>
          </a:xfrm>
          <a:prstGeom prst="cloudCallout">
            <a:avLst>
              <a:gd name="adj1" fmla="val -101136"/>
              <a:gd name="adj2" fmla="val 25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/>
                </a:solidFill>
              </a:rPr>
              <a:t>Model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5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CF09-9FE9-4035-8F3C-C8C0AE0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Naked Objects Pattern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357A46-DEC3-4C7D-9DE2-4EE6E71B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Structure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08ECD3C-8D1C-4952-B91F-63270418EC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Aka: </a:t>
            </a:r>
            <a:r>
              <a:rPr lang="de-DE" dirty="0" err="1" smtClean="0"/>
              <a:t>NoMVC</a:t>
            </a:r>
            <a:endParaRPr lang="x-none" dirty="0"/>
          </a:p>
        </p:txBody>
      </p:sp>
      <p:pic>
        <p:nvPicPr>
          <p:cNvPr id="68610" name="Picture 2" descr="C:\Users\joerg.rade\Desktop\ScreenShot 102 1 Erinneru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16360"/>
            <a:ext cx="4555706" cy="3744416"/>
          </a:xfrm>
          <a:prstGeom prst="rect">
            <a:avLst/>
          </a:prstGeom>
          <a:noFill/>
        </p:spPr>
      </p:pic>
      <p:sp>
        <p:nvSpPr>
          <p:cNvPr id="11" name="Nach links gekrümmter Pfeil 10"/>
          <p:cNvSpPr/>
          <p:nvPr/>
        </p:nvSpPr>
        <p:spPr>
          <a:xfrm>
            <a:off x="5292080" y="3292624"/>
            <a:ext cx="1091560" cy="1224136"/>
          </a:xfrm>
          <a:prstGeom prst="curved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rechts gekrümmter Pfeil 12"/>
          <p:cNvSpPr/>
          <p:nvPr/>
        </p:nvSpPr>
        <p:spPr>
          <a:xfrm rot="10800000">
            <a:off x="5292080" y="1060376"/>
            <a:ext cx="1152128" cy="201622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>
          <a:xfrm>
            <a:off x="6876256" y="1996480"/>
            <a:ext cx="1584176" cy="792088"/>
          </a:xfrm>
          <a:prstGeom prst="wedgeRectCallout">
            <a:avLst>
              <a:gd name="adj1" fmla="val -74112"/>
              <a:gd name="adj2" fmla="val -2859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b="1" dirty="0" smtClean="0">
              <a:solidFill>
                <a:schemeClr val="bg1"/>
              </a:solidFill>
            </a:endParaRPr>
          </a:p>
          <a:p>
            <a:r>
              <a:rPr lang="de-DE" sz="1400" b="1" dirty="0" smtClean="0">
                <a:solidFill>
                  <a:schemeClr val="bg1"/>
                </a:solidFill>
              </a:rPr>
              <a:t>User Interface  </a:t>
            </a:r>
            <a:br>
              <a:rPr lang="de-DE" sz="1400" b="1" dirty="0" smtClean="0">
                <a:solidFill>
                  <a:schemeClr val="bg1"/>
                </a:solidFill>
              </a:rPr>
            </a:br>
            <a:r>
              <a:rPr lang="de-DE" sz="1400" b="1" dirty="0" err="1" smtClean="0">
                <a:solidFill>
                  <a:schemeClr val="bg1"/>
                </a:solidFill>
              </a:rPr>
              <a:t>is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generated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from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br>
              <a:rPr lang="de-DE" sz="1400" b="1" dirty="0" smtClean="0">
                <a:solidFill>
                  <a:schemeClr val="bg1"/>
                </a:solidFill>
              </a:rPr>
            </a:br>
            <a:r>
              <a:rPr lang="de-DE" sz="1400" b="1" dirty="0" smtClean="0">
                <a:solidFill>
                  <a:schemeClr val="bg1"/>
                </a:solidFill>
              </a:rPr>
              <a:t>Domain Model</a:t>
            </a:r>
          </a:p>
          <a:p>
            <a:endParaRPr lang="de-DE" sz="1400" b="1" dirty="0"/>
          </a:p>
        </p:txBody>
      </p:sp>
      <p:sp>
        <p:nvSpPr>
          <p:cNvPr id="15" name="Rechteckige Legende 14"/>
          <p:cNvSpPr/>
          <p:nvPr/>
        </p:nvSpPr>
        <p:spPr>
          <a:xfrm>
            <a:off x="6876256" y="3076600"/>
            <a:ext cx="1584176" cy="792088"/>
          </a:xfrm>
          <a:prstGeom prst="wedgeRectCallout">
            <a:avLst>
              <a:gd name="adj1" fmla="val -78678"/>
              <a:gd name="adj2" fmla="val 4069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b="1" dirty="0" smtClean="0">
              <a:solidFill>
                <a:schemeClr val="bg1"/>
              </a:solidFill>
            </a:endParaRPr>
          </a:p>
          <a:p>
            <a:r>
              <a:rPr lang="de-DE" sz="1400" b="1" dirty="0" smtClean="0">
                <a:solidFill>
                  <a:schemeClr val="bg1"/>
                </a:solidFill>
              </a:rPr>
              <a:t>Data Definition </a:t>
            </a:r>
            <a:br>
              <a:rPr lang="de-DE" sz="1400" b="1" dirty="0" smtClean="0">
                <a:solidFill>
                  <a:schemeClr val="bg1"/>
                </a:solidFill>
              </a:rPr>
            </a:br>
            <a:r>
              <a:rPr lang="de-DE" sz="1400" b="1" dirty="0" err="1" smtClean="0">
                <a:solidFill>
                  <a:schemeClr val="bg1"/>
                </a:solidFill>
              </a:rPr>
              <a:t>is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generated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from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br>
              <a:rPr lang="de-DE" sz="1400" b="1" dirty="0" smtClean="0">
                <a:solidFill>
                  <a:schemeClr val="bg1"/>
                </a:solidFill>
              </a:rPr>
            </a:br>
            <a:r>
              <a:rPr lang="de-DE" sz="1400" b="1" dirty="0" smtClean="0">
                <a:solidFill>
                  <a:schemeClr val="bg1"/>
                </a:solidFill>
              </a:rPr>
              <a:t>Domain Model</a:t>
            </a:r>
          </a:p>
          <a:p>
            <a:endParaRPr lang="de-DE" sz="1400" b="1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5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ata_jra\workspace-ife\dddsample-isis.git\MetaMo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578" y="1636440"/>
            <a:ext cx="4632274" cy="3145161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Metamodel (</a:t>
            </a:r>
            <a:r>
              <a:rPr lang="de-DE" dirty="0" err="1" smtClean="0"/>
              <a:t>simplyfied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Structure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67944" y="844238"/>
            <a:ext cx="1800200" cy="593112"/>
          </a:xfrm>
          <a:prstGeom prst="wedgeRectCallout">
            <a:avLst>
              <a:gd name="adj1" fmla="val -130003"/>
              <a:gd name="adj2" fmla="val 106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objects can be grouped in lists</a:t>
            </a:r>
            <a:endParaRPr lang="en-GB" sz="1800" dirty="0"/>
          </a:p>
        </p:txBody>
      </p:sp>
      <p:sp>
        <p:nvSpPr>
          <p:cNvPr id="11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02783" y="3487186"/>
            <a:ext cx="2304256" cy="1245598"/>
          </a:xfrm>
          <a:prstGeom prst="wedgeRectCallout">
            <a:avLst>
              <a:gd name="adj1" fmla="val -154784"/>
              <a:gd name="adj2" fmla="val -24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objects, lists, actions get decorated with </a:t>
            </a:r>
          </a:p>
          <a:p>
            <a:pPr marL="0" lvl="1" indent="0">
              <a:lnSpc>
                <a:spcPct val="90000"/>
              </a:lnSpc>
              <a:spcBef>
                <a:spcPts val="550"/>
              </a:spcBef>
              <a:buFontTx/>
              <a:buChar char="-"/>
            </a:pPr>
            <a:r>
              <a:rPr lang="en-GB" sz="1800" dirty="0" smtClean="0"/>
              <a:t> title</a:t>
            </a:r>
          </a:p>
          <a:p>
            <a:pPr marL="0" lvl="1" indent="0">
              <a:lnSpc>
                <a:spcPct val="90000"/>
              </a:lnSpc>
              <a:spcBef>
                <a:spcPts val="550"/>
              </a:spcBef>
              <a:buFontTx/>
              <a:buChar char="-"/>
            </a:pPr>
            <a:r>
              <a:rPr lang="en-GB" sz="1800" dirty="0" smtClean="0"/>
              <a:t> icon</a:t>
            </a:r>
            <a:endParaRPr lang="en-GB" sz="1800" dirty="0"/>
          </a:p>
        </p:txBody>
      </p:sp>
      <p:sp>
        <p:nvSpPr>
          <p:cNvPr id="12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46799" y="844352"/>
            <a:ext cx="2160240" cy="648512"/>
          </a:xfrm>
          <a:prstGeom prst="wedgeRectCallout">
            <a:avLst>
              <a:gd name="adj1" fmla="val -104136"/>
              <a:gd name="adj2" fmla="val 23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appear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(</a:t>
            </a:r>
            <a:r>
              <a:rPr lang="de-DE" sz="1800" dirty="0" err="1" smtClean="0"/>
              <a:t>menu</a:t>
            </a:r>
            <a:r>
              <a:rPr lang="de-DE" sz="1800" dirty="0" smtClean="0"/>
              <a:t>-)</a:t>
            </a:r>
            <a:r>
              <a:rPr lang="de-DE" sz="1800" dirty="0" err="1" smtClean="0"/>
              <a:t>actions</a:t>
            </a:r>
            <a:endParaRPr lang="de-DE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User Interface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Example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GB" dirty="0" smtClean="0"/>
              <a:t>UI Elements Correspond to Domain Object Model</a:t>
            </a:r>
            <a:endParaRPr lang="de-DE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1708448"/>
            <a:ext cx="5544616" cy="302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804248" y="916360"/>
            <a:ext cx="1728192" cy="593112"/>
          </a:xfrm>
          <a:prstGeom prst="wedgeRectCallout">
            <a:avLst>
              <a:gd name="adj1" fmla="val -44795"/>
              <a:gd name="adj2" fmla="val 121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instances </a:t>
            </a:r>
            <a:br>
              <a:rPr lang="en-GB" sz="1800" dirty="0" smtClean="0"/>
            </a:br>
            <a:r>
              <a:rPr lang="en-GB" sz="1800" dirty="0" smtClean="0"/>
              <a:t>-&gt; icons</a:t>
            </a:r>
            <a:endParaRPr lang="en-GB" sz="1800" dirty="0"/>
          </a:p>
        </p:txBody>
      </p:sp>
      <p:sp>
        <p:nvSpPr>
          <p:cNvPr id="11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07904" y="916360"/>
            <a:ext cx="2952328" cy="593112"/>
          </a:xfrm>
          <a:prstGeom prst="wedgeRectCallout">
            <a:avLst>
              <a:gd name="adj1" fmla="val -44998"/>
              <a:gd name="adj2" fmla="val 96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properties / collections </a:t>
            </a:r>
            <a:br>
              <a:rPr lang="en-GB" sz="1800" dirty="0" smtClean="0"/>
            </a:br>
            <a:r>
              <a:rPr lang="en-GB" sz="1800" dirty="0" smtClean="0"/>
              <a:t>-&gt; in forms</a:t>
            </a:r>
          </a:p>
        </p:txBody>
      </p:sp>
      <p:sp>
        <p:nvSpPr>
          <p:cNvPr id="12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1560" y="916360"/>
            <a:ext cx="2880320" cy="593112"/>
          </a:xfrm>
          <a:prstGeom prst="wedgeRectCallout">
            <a:avLst>
              <a:gd name="adj1" fmla="val 35461"/>
              <a:gd name="adj2" fmla="val 99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repositories/domain services </a:t>
            </a:r>
            <a:br>
              <a:rPr lang="en-GB" sz="1800" dirty="0" smtClean="0"/>
            </a:br>
            <a:r>
              <a:rPr lang="en-GB" sz="1800" dirty="0" smtClean="0"/>
              <a:t>-&gt; desktop icons</a:t>
            </a:r>
            <a:endParaRPr lang="en-GB" sz="1800" dirty="0"/>
          </a:p>
        </p:txBody>
      </p:sp>
      <p:sp>
        <p:nvSpPr>
          <p:cNvPr id="13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3568" y="2572544"/>
            <a:ext cx="1800200" cy="670056"/>
          </a:xfrm>
          <a:prstGeom prst="wedgeRectCallout">
            <a:avLst>
              <a:gd name="adj1" fmla="val 99043"/>
              <a:gd name="adj2" fmla="val 14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methods </a:t>
            </a:r>
          </a:p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-&gt; menu items</a:t>
            </a:r>
            <a:endParaRPr lang="en-GB" sz="1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heme/theme1.xml><?xml version="1.0" encoding="utf-8"?>
<a:theme xmlns:a="http://schemas.openxmlformats.org/drawingml/2006/main" name="Kuehne + Nagel Slide Library 2017 v1.0">
  <a:themeElements>
    <a:clrScheme name="Kühne+Nagel">
      <a:dk1>
        <a:sysClr val="windowText" lastClr="000000"/>
      </a:dk1>
      <a:lt1>
        <a:sysClr val="window" lastClr="EFEFEF"/>
      </a:lt1>
      <a:dk2>
        <a:srgbClr val="002B55"/>
      </a:dk2>
      <a:lt2>
        <a:srgbClr val="56B7E9"/>
      </a:lt2>
      <a:accent1>
        <a:srgbClr val="3F5687"/>
      </a:accent1>
      <a:accent2>
        <a:srgbClr val="47739C"/>
      </a:accent2>
      <a:accent3>
        <a:srgbClr val="97CDC7"/>
      </a:accent3>
      <a:accent4>
        <a:srgbClr val="708C74"/>
      </a:accent4>
      <a:accent5>
        <a:srgbClr val="99B173"/>
      </a:accent5>
      <a:accent6>
        <a:srgbClr val="705886"/>
      </a:accent6>
      <a:hlink>
        <a:srgbClr val="47739C"/>
      </a:hlink>
      <a:folHlink>
        <a:srgbClr val="70588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E5E5E5"/>
        </a:solidFill>
      </a:spPr>
      <a:bodyPr wrap="none" lIns="0" tIns="0" rIns="0" bIns="0" rtlCol="0" anchor="ctr">
        <a:noAutofit/>
      </a:bodyPr>
      <a:lstStyle>
        <a:defPPr algn="ctr">
          <a:defRPr sz="1000" spc="-1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(UE) ver 1.3.potx" id="{EB6AA7AA-6340-4EE8-8AF8-E2A28ADBC3D9}" vid="{5C5A87B6-E02A-48A5-8AA5-66C7EDEF4F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FEF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EFEF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Kuehne + Nagel Slide Library 2017 v1.0</Template>
  <TotalTime>0</TotalTime>
  <Words>1354</Words>
  <Application>Microsoft Office PowerPoint</Application>
  <PresentationFormat>Benutzerdefiniert</PresentationFormat>
  <Paragraphs>382</Paragraphs>
  <Slides>42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Kuehne + Nagel Slide Library 2017 v1.0</vt:lpstr>
      <vt:lpstr># TechUp   The Naked Objects Pattern for Java Introduction to Apache Isis</vt:lpstr>
      <vt:lpstr>About Me</vt:lpstr>
      <vt:lpstr>Agenda</vt:lpstr>
      <vt:lpstr>The Naked Objects Pattern</vt:lpstr>
      <vt:lpstr>Naked Objects - An Architectural Pattern</vt:lpstr>
      <vt:lpstr>Classical 4 Layer Architecture (MVC)</vt:lpstr>
      <vt:lpstr>The Naked Objects Pattern</vt:lpstr>
      <vt:lpstr>The Metamodel (simplyfied)</vt:lpstr>
      <vt:lpstr>Object Oriented User Interface</vt:lpstr>
      <vt:lpstr>Testing (Like it should be)</vt:lpstr>
      <vt:lpstr>Testing (Reality)</vt:lpstr>
      <vt:lpstr>Testing (Nightmare)</vt:lpstr>
      <vt:lpstr>The Traditional Programming Model</vt:lpstr>
      <vt:lpstr>Rapid Application Development</vt:lpstr>
      <vt:lpstr>When to use the Pattern?</vt:lpstr>
      <vt:lpstr>Domain Driven Design</vt:lpstr>
      <vt:lpstr>Reference Implementations</vt:lpstr>
      <vt:lpstr>Apache</vt:lpstr>
      <vt:lpstr>About</vt:lpstr>
      <vt:lpstr>Architecture Overview</vt:lpstr>
      <vt:lpstr>Benefits of the Framework</vt:lpstr>
      <vt:lpstr>FileSytem Layout</vt:lpstr>
      <vt:lpstr>Vendor / Technology Lock In?</vt:lpstr>
      <vt:lpstr>Requirements</vt:lpstr>
      <vt:lpstr>KN Interface Explorer </vt:lpstr>
      <vt:lpstr>KN Interface Explorer</vt:lpstr>
      <vt:lpstr>KN Interface Explorer</vt:lpstr>
      <vt:lpstr>Annotations</vt:lpstr>
      <vt:lpstr>Supporting Methods</vt:lpstr>
      <vt:lpstr>*.layout.xml (A Fig Leaf)</vt:lpstr>
      <vt:lpstr>View Model Classes</vt:lpstr>
      <vt:lpstr>RESTful Interface </vt:lpstr>
      <vt:lpstr>Domain Events </vt:lpstr>
      <vt:lpstr>Folie 34</vt:lpstr>
      <vt:lpstr>References</vt:lpstr>
      <vt:lpstr>References</vt:lpstr>
      <vt:lpstr>xcursus</vt:lpstr>
      <vt:lpstr>Role of the User Interface</vt:lpstr>
      <vt:lpstr>When Starting With the UI …</vt:lpstr>
      <vt:lpstr>Role of the User Interface</vt:lpstr>
      <vt:lpstr>Role of the User Interface</vt:lpstr>
      <vt:lpstr>Bits of History</vt:lpstr>
    </vt:vector>
  </TitlesOfParts>
  <Company>Kühne + Nagel (AG &amp; Co.) KG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 Slide Library</dc:title>
  <dc:creator>Tartler, Jule / Kuehne + Nagel / HAM RV-M</dc:creator>
  <cp:lastModifiedBy>joerg.rade</cp:lastModifiedBy>
  <cp:revision>628</cp:revision>
  <dcterms:created xsi:type="dcterms:W3CDTF">2017-12-06T10:15:53Z</dcterms:created>
  <dcterms:modified xsi:type="dcterms:W3CDTF">2018-10-19T07:57:16Z</dcterms:modified>
</cp:coreProperties>
</file>