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handoutMasterIdLst>
    <p:handoutMasterId r:id="rId28"/>
  </p:handoutMasterIdLst>
  <p:sldIdLst>
    <p:sldId id="256" r:id="rId2"/>
    <p:sldId id="257" r:id="rId3"/>
    <p:sldId id="258" r:id="rId4"/>
    <p:sldId id="262" r:id="rId5"/>
    <p:sldId id="283" r:id="rId6"/>
    <p:sldId id="263" r:id="rId7"/>
    <p:sldId id="264" r:id="rId8"/>
    <p:sldId id="265" r:id="rId9"/>
    <p:sldId id="266" r:id="rId10"/>
    <p:sldId id="267" r:id="rId11"/>
    <p:sldId id="268" r:id="rId12"/>
    <p:sldId id="269" r:id="rId13"/>
    <p:sldId id="272" r:id="rId14"/>
    <p:sldId id="273" r:id="rId15"/>
    <p:sldId id="271" r:id="rId16"/>
    <p:sldId id="270" r:id="rId17"/>
    <p:sldId id="274" r:id="rId18"/>
    <p:sldId id="275" r:id="rId19"/>
    <p:sldId id="276" r:id="rId20"/>
    <p:sldId id="277" r:id="rId21"/>
    <p:sldId id="278" r:id="rId22"/>
    <p:sldId id="279" r:id="rId23"/>
    <p:sldId id="280" r:id="rId24"/>
    <p:sldId id="281" r:id="rId25"/>
    <p:sldId id="282"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3D60BB-FA53-4CE0-9142-CE091FB8CB40}">
          <p14:sldIdLst>
            <p14:sldId id="256"/>
            <p14:sldId id="257"/>
            <p14:sldId id="258"/>
            <p14:sldId id="262"/>
            <p14:sldId id="283"/>
          </p14:sldIdLst>
        </p14:section>
        <p14:section name="Development of prostate cancer research database with the clinical data warehouse technology for direct linkage with electronic medical record system" id="{8359B8E5-B75E-4722-B8AF-6C5D563C91EB}">
          <p14:sldIdLst>
            <p14:sldId id="263"/>
            <p14:sldId id="264"/>
            <p14:sldId id="265"/>
            <p14:sldId id="266"/>
            <p14:sldId id="267"/>
            <p14:sldId id="268"/>
            <p14:sldId id="269"/>
          </p14:sldIdLst>
        </p14:section>
        <p14:section name="First Year Annual Report – Organisation of Services and Analysis of Existing Clinical Data" id="{493D6A07-31B2-4DEB-AFE3-89F4AABC93DB}">
          <p14:sldIdLst>
            <p14:sldId id="272"/>
            <p14:sldId id="273"/>
            <p14:sldId id="271"/>
            <p14:sldId id="270"/>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inav Mishra" initials="AM" lastIdx="1" clrIdx="0">
    <p:extLst>
      <p:ext uri="{19B8F6BF-5375-455C-9EA6-DF929625EA0E}">
        <p15:presenceInfo xmlns:p15="http://schemas.microsoft.com/office/powerpoint/2012/main" userId="463a4115e00e94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435" autoAdjust="0"/>
  </p:normalViewPr>
  <p:slideViewPr>
    <p:cSldViewPr snapToGrid="0">
      <p:cViewPr varScale="1">
        <p:scale>
          <a:sx n="72" d="100"/>
          <a:sy n="72" d="100"/>
        </p:scale>
        <p:origin x="135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48935C-AC06-4D23-825D-24EF9ECCA290}" type="datetimeFigureOut">
              <a:rPr lang="en-US" smtClean="0"/>
              <a:t>7/17/2017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333CA8-6271-4548-BCF0-CA8BEB85B809}" type="slidenum">
              <a:rPr lang="en-US" smtClean="0"/>
              <a:t>‹#›</a:t>
            </a:fld>
            <a:endParaRPr lang="en-US"/>
          </a:p>
        </p:txBody>
      </p:sp>
    </p:spTree>
    <p:extLst>
      <p:ext uri="{BB962C8B-B14F-4D97-AF65-F5344CB8AC3E}">
        <p14:creationId xmlns:p14="http://schemas.microsoft.com/office/powerpoint/2010/main" val="12052387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62D477-A17D-49B3-A4E8-2196FB83DFA8}" type="datetimeFigureOut">
              <a:rPr lang="en-US" smtClean="0"/>
              <a:t>7/17/2017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837EA-2AAD-4131-8F71-26A19763A1C1}" type="slidenum">
              <a:rPr lang="en-US" smtClean="0"/>
              <a:t>‹#›</a:t>
            </a:fld>
            <a:endParaRPr lang="en-US"/>
          </a:p>
        </p:txBody>
      </p:sp>
    </p:spTree>
    <p:extLst>
      <p:ext uri="{BB962C8B-B14F-4D97-AF65-F5344CB8AC3E}">
        <p14:creationId xmlns:p14="http://schemas.microsoft.com/office/powerpoint/2010/main" val="314517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er.cancer.gov/seerstat/"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seer.cancer.gov/seerstat/" TargetMode="External"/><Relationship Id="rId5" Type="http://schemas.openxmlformats.org/officeDocument/2006/relationships/hyperlink" Target="http://www.cdc.gov/nchs/" TargetMode="External"/><Relationship Id="rId4" Type="http://schemas.openxmlformats.org/officeDocument/2006/relationships/hyperlink" Target="http://seer.cancer.gov/"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Many cancer clinical trials are conducted each year.</a:t>
            </a:r>
            <a:endParaRPr lang="en-US" dirty="0"/>
          </a:p>
        </p:txBody>
      </p:sp>
      <p:sp>
        <p:nvSpPr>
          <p:cNvPr id="4" name="Slide Number Placeholder 3"/>
          <p:cNvSpPr>
            <a:spLocks noGrp="1"/>
          </p:cNvSpPr>
          <p:nvPr>
            <p:ph type="sldNum" sz="quarter" idx="10"/>
          </p:nvPr>
        </p:nvSpPr>
        <p:spPr/>
        <p:txBody>
          <a:bodyPr/>
          <a:lstStyle/>
          <a:p>
            <a:fld id="{6B8837EA-2AAD-4131-8F71-26A19763A1C1}" type="slidenum">
              <a:rPr lang="en-US" smtClean="0"/>
              <a:t>3</a:t>
            </a:fld>
            <a:endParaRPr lang="en-US"/>
          </a:p>
        </p:txBody>
      </p:sp>
    </p:spTree>
    <p:extLst>
      <p:ext uri="{BB962C8B-B14F-4D97-AF65-F5344CB8AC3E}">
        <p14:creationId xmlns:p14="http://schemas.microsoft.com/office/powerpoint/2010/main" val="2157534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anose="020B0604020202020204" pitchFamily="34" charset="0"/>
              <a:buChar char="•"/>
            </a:pPr>
            <a:r>
              <a:rPr lang="en-US" dirty="0"/>
              <a:t>The abundance of raw, patient-level clinical data has great potential in leading to scientiﬁc advances in medical research and development of new techniques in clinical informatics. </a:t>
            </a:r>
          </a:p>
          <a:p>
            <a:pPr algn="just"/>
            <a:endParaRPr lang="en-US" dirty="0"/>
          </a:p>
          <a:p>
            <a:pPr marL="285750" indent="-285750" algn="just">
              <a:buFont typeface="Arial" panose="020B0604020202020204" pitchFamily="34" charset="0"/>
              <a:buChar char="•"/>
            </a:pPr>
            <a:r>
              <a:rPr lang="en-US" dirty="0"/>
              <a:t>Availability of patient-level data such as raw clinical measurements, rather than summarized table data, can allow researchers to independently verify published results as well as evaluate new hypotheses.</a:t>
            </a:r>
          </a:p>
          <a:p>
            <a:endParaRPr lang="en-US" dirty="0"/>
          </a:p>
        </p:txBody>
      </p:sp>
      <p:sp>
        <p:nvSpPr>
          <p:cNvPr id="4" name="Slide Number Placeholder 3"/>
          <p:cNvSpPr>
            <a:spLocks noGrp="1"/>
          </p:cNvSpPr>
          <p:nvPr>
            <p:ph type="sldNum" sz="quarter" idx="10"/>
          </p:nvPr>
        </p:nvSpPr>
        <p:spPr/>
        <p:txBody>
          <a:bodyPr/>
          <a:lstStyle/>
          <a:p>
            <a:fld id="{6B8837EA-2AAD-4131-8F71-26A19763A1C1}" type="slidenum">
              <a:rPr lang="en-US" smtClean="0"/>
              <a:t>4</a:t>
            </a:fld>
            <a:endParaRPr lang="en-US"/>
          </a:p>
        </p:txBody>
      </p:sp>
    </p:spTree>
    <p:extLst>
      <p:ext uri="{BB962C8B-B14F-4D97-AF65-F5344CB8AC3E}">
        <p14:creationId xmlns:p14="http://schemas.microsoft.com/office/powerpoint/2010/main" val="248822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Clinical data warehouse (CDW) technology  </a:t>
            </a:r>
          </a:p>
          <a:p>
            <a:r>
              <a:rPr lang="en-US" sz="1200" dirty="0"/>
              <a:t>A CDW can provide numerous benefits to researchers with </a:t>
            </a:r>
            <a:endParaRPr lang="en-US" dirty="0"/>
          </a:p>
        </p:txBody>
      </p:sp>
      <p:sp>
        <p:nvSpPr>
          <p:cNvPr id="4" name="Slide Number Placeholder 3"/>
          <p:cNvSpPr>
            <a:spLocks noGrp="1"/>
          </p:cNvSpPr>
          <p:nvPr>
            <p:ph type="sldNum" sz="quarter" idx="10"/>
          </p:nvPr>
        </p:nvSpPr>
        <p:spPr/>
        <p:txBody>
          <a:bodyPr/>
          <a:lstStyle/>
          <a:p>
            <a:fld id="{6B8837EA-2AAD-4131-8F71-26A19763A1C1}" type="slidenum">
              <a:rPr lang="en-US" smtClean="0"/>
              <a:t>9</a:t>
            </a:fld>
            <a:endParaRPr lang="en-US"/>
          </a:p>
        </p:txBody>
      </p:sp>
    </p:spTree>
    <p:extLst>
      <p:ext uri="{BB962C8B-B14F-4D97-AF65-F5344CB8AC3E}">
        <p14:creationId xmlns:p14="http://schemas.microsoft.com/office/powerpoint/2010/main" val="344481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Ian Haines and colleagues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call for access to all the publicly funded clinical trial data from two major trials to settle the controversies around screening for prostate cancer with prostate specific antigen.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European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Randomized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Study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Screening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Prostate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Cancer(ERSPC)</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and the Gothenburg</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trial.</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B8837EA-2AAD-4131-8F71-26A19763A1C1}" type="slidenum">
              <a:rPr lang="en-US" smtClean="0"/>
              <a:t>17</a:t>
            </a:fld>
            <a:endParaRPr lang="en-US"/>
          </a:p>
        </p:txBody>
      </p:sp>
    </p:spTree>
    <p:extLst>
      <p:ext uri="{BB962C8B-B14F-4D97-AF65-F5344CB8AC3E}">
        <p14:creationId xmlns:p14="http://schemas.microsoft.com/office/powerpoint/2010/main" val="319718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SEER*Stat statistical software provides a convenient, intuitive mechanism for the analysis of SEER and other cancer-related databases. It is a powerful PC tool to view individual cancer records and to produce statistics for studying the impact of cancer on a population. SEER*Stat software is distributed with the SEER Research Data and you must have access to the data before using the software.  </a:t>
            </a:r>
          </a:p>
          <a:p>
            <a:pPr algn="just"/>
            <a:r>
              <a:rPr lang="en-US" dirty="0"/>
              <a:t> </a:t>
            </a:r>
          </a:p>
          <a:p>
            <a:pPr algn="just"/>
            <a:r>
              <a:rPr lang="en-US" dirty="0" err="1"/>
              <a:t>Joinpoint</a:t>
            </a:r>
            <a:r>
              <a:rPr lang="en-US" dirty="0"/>
              <a:t> is statistical software for the analysis of trends using </a:t>
            </a:r>
            <a:r>
              <a:rPr lang="en-US" dirty="0" err="1"/>
              <a:t>joinpoint</a:t>
            </a:r>
            <a:r>
              <a:rPr lang="en-US" dirty="0"/>
              <a:t> models, that is, models like the figure below where several different lines are connected together at the "</a:t>
            </a:r>
            <a:r>
              <a:rPr lang="en-US" dirty="0" err="1"/>
              <a:t>joinpoints</a:t>
            </a:r>
            <a:r>
              <a:rPr lang="en-US" dirty="0"/>
              <a:t>". Cancer trends reported in NCI publications are calculated using the </a:t>
            </a:r>
            <a:r>
              <a:rPr lang="en-US" dirty="0" err="1"/>
              <a:t>Joinpoint</a:t>
            </a:r>
            <a:r>
              <a:rPr lang="en-US" dirty="0"/>
              <a:t> Regression Program to analyze rates calculated by the </a:t>
            </a:r>
            <a:r>
              <a:rPr lang="en-US" dirty="0">
                <a:hlinkClick r:id="rId3"/>
              </a:rPr>
              <a:t>SEER*Stat</a:t>
            </a:r>
            <a:r>
              <a:rPr lang="en-US" dirty="0"/>
              <a:t> software. </a:t>
            </a:r>
          </a:p>
          <a:p>
            <a:pPr algn="just"/>
            <a:r>
              <a:rPr lang="en-US" dirty="0"/>
              <a:t> </a:t>
            </a:r>
          </a:p>
          <a:p>
            <a:pPr algn="just"/>
            <a:r>
              <a:rPr lang="en-US" dirty="0" err="1"/>
              <a:t>DevCan</a:t>
            </a:r>
            <a:r>
              <a:rPr lang="en-US" dirty="0"/>
              <a:t> takes cross-sectional counts of incident cases from the standard areas of the </a:t>
            </a:r>
            <a:r>
              <a:rPr lang="en-US" dirty="0">
                <a:hlinkClick r:id="rId4"/>
              </a:rPr>
              <a:t>Surveillance, Epidemiology, and End Results (SEER) Program</a:t>
            </a:r>
            <a:r>
              <a:rPr lang="en-US" dirty="0"/>
              <a:t> conducted by the National Cancer Institute, and mortality counts for the same areas from data collected by the </a:t>
            </a:r>
            <a:r>
              <a:rPr lang="en-US" dirty="0">
                <a:hlinkClick r:id="rId5"/>
              </a:rPr>
              <a:t>National Center for Health Statistics</a:t>
            </a:r>
            <a:r>
              <a:rPr lang="en-US" dirty="0"/>
              <a:t>, and uses them to calculate incidence and mortality rates using population estimates from census data for these areas. These rates are converted to the probabilities of developing or dying from cancer for a hypothetical population. It supports rate editing, sensitivity analysis, user-defined databases, confidence intervals, and the ability to get risk estimates from any age to any age. </a:t>
            </a:r>
          </a:p>
          <a:p>
            <a:pPr algn="just"/>
            <a:r>
              <a:rPr lang="en-US" dirty="0"/>
              <a:t> </a:t>
            </a:r>
          </a:p>
          <a:p>
            <a:pPr algn="just"/>
            <a:r>
              <a:rPr lang="en-US" dirty="0"/>
              <a:t>The Health Disparities Calculator (HD*</a:t>
            </a:r>
            <a:r>
              <a:rPr lang="en-US" dirty="0" err="1"/>
              <a:t>Calc</a:t>
            </a:r>
            <a:r>
              <a:rPr lang="en-US" dirty="0"/>
              <a:t>) is statistical software designed to generate multiple summary measures to evaluate and monitor health disparities (HD). HD*</a:t>
            </a:r>
            <a:r>
              <a:rPr lang="en-US" dirty="0" err="1"/>
              <a:t>Calc</a:t>
            </a:r>
            <a:r>
              <a:rPr lang="en-US" dirty="0"/>
              <a:t> was created as an extension of </a:t>
            </a:r>
            <a:r>
              <a:rPr lang="en-US" dirty="0">
                <a:hlinkClick r:id="rId6"/>
              </a:rPr>
              <a:t>SEER*Stat</a:t>
            </a:r>
            <a:r>
              <a:rPr lang="en-US" dirty="0"/>
              <a:t> that allows the user to import SEER data or other population-based health data and calculate any of eleven disparity measurements.  </a:t>
            </a:r>
          </a:p>
          <a:p>
            <a:pPr algn="just"/>
            <a:r>
              <a:rPr lang="en-US" dirty="0"/>
              <a:t> </a:t>
            </a:r>
          </a:p>
          <a:p>
            <a:pPr algn="just"/>
            <a:r>
              <a:rPr lang="en-US" dirty="0"/>
              <a:t>HD*</a:t>
            </a:r>
            <a:r>
              <a:rPr lang="en-US" dirty="0" err="1"/>
              <a:t>Calc</a:t>
            </a:r>
            <a:r>
              <a:rPr lang="en-US" dirty="0"/>
              <a:t> supports the use of a range of health disparities measures, allowing researchers to select and apply different measures to their data. HD*</a:t>
            </a:r>
            <a:r>
              <a:rPr lang="en-US" dirty="0" err="1"/>
              <a:t>Calc</a:t>
            </a:r>
            <a:r>
              <a:rPr lang="en-US" dirty="0"/>
              <a:t> was originally developed to expand the range of measures for evaluating health disparities related to cancer. However, since it can be used with any dataset, HD*</a:t>
            </a:r>
            <a:r>
              <a:rPr lang="en-US" dirty="0" err="1"/>
              <a:t>Calc</a:t>
            </a:r>
            <a:r>
              <a:rPr lang="en-US" dirty="0"/>
              <a:t> can be used in any research arena. Cross-sectional and trend data (e.g., cancer rates, survival, stage at diagnosis) categorized by disparity groups (e.g., area-socioeconomic status, race/ethnicity, geographic areas) can be imported into HD*</a:t>
            </a:r>
            <a:r>
              <a:rPr lang="en-US" dirty="0" err="1"/>
              <a:t>Calc</a:t>
            </a:r>
            <a:r>
              <a:rPr lang="en-US" dirty="0"/>
              <a:t> to generate four absolute and seven relative summary measures of disparity. The results are displayed as tables and charts, which may be exported for use in other applications. </a:t>
            </a:r>
          </a:p>
        </p:txBody>
      </p:sp>
      <p:sp>
        <p:nvSpPr>
          <p:cNvPr id="4" name="Slide Number Placeholder 3"/>
          <p:cNvSpPr>
            <a:spLocks noGrp="1"/>
          </p:cNvSpPr>
          <p:nvPr>
            <p:ph type="sldNum" sz="quarter" idx="10"/>
          </p:nvPr>
        </p:nvSpPr>
        <p:spPr/>
        <p:txBody>
          <a:bodyPr/>
          <a:lstStyle/>
          <a:p>
            <a:fld id="{6B8837EA-2AAD-4131-8F71-26A19763A1C1}" type="slidenum">
              <a:rPr lang="en-US" smtClean="0"/>
              <a:t>18</a:t>
            </a:fld>
            <a:endParaRPr lang="en-US"/>
          </a:p>
        </p:txBody>
      </p:sp>
    </p:spTree>
    <p:extLst>
      <p:ext uri="{BB962C8B-B14F-4D97-AF65-F5344CB8AC3E}">
        <p14:creationId xmlns:p14="http://schemas.microsoft.com/office/powerpoint/2010/main" val="1004160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Fred Hutchinson Cancer Research Center</a:t>
            </a:r>
          </a:p>
          <a:p>
            <a:r>
              <a:rPr lang="en-US" dirty="0" err="1"/>
              <a:t>Westmead</a:t>
            </a:r>
            <a:r>
              <a:rPr lang="en-US" dirty="0"/>
              <a:t> Cancer Institute</a:t>
            </a:r>
          </a:p>
          <a:p>
            <a:r>
              <a:rPr lang="en-US" dirty="0"/>
              <a:t>U of Virginia Health System</a:t>
            </a:r>
          </a:p>
          <a:p>
            <a:r>
              <a:rPr lang="en-US" dirty="0"/>
              <a:t>New York University </a:t>
            </a:r>
            <a:r>
              <a:rPr lang="en-US" dirty="0" err="1"/>
              <a:t>Langone</a:t>
            </a:r>
            <a:r>
              <a:rPr lang="en-US" dirty="0"/>
              <a:t> Medical Center</a:t>
            </a:r>
          </a:p>
          <a:p>
            <a:r>
              <a:rPr lang="en-US" dirty="0" err="1"/>
              <a:t>Karmanos</a:t>
            </a:r>
            <a:r>
              <a:rPr lang="en-US" dirty="0"/>
              <a:t> Cancer Institute</a:t>
            </a:r>
          </a:p>
          <a:p>
            <a:r>
              <a:rPr lang="en-US" dirty="0"/>
              <a:t>Baylor College of Medicine</a:t>
            </a:r>
          </a:p>
          <a:p>
            <a:r>
              <a:rPr lang="en-US" dirty="0"/>
              <a:t>Cleveland Clinic</a:t>
            </a:r>
          </a:p>
          <a:p>
            <a:r>
              <a:rPr lang="en-US" dirty="0"/>
              <a:t>George Washington University</a:t>
            </a:r>
          </a:p>
          <a:p>
            <a:r>
              <a:rPr lang="en-US" dirty="0"/>
              <a:t>Leroy T </a:t>
            </a:r>
            <a:r>
              <a:rPr lang="en-US" dirty="0" err="1"/>
              <a:t>Canoles</a:t>
            </a:r>
            <a:r>
              <a:rPr lang="en-US" dirty="0"/>
              <a:t> Jr. Cancer Research Center</a:t>
            </a:r>
          </a:p>
          <a:p>
            <a:r>
              <a:rPr lang="en-US" dirty="0"/>
              <a:t>McGill University</a:t>
            </a:r>
          </a:p>
          <a:p>
            <a:r>
              <a:rPr lang="en-US" dirty="0"/>
              <a:t>University of Queensland</a:t>
            </a:r>
          </a:p>
          <a:p>
            <a:r>
              <a:rPr lang="en-US" dirty="0"/>
              <a:t>Australian Prostate Cancer Research Centre</a:t>
            </a:r>
          </a:p>
          <a:p>
            <a:r>
              <a:rPr lang="en-US" dirty="0"/>
              <a:t>University Health Network Princess Margaret Hospital</a:t>
            </a:r>
          </a:p>
          <a:p>
            <a:r>
              <a:rPr lang="en-US" dirty="0"/>
              <a:t>Capital Health / Dalhousie University</a:t>
            </a:r>
          </a:p>
          <a:p>
            <a:r>
              <a:rPr lang="en-US" dirty="0"/>
              <a:t>Memorial Sloan-Kettering Cancer Center</a:t>
            </a:r>
          </a:p>
          <a:p>
            <a:r>
              <a:rPr lang="en-US" dirty="0"/>
              <a:t>Groupe </a:t>
            </a:r>
            <a:r>
              <a:rPr lang="en-US" dirty="0" err="1"/>
              <a:t>Hospitalier</a:t>
            </a:r>
            <a:r>
              <a:rPr lang="en-US" dirty="0"/>
              <a:t> </a:t>
            </a:r>
            <a:r>
              <a:rPr lang="en-US" dirty="0" err="1"/>
              <a:t>Diaconesses</a:t>
            </a:r>
            <a:r>
              <a:rPr lang="en-US" dirty="0"/>
              <a:t> Croix Saint Simon</a:t>
            </a:r>
          </a:p>
          <a:p>
            <a:r>
              <a:rPr lang="en-US" dirty="0"/>
              <a:t>University of Washington</a:t>
            </a:r>
          </a:p>
          <a:p>
            <a:r>
              <a:rPr lang="en-US" dirty="0"/>
              <a:t>University of Miami</a:t>
            </a:r>
          </a:p>
          <a:p>
            <a:r>
              <a:rPr lang="en-US" dirty="0"/>
              <a:t>National Cancer Center Singapore</a:t>
            </a:r>
          </a:p>
          <a:p>
            <a:r>
              <a:rPr lang="en-US" dirty="0"/>
              <a:t>Cancer Research UK</a:t>
            </a:r>
          </a:p>
          <a:p>
            <a:r>
              <a:rPr lang="en-US" dirty="0"/>
              <a:t>MD Anderson Cancer Center</a:t>
            </a:r>
          </a:p>
          <a:p>
            <a:r>
              <a:rPr lang="en-US" dirty="0"/>
              <a:t>University of Rochester</a:t>
            </a:r>
          </a:p>
          <a:p>
            <a:r>
              <a:rPr lang="en-US" dirty="0"/>
              <a:t>Eastern Virginia Medical School University Hospitals Seidman Cancer Center Columbia University Fox Chase Cancer Center U of Alabama at Birmingham University of Malmö Foundation Biobank-Suisse OHSU Knight Cancer Institute King Khalid University Hospital Capital Health / Dalhousie University </a:t>
            </a:r>
            <a:r>
              <a:rPr lang="en-US" dirty="0" err="1"/>
              <a:t>University</a:t>
            </a:r>
            <a:r>
              <a:rPr lang="en-US" dirty="0"/>
              <a:t> of Pittsburg Masonic Cancer Center, U of Minnesota Urology of Virginia PLLC IU Simon Cancer Center RG Kar Medical College Latin American Cooperative Oncology Group (LACOG) St. James's Hospital </a:t>
            </a:r>
            <a:r>
              <a:rPr lang="en-US" dirty="0" err="1"/>
              <a:t>CancerCare</a:t>
            </a:r>
            <a:r>
              <a:rPr lang="en-US" dirty="0"/>
              <a:t> Manitoba Mt. Sinai </a:t>
            </a:r>
            <a:r>
              <a:rPr lang="en-US" dirty="0" err="1"/>
              <a:t>Fundació</a:t>
            </a:r>
            <a:r>
              <a:rPr lang="en-US" dirty="0"/>
              <a:t> IBIT Royal Melbourne </a:t>
            </a:r>
            <a:r>
              <a:rPr lang="en-US" dirty="0" err="1"/>
              <a:t>Hospita</a:t>
            </a:r>
            <a:r>
              <a:rPr lang="en-US" dirty="0"/>
              <a:t> </a:t>
            </a:r>
          </a:p>
          <a:p>
            <a:r>
              <a:rPr lang="en-US" dirty="0"/>
              <a:t> </a:t>
            </a:r>
          </a:p>
          <a:p>
            <a:r>
              <a:rPr lang="en-US" dirty="0"/>
              <a:t>The Prostate Cancer Clinical Trials Consortium (PCCTC) was initiated in 2005 by the Prostate Cancer Foundation (PCF) and the U.S. Department of Defense (DOD) Prostate Cancer Research Program (PCRP) in response to critically unmet needs in prostate cancer clinical research identified by physician investigators and patient advocates.</a:t>
            </a:r>
          </a:p>
        </p:txBody>
      </p:sp>
      <p:sp>
        <p:nvSpPr>
          <p:cNvPr id="4" name="Slide Number Placeholder 3"/>
          <p:cNvSpPr>
            <a:spLocks noGrp="1"/>
          </p:cNvSpPr>
          <p:nvPr>
            <p:ph type="sldNum" sz="quarter" idx="10"/>
          </p:nvPr>
        </p:nvSpPr>
        <p:spPr/>
        <p:txBody>
          <a:bodyPr/>
          <a:lstStyle/>
          <a:p>
            <a:fld id="{6B8837EA-2AAD-4131-8F71-26A19763A1C1}" type="slidenum">
              <a:rPr lang="en-US" smtClean="0"/>
              <a:t>19</a:t>
            </a:fld>
            <a:endParaRPr lang="en-US"/>
          </a:p>
        </p:txBody>
      </p:sp>
    </p:spTree>
    <p:extLst>
      <p:ext uri="{BB962C8B-B14F-4D97-AF65-F5344CB8AC3E}">
        <p14:creationId xmlns:p14="http://schemas.microsoft.com/office/powerpoint/2010/main" val="3854319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D313B4-0D26-40C4-A747-A834339729CE}" type="datetime1">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1860675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D8C827-1AB4-4276-88DD-1D6130C947B2}" type="datetime1">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4196988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6E214-9971-4C00-883B-2803CA817D27}" type="datetime1">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99437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D59190-84BF-4C56-B3B3-A4E79F6E0DF4}" type="datetime1">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157635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E82A05-B51B-4870-B877-07AFFDE256C4}" type="datetime1">
              <a:rPr lang="en-US" smtClean="0"/>
              <a:t>7/17/2017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263410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994DE0-E391-4B5E-ACFA-C7DD3B73C0AF}" type="datetime1">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2279369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605C6F-6A68-4244-876C-2492056E8CA3}" type="datetime1">
              <a:rPr lang="en-US" smtClean="0"/>
              <a:t>7/17/2017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611442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574CAB-0F51-4AE2-9225-B2C0A9735C49}" type="datetime1">
              <a:rPr lang="en-US" smtClean="0"/>
              <a:t>7/17/2017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20128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1246B7-99BD-45FB-AB23-75AD43BD4BCD}" type="datetime1">
              <a:rPr lang="en-US" smtClean="0"/>
              <a:t>7/17/2017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938528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1FD327-2AC3-41C6-9026-561B620B7DA5}" type="datetime1">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5526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ECDDA7-7BF5-4BB1-BF92-61036378E9B1}" type="datetime1">
              <a:rPr lang="en-US" smtClean="0"/>
              <a:t>7/17/2017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6F68D1-8CDC-4ECA-8182-F38CCE31581D}" type="slidenum">
              <a:rPr lang="en-US" smtClean="0"/>
              <a:t>‹#›</a:t>
            </a:fld>
            <a:endParaRPr lang="en-US"/>
          </a:p>
        </p:txBody>
      </p:sp>
    </p:spTree>
    <p:extLst>
      <p:ext uri="{BB962C8B-B14F-4D97-AF65-F5344CB8AC3E}">
        <p14:creationId xmlns:p14="http://schemas.microsoft.com/office/powerpoint/2010/main" val="2379195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440A0-F578-4CA0-BA3E-E0F7EF01BBC3}" type="datetime1">
              <a:rPr lang="en-US" smtClean="0"/>
              <a:t>7/17/2017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F68D1-8CDC-4ECA-8182-F38CCE31581D}" type="slidenum">
              <a:rPr lang="en-US" smtClean="0"/>
              <a:t>‹#›</a:t>
            </a:fld>
            <a:endParaRPr lang="en-US"/>
          </a:p>
        </p:txBody>
      </p:sp>
    </p:spTree>
    <p:extLst>
      <p:ext uri="{BB962C8B-B14F-4D97-AF65-F5344CB8AC3E}">
        <p14:creationId xmlns:p14="http://schemas.microsoft.com/office/powerpoint/2010/main" val="3819900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1673846"/>
          </a:xfrm>
        </p:spPr>
        <p:txBody>
          <a:bodyPr>
            <a:normAutofit fontScale="90000"/>
          </a:bodyPr>
          <a:lstStyle/>
          <a:p>
            <a:r>
              <a:rPr lang="en-US" dirty="0"/>
              <a:t>Clinical Data </a:t>
            </a:r>
            <a:r>
              <a:rPr lang="en-US"/>
              <a:t>Management in </a:t>
            </a:r>
            <a:r>
              <a:rPr lang="en-US" dirty="0"/>
              <a:t>Prostate Cancer</a:t>
            </a:r>
          </a:p>
        </p:txBody>
      </p:sp>
      <p:sp>
        <p:nvSpPr>
          <p:cNvPr id="3" name="Subtitle 2"/>
          <p:cNvSpPr>
            <a:spLocks noGrp="1"/>
          </p:cNvSpPr>
          <p:nvPr>
            <p:ph type="subTitle" idx="1"/>
          </p:nvPr>
        </p:nvSpPr>
        <p:spPr/>
        <p:txBody>
          <a:bodyPr/>
          <a:lstStyle/>
          <a:p>
            <a:r>
              <a:rPr lang="en-US" dirty="0">
                <a:solidFill>
                  <a:schemeClr val="bg1">
                    <a:lumMod val="65000"/>
                  </a:schemeClr>
                </a:solidFill>
              </a:rPr>
              <a:t>Abhinav Mishra </a:t>
            </a:r>
          </a:p>
          <a:p>
            <a:r>
              <a:rPr lang="en-US" dirty="0">
                <a:solidFill>
                  <a:schemeClr val="bg1">
                    <a:lumMod val="65000"/>
                  </a:schemeClr>
                </a:solidFill>
              </a:rPr>
              <a:t>131503</a:t>
            </a:r>
          </a:p>
        </p:txBody>
      </p:sp>
      <p:sp>
        <p:nvSpPr>
          <p:cNvPr id="4" name="Slide Number Placeholder 3"/>
          <p:cNvSpPr>
            <a:spLocks noGrp="1"/>
          </p:cNvSpPr>
          <p:nvPr>
            <p:ph type="sldNum" sz="quarter" idx="12"/>
          </p:nvPr>
        </p:nvSpPr>
        <p:spPr/>
        <p:txBody>
          <a:bodyPr/>
          <a:lstStyle/>
          <a:p>
            <a:fld id="{346F68D1-8CDC-4ECA-8182-F38CCE31581D}" type="slidenum">
              <a:rPr lang="en-US" smtClean="0"/>
              <a:t>1</a:t>
            </a:fld>
            <a:endParaRPr lang="en-US"/>
          </a:p>
        </p:txBody>
      </p:sp>
    </p:spTree>
    <p:extLst>
      <p:ext uri="{BB962C8B-B14F-4D97-AF65-F5344CB8AC3E}">
        <p14:creationId xmlns:p14="http://schemas.microsoft.com/office/powerpoint/2010/main" val="263766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61135" cy="5367130"/>
          </a:xfrm>
        </p:spPr>
      </p:pic>
      <p:sp>
        <p:nvSpPr>
          <p:cNvPr id="5" name="TextBox 4"/>
          <p:cNvSpPr txBox="1"/>
          <p:nvPr/>
        </p:nvSpPr>
        <p:spPr>
          <a:xfrm>
            <a:off x="0" y="5512904"/>
            <a:ext cx="9144000" cy="307777"/>
          </a:xfrm>
          <a:prstGeom prst="rect">
            <a:avLst/>
          </a:prstGeom>
          <a:noFill/>
        </p:spPr>
        <p:txBody>
          <a:bodyPr wrap="square" rtlCol="0">
            <a:spAutoFit/>
          </a:bodyPr>
          <a:lstStyle/>
          <a:p>
            <a:r>
              <a:rPr lang="en-US" sz="1400" b="1" dirty="0"/>
              <a:t>Fig. 2</a:t>
            </a:r>
            <a:r>
              <a:rPr lang="en-US" sz="1400" dirty="0"/>
              <a:t>. Integrated prostate cancer database system</a:t>
            </a:r>
          </a:p>
        </p:txBody>
      </p:sp>
      <p:sp>
        <p:nvSpPr>
          <p:cNvPr id="3" name="Slide Number Placeholder 2"/>
          <p:cNvSpPr>
            <a:spLocks noGrp="1"/>
          </p:cNvSpPr>
          <p:nvPr>
            <p:ph type="sldNum" sz="quarter" idx="12"/>
          </p:nvPr>
        </p:nvSpPr>
        <p:spPr/>
        <p:txBody>
          <a:bodyPr/>
          <a:lstStyle/>
          <a:p>
            <a:fld id="{346F68D1-8CDC-4ECA-8182-F38CCE31581D}" type="slidenum">
              <a:rPr lang="en-US" smtClean="0"/>
              <a:t>10</a:t>
            </a:fld>
            <a:endParaRPr lang="en-US"/>
          </a:p>
        </p:txBody>
      </p:sp>
    </p:spTree>
    <p:extLst>
      <p:ext uri="{BB962C8B-B14F-4D97-AF65-F5344CB8AC3E}">
        <p14:creationId xmlns:p14="http://schemas.microsoft.com/office/powerpoint/2010/main" val="6304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creen Clipping"/>
          <p:cNvPicPr>
            <a:picLocks noChangeAspect="1"/>
          </p:cNvPicPr>
          <p:nvPr/>
        </p:nvPicPr>
        <p:blipFill rotWithShape="1">
          <a:blip r:embed="rId2">
            <a:extLst>
              <a:ext uri="{28A0092B-C50C-407E-A947-70E740481C1C}">
                <a14:useLocalDpi xmlns:a14="http://schemas.microsoft.com/office/drawing/2010/main" val="0"/>
              </a:ext>
            </a:extLst>
          </a:blip>
          <a:srcRect l="1178" t="1652" r="1010" b="3696"/>
          <a:stretch/>
        </p:blipFill>
        <p:spPr>
          <a:xfrm>
            <a:off x="662608" y="116542"/>
            <a:ext cx="7818783" cy="6164988"/>
          </a:xfrm>
          <a:prstGeom prst="rect">
            <a:avLst/>
          </a:prstGeom>
        </p:spPr>
      </p:pic>
      <p:sp>
        <p:nvSpPr>
          <p:cNvPr id="5" name="TextBox 4"/>
          <p:cNvSpPr txBox="1"/>
          <p:nvPr/>
        </p:nvSpPr>
        <p:spPr>
          <a:xfrm>
            <a:off x="628649" y="6237726"/>
            <a:ext cx="6891130" cy="584775"/>
          </a:xfrm>
          <a:prstGeom prst="rect">
            <a:avLst/>
          </a:prstGeom>
          <a:noFill/>
        </p:spPr>
        <p:txBody>
          <a:bodyPr wrap="square" rtlCol="0">
            <a:spAutoFit/>
          </a:bodyPr>
          <a:lstStyle/>
          <a:p>
            <a:r>
              <a:rPr lang="en-US" sz="1400" b="1" dirty="0"/>
              <a:t>Fig. 3</a:t>
            </a:r>
            <a:r>
              <a:rPr lang="en-US" sz="1400" dirty="0"/>
              <a:t>. Patient characteristics by treatment.</a:t>
            </a:r>
          </a:p>
          <a:p>
            <a:endParaRPr lang="en-US" dirty="0"/>
          </a:p>
        </p:txBody>
      </p:sp>
      <p:sp>
        <p:nvSpPr>
          <p:cNvPr id="6" name="Slide Number Placeholder 5"/>
          <p:cNvSpPr>
            <a:spLocks noGrp="1"/>
          </p:cNvSpPr>
          <p:nvPr>
            <p:ph type="sldNum" sz="quarter" idx="12"/>
          </p:nvPr>
        </p:nvSpPr>
        <p:spPr/>
        <p:txBody>
          <a:bodyPr/>
          <a:lstStyle/>
          <a:p>
            <a:fld id="{346F68D1-8CDC-4ECA-8182-F38CCE31581D}" type="slidenum">
              <a:rPr lang="en-US" smtClean="0"/>
              <a:t>11</a:t>
            </a:fld>
            <a:endParaRPr lang="en-US"/>
          </a:p>
        </p:txBody>
      </p:sp>
    </p:spTree>
    <p:extLst>
      <p:ext uri="{BB962C8B-B14F-4D97-AF65-F5344CB8AC3E}">
        <p14:creationId xmlns:p14="http://schemas.microsoft.com/office/powerpoint/2010/main" val="202682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874643"/>
            <a:ext cx="7886700" cy="5870714"/>
          </a:xfrm>
        </p:spPr>
        <p:txBody>
          <a:bodyPr>
            <a:normAutofit/>
          </a:bodyPr>
          <a:lstStyle/>
          <a:p>
            <a:pPr algn="just">
              <a:lnSpc>
                <a:spcPct val="150000"/>
              </a:lnSpc>
            </a:pPr>
            <a:r>
              <a:rPr lang="en-US" sz="2000" dirty="0"/>
              <a:t>The proposed system can provide visualization integrating valuable information from different data sources.  </a:t>
            </a:r>
          </a:p>
          <a:p>
            <a:pPr algn="just">
              <a:lnSpc>
                <a:spcPct val="150000"/>
              </a:lnSpc>
            </a:pPr>
            <a:r>
              <a:rPr lang="en-US" sz="2000" dirty="0"/>
              <a:t>Researchers interpret clinical effectiveness in place and can be the turning point in uncovering new insights and knowledge about a patient or a disease.  </a:t>
            </a:r>
          </a:p>
          <a:p>
            <a:pPr algn="just">
              <a:lnSpc>
                <a:spcPct val="150000"/>
              </a:lnSpc>
            </a:pPr>
            <a:r>
              <a:rPr lang="en-US" sz="2000" dirty="0"/>
              <a:t>This database system could provide the infrastructure for collecting data on the quality of prostate cancer care.  </a:t>
            </a:r>
          </a:p>
          <a:p>
            <a:pPr algn="just">
              <a:lnSpc>
                <a:spcPct val="150000"/>
              </a:lnSpc>
            </a:pPr>
            <a:r>
              <a:rPr lang="en-US" sz="2000" dirty="0"/>
              <a:t>The large database system, like J-</a:t>
            </a:r>
            <a:r>
              <a:rPr lang="en-US" sz="2000" dirty="0" err="1"/>
              <a:t>CaP</a:t>
            </a:r>
            <a:r>
              <a:rPr lang="en-US" sz="2000" dirty="0"/>
              <a:t> and </a:t>
            </a:r>
            <a:r>
              <a:rPr lang="en-US" sz="2000" dirty="0" err="1"/>
              <a:t>CaPSURE</a:t>
            </a:r>
            <a:r>
              <a:rPr lang="en-US" sz="2000" dirty="0"/>
              <a:t>, can provide valuable real-world information and would help advance clinical management of prostate cancer patients in the future. </a:t>
            </a:r>
          </a:p>
          <a:p>
            <a:pPr marL="0" indent="0" algn="just">
              <a:lnSpc>
                <a:spcPct val="150000"/>
              </a:lnSpc>
              <a:buNone/>
            </a:pPr>
            <a:endParaRPr lang="en-US" sz="2000" dirty="0"/>
          </a:p>
        </p:txBody>
      </p:sp>
      <p:sp>
        <p:nvSpPr>
          <p:cNvPr id="2" name="Slide Number Placeholder 1"/>
          <p:cNvSpPr>
            <a:spLocks noGrp="1"/>
          </p:cNvSpPr>
          <p:nvPr>
            <p:ph type="sldNum" sz="quarter" idx="12"/>
          </p:nvPr>
        </p:nvSpPr>
        <p:spPr/>
        <p:txBody>
          <a:bodyPr/>
          <a:lstStyle/>
          <a:p>
            <a:fld id="{346F68D1-8CDC-4ECA-8182-F38CCE31581D}" type="slidenum">
              <a:rPr lang="en-US" smtClean="0"/>
              <a:t>12</a:t>
            </a:fld>
            <a:endParaRPr lang="en-US"/>
          </a:p>
        </p:txBody>
      </p:sp>
    </p:spTree>
    <p:extLst>
      <p:ext uri="{BB962C8B-B14F-4D97-AF65-F5344CB8AC3E}">
        <p14:creationId xmlns:p14="http://schemas.microsoft.com/office/powerpoint/2010/main" val="205272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14465" r="9091" b="16665"/>
          <a:stretch/>
        </p:blipFill>
        <p:spPr>
          <a:xfrm>
            <a:off x="20" y="10"/>
            <a:ext cx="9143980" cy="6857990"/>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56642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197" y="640082"/>
            <a:ext cx="4705943" cy="2407918"/>
          </a:xfrm>
        </p:spPr>
        <p:txBody>
          <a:bodyPr vert="horz" lIns="91440" tIns="45720" rIns="91440" bIns="45720" rtlCol="0" anchor="b">
            <a:normAutofit/>
          </a:bodyPr>
          <a:lstStyle/>
          <a:p>
            <a:pPr>
              <a:lnSpc>
                <a:spcPct val="70000"/>
              </a:lnSpc>
            </a:pPr>
            <a:r>
              <a:rPr lang="en-US" sz="3600" dirty="0">
                <a:solidFill>
                  <a:schemeClr val="bg1"/>
                </a:solidFill>
              </a:rPr>
              <a:t>First Year Annual Report </a:t>
            </a:r>
            <a:br>
              <a:rPr lang="en-US" sz="3600" dirty="0">
                <a:solidFill>
                  <a:schemeClr val="bg1"/>
                </a:solidFill>
              </a:rPr>
            </a:br>
            <a:r>
              <a:rPr lang="en-US" sz="3600" dirty="0">
                <a:solidFill>
                  <a:schemeClr val="bg1"/>
                </a:solidFill>
              </a:rPr>
              <a:t>Organization of Services and Analysis of Existing Clinical Data</a:t>
            </a:r>
            <a:br>
              <a:rPr lang="en-US" sz="4200" dirty="0">
                <a:solidFill>
                  <a:schemeClr val="bg1"/>
                </a:solidFill>
              </a:rPr>
            </a:br>
            <a:endParaRPr lang="en-US" sz="4200" dirty="0">
              <a:solidFill>
                <a:schemeClr val="bg1"/>
              </a:solidFill>
            </a:endParaRPr>
          </a:p>
        </p:txBody>
      </p:sp>
      <p:sp>
        <p:nvSpPr>
          <p:cNvPr id="5" name="Text Placeholder 4"/>
          <p:cNvSpPr>
            <a:spLocks noGrp="1"/>
          </p:cNvSpPr>
          <p:nvPr>
            <p:ph type="body" idx="1"/>
          </p:nvPr>
        </p:nvSpPr>
        <p:spPr>
          <a:xfrm>
            <a:off x="478196" y="4156277"/>
            <a:ext cx="4705944" cy="2061645"/>
          </a:xfrm>
        </p:spPr>
        <p:txBody>
          <a:bodyPr vert="horz" lIns="91440" tIns="45720" rIns="91440" bIns="45720" rtlCol="0">
            <a:normAutofit/>
          </a:bodyPr>
          <a:lstStyle/>
          <a:p>
            <a:r>
              <a:rPr lang="en-US" dirty="0">
                <a:solidFill>
                  <a:schemeClr val="bg1"/>
                </a:solidFill>
              </a:rPr>
              <a:t>Source : http://www.npca.org.uk</a:t>
            </a:r>
          </a:p>
        </p:txBody>
      </p:sp>
      <p:sp>
        <p:nvSpPr>
          <p:cNvPr id="2" name="Slide Number Placeholder 1"/>
          <p:cNvSpPr>
            <a:spLocks noGrp="1"/>
          </p:cNvSpPr>
          <p:nvPr>
            <p:ph type="sldNum" sz="quarter" idx="12"/>
          </p:nvPr>
        </p:nvSpPr>
        <p:spPr/>
        <p:txBody>
          <a:bodyPr/>
          <a:lstStyle/>
          <a:p>
            <a:fld id="{346F68D1-8CDC-4ECA-8182-F38CCE31581D}" type="slidenum">
              <a:rPr lang="en-US" smtClean="0"/>
              <a:t>13</a:t>
            </a:fld>
            <a:endParaRPr lang="en-US"/>
          </a:p>
        </p:txBody>
      </p:sp>
    </p:spTree>
    <p:extLst>
      <p:ext uri="{BB962C8B-B14F-4D97-AF65-F5344CB8AC3E}">
        <p14:creationId xmlns:p14="http://schemas.microsoft.com/office/powerpoint/2010/main" val="42452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28650" y="927651"/>
            <a:ext cx="7886700" cy="5817705"/>
          </a:xfrm>
        </p:spPr>
        <p:txBody>
          <a:bodyPr>
            <a:noAutofit/>
          </a:bodyPr>
          <a:lstStyle/>
          <a:p>
            <a:pPr algn="just">
              <a:lnSpc>
                <a:spcPct val="100000"/>
              </a:lnSpc>
            </a:pPr>
            <a:r>
              <a:rPr lang="en-US" sz="2000" dirty="0"/>
              <a:t>NHS providers should ensure that </a:t>
            </a:r>
            <a:r>
              <a:rPr lang="en-US" sz="2000" b="1" dirty="0"/>
              <a:t>multiparametric MRI is more widely available</a:t>
            </a:r>
            <a:r>
              <a:rPr lang="en-US" sz="2000" dirty="0"/>
              <a:t> to decrease the likelihood of unnecessary re-biopsy and to improve staging and treatment decision making for patients with potentially curable disease where indicated.</a:t>
            </a:r>
          </a:p>
          <a:p>
            <a:pPr algn="just">
              <a:lnSpc>
                <a:spcPct val="100000"/>
              </a:lnSpc>
            </a:pPr>
            <a:r>
              <a:rPr lang="en-US" sz="2000" dirty="0"/>
              <a:t>The </a:t>
            </a:r>
            <a:r>
              <a:rPr lang="en-US" sz="2000" b="1" dirty="0"/>
              <a:t>availability of high-dose rate brachytherapy should be increased </a:t>
            </a:r>
            <a:r>
              <a:rPr lang="en-US" sz="2000" dirty="0"/>
              <a:t>for men with intermediate and high-risk localized or locally advanced prostate cancer.</a:t>
            </a:r>
          </a:p>
          <a:p>
            <a:pPr algn="just">
              <a:lnSpc>
                <a:spcPct val="100000"/>
              </a:lnSpc>
            </a:pPr>
            <a:r>
              <a:rPr lang="en-US" sz="2000" dirty="0"/>
              <a:t>The availability of personal support services including cancer advisory centers, sexual function and continence advice, and psychological counselling should be improved.</a:t>
            </a:r>
          </a:p>
          <a:p>
            <a:pPr algn="just">
              <a:lnSpc>
                <a:spcPct val="100000"/>
              </a:lnSpc>
            </a:pPr>
            <a:r>
              <a:rPr lang="en-US" sz="2000" dirty="0"/>
              <a:t>Patients with prostate cancer </a:t>
            </a:r>
            <a:r>
              <a:rPr lang="en-US" sz="2000" b="1" dirty="0"/>
              <a:t>should have access to a CNS</a:t>
            </a:r>
            <a:r>
              <a:rPr lang="en-US" sz="2000" dirty="0"/>
              <a:t> with an appropriate background in </a:t>
            </a:r>
            <a:r>
              <a:rPr lang="en-US" sz="2000" dirty="0" err="1"/>
              <a:t>uro</a:t>
            </a:r>
            <a:r>
              <a:rPr lang="en-US" sz="2000" dirty="0"/>
              <a:t>-oncology.</a:t>
            </a:r>
          </a:p>
          <a:p>
            <a:pPr algn="just">
              <a:lnSpc>
                <a:spcPct val="100000"/>
              </a:lnSpc>
            </a:pPr>
            <a:r>
              <a:rPr lang="en-US" sz="2000" dirty="0"/>
              <a:t>NHS providers </a:t>
            </a:r>
            <a:r>
              <a:rPr lang="en-US" sz="2000" b="1" dirty="0"/>
              <a:t>should ensure that patients have access to a joint clinic </a:t>
            </a:r>
            <a:r>
              <a:rPr lang="en-US" sz="2000" dirty="0"/>
              <a:t>with a surgeon, an oncologist and a CNS to discuss their treatment options.</a:t>
            </a:r>
          </a:p>
        </p:txBody>
      </p:sp>
      <p:sp>
        <p:nvSpPr>
          <p:cNvPr id="2" name="Slide Number Placeholder 1"/>
          <p:cNvSpPr>
            <a:spLocks noGrp="1"/>
          </p:cNvSpPr>
          <p:nvPr>
            <p:ph type="sldNum" sz="quarter" idx="12"/>
          </p:nvPr>
        </p:nvSpPr>
        <p:spPr/>
        <p:txBody>
          <a:bodyPr/>
          <a:lstStyle/>
          <a:p>
            <a:fld id="{346F68D1-8CDC-4ECA-8182-F38CCE31581D}" type="slidenum">
              <a:rPr lang="en-US" smtClean="0"/>
              <a:t>14</a:t>
            </a:fld>
            <a:endParaRPr lang="en-US"/>
          </a:p>
        </p:txBody>
      </p:sp>
    </p:spTree>
    <p:extLst>
      <p:ext uri="{BB962C8B-B14F-4D97-AF65-F5344CB8AC3E}">
        <p14:creationId xmlns:p14="http://schemas.microsoft.com/office/powerpoint/2010/main" val="326033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solidFill>
            <a:schemeClr val="bg1"/>
          </a:solidFill>
          <a:ln>
            <a:noFill/>
          </a:ln>
          <a:effectLst/>
        </p:spPr>
      </p:sp>
      <p:pic>
        <p:nvPicPr>
          <p:cNvPr id="6" name="Picture 5" descr="Screen Clipping"/>
          <p:cNvPicPr>
            <a:picLocks noChangeAspect="1"/>
          </p:cNvPicPr>
          <p:nvPr/>
        </p:nvPicPr>
        <p:blipFill rotWithShape="1">
          <a:blip r:embed="rId2">
            <a:extLst>
              <a:ext uri="{28A0092B-C50C-407E-A947-70E740481C1C}">
                <a14:useLocalDpi xmlns:a14="http://schemas.microsoft.com/office/drawing/2010/main" val="0"/>
              </a:ext>
            </a:extLst>
          </a:blip>
          <a:srcRect t="14068" r="9091" b="14909"/>
          <a:stretch/>
        </p:blipFill>
        <p:spPr>
          <a:xfrm>
            <a:off x="20" y="10"/>
            <a:ext cx="9143980" cy="6857990"/>
          </a:xfrm>
          <a:prstGeom prst="rect">
            <a:avLst/>
          </a:prstGeom>
        </p:spPr>
      </p:pic>
      <p:sp>
        <p:nvSpPr>
          <p:cNvPr id="12"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5664200" cy="6858000"/>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478197" y="640082"/>
            <a:ext cx="4705943" cy="3351602"/>
          </a:xfrm>
        </p:spPr>
        <p:txBody>
          <a:bodyPr vert="horz" lIns="91440" tIns="45720" rIns="91440" bIns="45720" rtlCol="0" anchor="b">
            <a:normAutofit fontScale="90000"/>
          </a:bodyPr>
          <a:lstStyle/>
          <a:p>
            <a:pPr>
              <a:lnSpc>
                <a:spcPct val="70000"/>
              </a:lnSpc>
            </a:pPr>
            <a:r>
              <a:rPr lang="en-US" sz="4000" dirty="0">
                <a:solidFill>
                  <a:schemeClr val="bg1"/>
                </a:solidFill>
              </a:rPr>
              <a:t>Second Year Annual Report – Further analysis of existing clinical data and preliminary results from the NPCA Prospective Audit 2015</a:t>
            </a:r>
            <a:br>
              <a:rPr lang="en-US" sz="3800" dirty="0">
                <a:solidFill>
                  <a:schemeClr val="bg1"/>
                </a:solidFill>
              </a:rPr>
            </a:br>
            <a:endParaRPr lang="en-US" sz="3800" dirty="0">
              <a:solidFill>
                <a:schemeClr val="bg1"/>
              </a:solidFill>
            </a:endParaRPr>
          </a:p>
        </p:txBody>
      </p:sp>
      <p:sp>
        <p:nvSpPr>
          <p:cNvPr id="5" name="Text Placeholder 4"/>
          <p:cNvSpPr>
            <a:spLocks noGrp="1"/>
          </p:cNvSpPr>
          <p:nvPr>
            <p:ph type="body" idx="1"/>
          </p:nvPr>
        </p:nvSpPr>
        <p:spPr>
          <a:xfrm>
            <a:off x="478196" y="4156277"/>
            <a:ext cx="4705944" cy="2061645"/>
          </a:xfrm>
        </p:spPr>
        <p:txBody>
          <a:bodyPr vert="horz" lIns="91440" tIns="45720" rIns="91440" bIns="45720" rtlCol="0">
            <a:normAutofit/>
          </a:bodyPr>
          <a:lstStyle/>
          <a:p>
            <a:r>
              <a:rPr lang="en-US" dirty="0">
                <a:solidFill>
                  <a:schemeClr val="bg1"/>
                </a:solidFill>
              </a:rPr>
              <a:t>Source : http://www.npca.org.uk</a:t>
            </a:r>
          </a:p>
        </p:txBody>
      </p:sp>
      <p:sp>
        <p:nvSpPr>
          <p:cNvPr id="2" name="Slide Number Placeholder 1"/>
          <p:cNvSpPr>
            <a:spLocks noGrp="1"/>
          </p:cNvSpPr>
          <p:nvPr>
            <p:ph type="sldNum" sz="quarter" idx="12"/>
          </p:nvPr>
        </p:nvSpPr>
        <p:spPr/>
        <p:txBody>
          <a:bodyPr/>
          <a:lstStyle/>
          <a:p>
            <a:fld id="{346F68D1-8CDC-4ECA-8182-F38CCE31581D}" type="slidenum">
              <a:rPr lang="en-US" smtClean="0"/>
              <a:t>15</a:t>
            </a:fld>
            <a:endParaRPr lang="en-US"/>
          </a:p>
        </p:txBody>
      </p:sp>
    </p:spTree>
    <p:extLst>
      <p:ext uri="{BB962C8B-B14F-4D97-AF65-F5344CB8AC3E}">
        <p14:creationId xmlns:p14="http://schemas.microsoft.com/office/powerpoint/2010/main" val="106688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98782"/>
            <a:ext cx="7886700" cy="6520069"/>
          </a:xfrm>
        </p:spPr>
        <p:txBody>
          <a:bodyPr>
            <a:normAutofit/>
          </a:bodyPr>
          <a:lstStyle/>
          <a:p>
            <a:pPr algn="just"/>
            <a:r>
              <a:rPr lang="en-US" sz="2000" dirty="0"/>
              <a:t>The initial results of the NPCA Prospective Audit(2015) demonstrates its potential to evaluate practice and outcomes of prostate cancer services. However, there is a </a:t>
            </a:r>
            <a:r>
              <a:rPr lang="en-US" sz="2000" b="1" dirty="0"/>
              <a:t>need for further improvements in Trust participation, case ascertainment and data completeness</a:t>
            </a:r>
          </a:p>
          <a:p>
            <a:pPr algn="just"/>
            <a:r>
              <a:rPr lang="en-US" sz="2000" dirty="0"/>
              <a:t>The collection of complete and accurate staging data is a key priority. </a:t>
            </a:r>
            <a:r>
              <a:rPr lang="en-US" sz="2000" b="1" dirty="0"/>
              <a:t>More complete collection of data on nodal and metastatic disease </a:t>
            </a:r>
            <a:r>
              <a:rPr lang="en-US" sz="2000" dirty="0"/>
              <a:t>will help to better distinguish between men with locally advanced and advanced (metastatic) disease  </a:t>
            </a:r>
          </a:p>
          <a:p>
            <a:pPr algn="just"/>
            <a:r>
              <a:rPr lang="en-US" sz="2000" b="1" dirty="0"/>
              <a:t>Clinical practice is gradually falling in line with current recommendations </a:t>
            </a:r>
            <a:r>
              <a:rPr lang="en-US" sz="2000" dirty="0"/>
              <a:t>which advocate that patients with low-risk disease are offered active surveillance – in order to avoid over-treatment – and those with locally advanced disease are offered radical treatment – in order to avoid under-treatment  </a:t>
            </a:r>
          </a:p>
          <a:p>
            <a:pPr algn="just"/>
            <a:r>
              <a:rPr lang="en-US" sz="2000" b="1" dirty="0"/>
              <a:t>Length of stay after radical prostatectomy is reducing </a:t>
            </a:r>
            <a:r>
              <a:rPr lang="en-US" sz="2000" dirty="0"/>
              <a:t>and only 22% of patients diagnosed between 2010 and 2013 stayed longer than three days in hospital	 </a:t>
            </a:r>
          </a:p>
          <a:p>
            <a:pPr algn="just"/>
            <a:r>
              <a:rPr lang="en-US" sz="2000" dirty="0"/>
              <a:t>There was </a:t>
            </a:r>
            <a:r>
              <a:rPr lang="en-US" sz="2000" b="1" dirty="0"/>
              <a:t>considerable regional variation in the treatment of men with locally advanced disease </a:t>
            </a:r>
            <a:r>
              <a:rPr lang="en-US" sz="2000" dirty="0"/>
              <a:t>diagnosed between 2010 and 2013. This variation may partly reflect problems in identifying men who had radical treatments and partly differences in actual treatment </a:t>
            </a:r>
          </a:p>
        </p:txBody>
      </p:sp>
      <p:sp>
        <p:nvSpPr>
          <p:cNvPr id="2" name="Slide Number Placeholder 1"/>
          <p:cNvSpPr>
            <a:spLocks noGrp="1"/>
          </p:cNvSpPr>
          <p:nvPr>
            <p:ph type="sldNum" sz="quarter" idx="12"/>
          </p:nvPr>
        </p:nvSpPr>
        <p:spPr/>
        <p:txBody>
          <a:bodyPr/>
          <a:lstStyle/>
          <a:p>
            <a:fld id="{346F68D1-8CDC-4ECA-8182-F38CCE31581D}" type="slidenum">
              <a:rPr lang="en-US" smtClean="0"/>
              <a:t>16</a:t>
            </a:fld>
            <a:endParaRPr lang="en-US"/>
          </a:p>
        </p:txBody>
      </p:sp>
    </p:spTree>
    <p:extLst>
      <p:ext uri="{BB962C8B-B14F-4D97-AF65-F5344CB8AC3E}">
        <p14:creationId xmlns:p14="http://schemas.microsoft.com/office/powerpoint/2010/main" val="4248701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What is the solution ?</a:t>
            </a:r>
          </a:p>
        </p:txBody>
      </p:sp>
      <p:sp>
        <p:nvSpPr>
          <p:cNvPr id="3" name="Content Placeholder 2"/>
          <p:cNvSpPr>
            <a:spLocks noGrp="1"/>
          </p:cNvSpPr>
          <p:nvPr>
            <p:ph idx="1"/>
          </p:nvPr>
        </p:nvSpPr>
        <p:spPr/>
        <p:txBody>
          <a:bodyPr/>
          <a:lstStyle/>
          <a:p>
            <a:pPr algn="just">
              <a:lnSpc>
                <a:spcPct val="150000"/>
              </a:lnSpc>
            </a:pPr>
            <a:r>
              <a:rPr lang="en-US" sz="2000" dirty="0"/>
              <a:t>Researchers who provide timely access to clinical trial data are meeting their duty to trial participants and funders as well as helping to ensure that physicians and patients do not have to make decisions based on partial evidence. </a:t>
            </a:r>
          </a:p>
          <a:p>
            <a:pPr algn="just">
              <a:lnSpc>
                <a:spcPct val="150000"/>
              </a:lnSpc>
            </a:pPr>
            <a:r>
              <a:rPr lang="en-US" sz="2000" dirty="0"/>
              <a:t>In the future, access to de-identified patient data within a specified time frame should be a precondition for receiving public funding, and breach of the agreement should lead to cessation of funding until data are shared.  </a:t>
            </a:r>
          </a:p>
          <a:p>
            <a:pPr algn="just">
              <a:lnSpc>
                <a:spcPct val="150000"/>
              </a:lnSpc>
            </a:pPr>
            <a:endParaRPr lang="en-US" sz="2000" dirty="0"/>
          </a:p>
          <a:p>
            <a:endParaRPr lang="en-US" dirty="0"/>
          </a:p>
        </p:txBody>
      </p:sp>
      <p:sp>
        <p:nvSpPr>
          <p:cNvPr id="4" name="Slide Number Placeholder 3"/>
          <p:cNvSpPr>
            <a:spLocks noGrp="1"/>
          </p:cNvSpPr>
          <p:nvPr>
            <p:ph type="sldNum" sz="quarter" idx="12"/>
          </p:nvPr>
        </p:nvSpPr>
        <p:spPr/>
        <p:txBody>
          <a:bodyPr/>
          <a:lstStyle/>
          <a:p>
            <a:fld id="{346F68D1-8CDC-4ECA-8182-F38CCE31581D}" type="slidenum">
              <a:rPr lang="en-US" smtClean="0"/>
              <a:t>17</a:t>
            </a:fld>
            <a:endParaRPr lang="en-US"/>
          </a:p>
        </p:txBody>
      </p:sp>
    </p:spTree>
    <p:extLst>
      <p:ext uri="{BB962C8B-B14F-4D97-AF65-F5344CB8AC3E}">
        <p14:creationId xmlns:p14="http://schemas.microsoft.com/office/powerpoint/2010/main" val="2723847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Analysis Tools</a:t>
            </a:r>
          </a:p>
        </p:txBody>
      </p:sp>
      <p:sp>
        <p:nvSpPr>
          <p:cNvPr id="3" name="Content Placeholder 2"/>
          <p:cNvSpPr>
            <a:spLocks noGrp="1"/>
          </p:cNvSpPr>
          <p:nvPr>
            <p:ph idx="1"/>
          </p:nvPr>
        </p:nvSpPr>
        <p:spPr/>
        <p:txBody>
          <a:bodyPr>
            <a:normAutofit/>
          </a:bodyPr>
          <a:lstStyle/>
          <a:p>
            <a:pPr marL="0" lvl="0" indent="0">
              <a:lnSpc>
                <a:spcPct val="200000"/>
              </a:lnSpc>
              <a:buNone/>
            </a:pPr>
            <a:r>
              <a:rPr lang="en-US" sz="2000" b="1" dirty="0"/>
              <a:t>SEER*Stat</a:t>
            </a:r>
            <a:r>
              <a:rPr lang="en-US" sz="2000" dirty="0"/>
              <a:t> is a software used to analyze SEER data. </a:t>
            </a:r>
          </a:p>
          <a:p>
            <a:pPr marL="0" lvl="0" indent="0">
              <a:lnSpc>
                <a:spcPct val="200000"/>
              </a:lnSpc>
              <a:buNone/>
            </a:pPr>
            <a:r>
              <a:rPr lang="en-US" sz="2000" b="1" dirty="0" err="1"/>
              <a:t>Joinpoint</a:t>
            </a:r>
            <a:r>
              <a:rPr lang="en-US" sz="2000" dirty="0"/>
              <a:t> is a software used to analyze trends in data. </a:t>
            </a:r>
          </a:p>
          <a:p>
            <a:pPr marL="0" lvl="0" indent="0">
              <a:lnSpc>
                <a:spcPct val="200000"/>
              </a:lnSpc>
              <a:buNone/>
            </a:pPr>
            <a:r>
              <a:rPr lang="en-US" sz="2000" b="1" dirty="0" err="1"/>
              <a:t>DevCan</a:t>
            </a:r>
            <a:r>
              <a:rPr lang="en-US" sz="2000" dirty="0"/>
              <a:t> is a software used to calculate lifetime risks of getting or dying from cancer. </a:t>
            </a:r>
          </a:p>
          <a:p>
            <a:pPr marL="0" lvl="0" indent="0">
              <a:lnSpc>
                <a:spcPct val="200000"/>
              </a:lnSpc>
              <a:buNone/>
            </a:pPr>
            <a:r>
              <a:rPr lang="en-US" sz="2000" b="1" dirty="0"/>
              <a:t>HD*</a:t>
            </a:r>
            <a:r>
              <a:rPr lang="en-US" sz="2000" b="1" dirty="0" err="1"/>
              <a:t>Calc</a:t>
            </a:r>
            <a:r>
              <a:rPr lang="en-US" sz="2000" b="1" dirty="0"/>
              <a:t> </a:t>
            </a:r>
            <a:r>
              <a:rPr lang="en-US" sz="2000" dirty="0"/>
              <a:t>is a software that generates summary measures for evaluating and monitoring health disparities</a:t>
            </a:r>
          </a:p>
        </p:txBody>
      </p:sp>
      <p:sp>
        <p:nvSpPr>
          <p:cNvPr id="4" name="Slide Number Placeholder 3"/>
          <p:cNvSpPr>
            <a:spLocks noGrp="1"/>
          </p:cNvSpPr>
          <p:nvPr>
            <p:ph type="sldNum" sz="quarter" idx="12"/>
          </p:nvPr>
        </p:nvSpPr>
        <p:spPr/>
        <p:txBody>
          <a:bodyPr/>
          <a:lstStyle/>
          <a:p>
            <a:fld id="{346F68D1-8CDC-4ECA-8182-F38CCE31581D}" type="slidenum">
              <a:rPr lang="en-US" smtClean="0"/>
              <a:t>18</a:t>
            </a:fld>
            <a:endParaRPr lang="en-US"/>
          </a:p>
        </p:txBody>
      </p:sp>
    </p:spTree>
    <p:extLst>
      <p:ext uri="{BB962C8B-B14F-4D97-AF65-F5344CB8AC3E}">
        <p14:creationId xmlns:p14="http://schemas.microsoft.com/office/powerpoint/2010/main" val="137190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en-US" sz="2800" b="1" dirty="0" err="1"/>
              <a:t>Caisis</a:t>
            </a:r>
            <a:r>
              <a:rPr lang="en-US" sz="2800" dirty="0"/>
              <a:t> - An Open Source, Web-based, Patient Data Management System to Integrate High Quality Research with Patient Care </a:t>
            </a:r>
          </a:p>
        </p:txBody>
      </p:sp>
      <p:sp>
        <p:nvSpPr>
          <p:cNvPr id="3" name="Content Placeholder 2"/>
          <p:cNvSpPr>
            <a:spLocks noGrp="1"/>
          </p:cNvSpPr>
          <p:nvPr>
            <p:ph idx="1"/>
          </p:nvPr>
        </p:nvSpPr>
        <p:spPr/>
        <p:txBody>
          <a:bodyPr/>
          <a:lstStyle/>
          <a:p>
            <a:pPr algn="just">
              <a:lnSpc>
                <a:spcPct val="150000"/>
              </a:lnSpc>
            </a:pPr>
            <a:r>
              <a:rPr lang="en-US" sz="2000" dirty="0"/>
              <a:t>PCCTC offers </a:t>
            </a:r>
            <a:r>
              <a:rPr lang="en-US" sz="2000" b="1" dirty="0" err="1"/>
              <a:t>Caisis</a:t>
            </a:r>
            <a:r>
              <a:rPr lang="en-US" sz="2000" dirty="0"/>
              <a:t>, a web-based clinical oncology data management system fully integrating research with patient care.  </a:t>
            </a:r>
          </a:p>
          <a:p>
            <a:pPr algn="just">
              <a:lnSpc>
                <a:spcPct val="150000"/>
              </a:lnSpc>
            </a:pPr>
            <a:r>
              <a:rPr lang="en-US" sz="2000" dirty="0"/>
              <a:t>For over a decade, collaboration with over 25 institutions has allowed </a:t>
            </a:r>
            <a:r>
              <a:rPr lang="en-US" sz="2000" dirty="0" err="1"/>
              <a:t>Caisis</a:t>
            </a:r>
            <a:r>
              <a:rPr lang="en-US" sz="2000" dirty="0"/>
              <a:t> to develop and evolve in an environment of constant feedback and scrutiny.  </a:t>
            </a:r>
          </a:p>
          <a:p>
            <a:pPr algn="just">
              <a:lnSpc>
                <a:spcPct val="150000"/>
              </a:lnSpc>
            </a:pPr>
            <a:r>
              <a:rPr lang="en-US" sz="2000" dirty="0"/>
              <a:t>Accordingly, </a:t>
            </a:r>
            <a:r>
              <a:rPr lang="en-US" sz="2000" dirty="0" err="1"/>
              <a:t>Caisis</a:t>
            </a:r>
            <a:r>
              <a:rPr lang="en-US" sz="2000" dirty="0"/>
              <a:t> clinical trial management and electronic data capture tools can be customized to fit the scale and complexity of each new project. </a:t>
            </a:r>
          </a:p>
          <a:p>
            <a:endParaRPr lang="en-US" dirty="0"/>
          </a:p>
        </p:txBody>
      </p:sp>
      <p:sp>
        <p:nvSpPr>
          <p:cNvPr id="4" name="Slide Number Placeholder 3"/>
          <p:cNvSpPr>
            <a:spLocks noGrp="1"/>
          </p:cNvSpPr>
          <p:nvPr>
            <p:ph type="sldNum" sz="quarter" idx="12"/>
          </p:nvPr>
        </p:nvSpPr>
        <p:spPr/>
        <p:txBody>
          <a:bodyPr/>
          <a:lstStyle/>
          <a:p>
            <a:fld id="{346F68D1-8CDC-4ECA-8182-F38CCE31581D}" type="slidenum">
              <a:rPr lang="en-US" smtClean="0"/>
              <a:t>19</a:t>
            </a:fld>
            <a:endParaRPr lang="en-US"/>
          </a:p>
        </p:txBody>
      </p:sp>
    </p:spTree>
    <p:extLst>
      <p:ext uri="{BB962C8B-B14F-4D97-AF65-F5344CB8AC3E}">
        <p14:creationId xmlns:p14="http://schemas.microsoft.com/office/powerpoint/2010/main" val="32905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Prostate Cancer</a:t>
            </a:r>
          </a:p>
        </p:txBody>
      </p:sp>
      <p:sp>
        <p:nvSpPr>
          <p:cNvPr id="3" name="Content Placeholder 2"/>
          <p:cNvSpPr>
            <a:spLocks noGrp="1"/>
          </p:cNvSpPr>
          <p:nvPr>
            <p:ph idx="1"/>
          </p:nvPr>
        </p:nvSpPr>
        <p:spPr>
          <a:xfrm>
            <a:off x="628650" y="1825624"/>
            <a:ext cx="7886700" cy="4906479"/>
          </a:xfrm>
        </p:spPr>
        <p:txBody>
          <a:bodyPr>
            <a:noAutofit/>
          </a:bodyPr>
          <a:lstStyle/>
          <a:p>
            <a:pPr marL="0" marR="0" indent="0" algn="just">
              <a:lnSpc>
                <a:spcPct val="150000"/>
              </a:lnSpc>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Prostate cancer is one of the most common malignancies in men and a leading cause of illness and death in industrialized countries. </a:t>
            </a:r>
          </a:p>
          <a:p>
            <a:pPr marL="0" marR="0" indent="0" algn="just">
              <a:lnSpc>
                <a:spcPct val="150000"/>
              </a:lnSpc>
              <a:spcBef>
                <a:spcPts val="0"/>
              </a:spcBef>
              <a:spcAft>
                <a:spcPts val="800"/>
              </a:spcAft>
              <a:buNone/>
            </a:pPr>
            <a:r>
              <a:rPr lang="en-US" sz="2000" dirty="0">
                <a:latin typeface="Calibri" panose="020F0502020204030204" pitchFamily="34" charset="0"/>
                <a:ea typeface="Calibri" panose="020F0502020204030204" pitchFamily="34" charset="0"/>
                <a:cs typeface="Times New Roman" panose="02020603050405020304" pitchFamily="18" charset="0"/>
              </a:rPr>
              <a:t>All patients with metastatic disease become un-responsive to hormonal therapy with time. Tumors treated with anti-androgen therapy eventually become androgen-independent and start to grow again. </a:t>
            </a:r>
          </a:p>
          <a:p>
            <a:pPr marL="0" indent="0" algn="just">
              <a:lnSpc>
                <a:spcPct val="150000"/>
              </a:lnSpc>
              <a:buNone/>
            </a:pPr>
            <a:r>
              <a:rPr lang="en-US" sz="2000" dirty="0">
                <a:latin typeface="Calibri" panose="020F0502020204030204" pitchFamily="34" charset="0"/>
                <a:ea typeface="Calibri" panose="020F0502020204030204" pitchFamily="34" charset="0"/>
                <a:cs typeface="Times New Roman" panose="02020603050405020304" pitchFamily="18" charset="0"/>
              </a:rPr>
              <a:t>In cases where the disease continues to progress even though testosterone ablation by surgical or hormonal treatment has been achieved, the disease is referred to as Hormone-Refractory Prostate Cancer (HRPC).</a:t>
            </a:r>
            <a:endParaRPr lang="en-US" sz="2000" dirty="0"/>
          </a:p>
        </p:txBody>
      </p:sp>
      <p:sp>
        <p:nvSpPr>
          <p:cNvPr id="4" name="Slide Number Placeholder 3"/>
          <p:cNvSpPr>
            <a:spLocks noGrp="1"/>
          </p:cNvSpPr>
          <p:nvPr>
            <p:ph type="sldNum" sz="quarter" idx="12"/>
          </p:nvPr>
        </p:nvSpPr>
        <p:spPr/>
        <p:txBody>
          <a:bodyPr/>
          <a:lstStyle/>
          <a:p>
            <a:fld id="{346F68D1-8CDC-4ECA-8182-F38CCE31581D}" type="slidenum">
              <a:rPr lang="en-US" smtClean="0"/>
              <a:t>2</a:t>
            </a:fld>
            <a:endParaRPr lang="en-US"/>
          </a:p>
        </p:txBody>
      </p:sp>
    </p:spTree>
    <p:extLst>
      <p:ext uri="{BB962C8B-B14F-4D97-AF65-F5344CB8AC3E}">
        <p14:creationId xmlns:p14="http://schemas.microsoft.com/office/powerpoint/2010/main" val="1765487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0" y="650220"/>
            <a:ext cx="9144000" cy="3962400"/>
          </a:xfrm>
          <a:prstGeom prst="rect">
            <a:avLst/>
          </a:prstGeom>
          <a:ln>
            <a:solidFill>
              <a:schemeClr val="tx1"/>
            </a:solidFill>
          </a:ln>
        </p:spPr>
      </p:pic>
      <p:sp>
        <p:nvSpPr>
          <p:cNvPr id="5" name="TextBox 4"/>
          <p:cNvSpPr txBox="1"/>
          <p:nvPr/>
        </p:nvSpPr>
        <p:spPr>
          <a:xfrm>
            <a:off x="0" y="4726388"/>
            <a:ext cx="9144000" cy="477054"/>
          </a:xfrm>
          <a:prstGeom prst="rect">
            <a:avLst/>
          </a:prstGeom>
          <a:noFill/>
        </p:spPr>
        <p:txBody>
          <a:bodyPr wrap="square" rtlCol="0">
            <a:spAutoFit/>
          </a:bodyPr>
          <a:lstStyle/>
          <a:p>
            <a:r>
              <a:rPr lang="en-US" sz="1400" b="1" dirty="0"/>
              <a:t>Fig. </a:t>
            </a:r>
            <a:r>
              <a:rPr lang="en-US" sz="1400" b="1"/>
              <a:t>4</a:t>
            </a:r>
            <a:r>
              <a:rPr lang="en-US" sz="1400"/>
              <a:t>. </a:t>
            </a:r>
            <a:r>
              <a:rPr lang="en-US" sz="1400" dirty="0"/>
              <a:t>A map of some of the institutions where the </a:t>
            </a:r>
            <a:r>
              <a:rPr lang="en-US" sz="1400" dirty="0" err="1"/>
              <a:t>Caisis</a:t>
            </a:r>
            <a:r>
              <a:rPr lang="en-US" sz="1400" dirty="0"/>
              <a:t> application is being utilized. </a:t>
            </a:r>
          </a:p>
          <a:p>
            <a:r>
              <a:rPr lang="en-US" sz="1100" i="1" dirty="0"/>
              <a:t>Source : http://www.caisis.org/collaboration.html</a:t>
            </a:r>
          </a:p>
        </p:txBody>
      </p:sp>
      <p:sp>
        <p:nvSpPr>
          <p:cNvPr id="3" name="Slide Number Placeholder 2"/>
          <p:cNvSpPr>
            <a:spLocks noGrp="1"/>
          </p:cNvSpPr>
          <p:nvPr>
            <p:ph type="sldNum" sz="quarter" idx="12"/>
          </p:nvPr>
        </p:nvSpPr>
        <p:spPr/>
        <p:txBody>
          <a:bodyPr/>
          <a:lstStyle/>
          <a:p>
            <a:fld id="{346F68D1-8CDC-4ECA-8182-F38CCE31581D}" type="slidenum">
              <a:rPr lang="en-US" smtClean="0"/>
              <a:t>20</a:t>
            </a:fld>
            <a:endParaRPr lang="en-US"/>
          </a:p>
        </p:txBody>
      </p:sp>
    </p:spTree>
    <p:extLst>
      <p:ext uri="{BB962C8B-B14F-4D97-AF65-F5344CB8AC3E}">
        <p14:creationId xmlns:p14="http://schemas.microsoft.com/office/powerpoint/2010/main" val="440241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caisis.org/images/caisis_patientdata_screenshot.png"/>
          <p:cNvPicPr/>
          <p:nvPr/>
        </p:nvPicPr>
        <p:blipFill rotWithShape="1">
          <a:blip r:embed="rId2" cstate="print">
            <a:extLst>
              <a:ext uri="{28A0092B-C50C-407E-A947-70E740481C1C}">
                <a14:useLocalDpi xmlns:a14="http://schemas.microsoft.com/office/drawing/2010/main" val="0"/>
              </a:ext>
            </a:extLst>
          </a:blip>
          <a:srcRect r="30605" b="9090"/>
          <a:stretch/>
        </p:blipFill>
        <p:spPr bwMode="auto">
          <a:xfrm>
            <a:off x="20" y="10"/>
            <a:ext cx="9143980" cy="6857990"/>
          </a:xfrm>
          <a:prstGeom prst="rect">
            <a:avLst/>
          </a:prstGeom>
          <a:noFill/>
        </p:spPr>
      </p:pic>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752" y="320041"/>
            <a:ext cx="4150476" cy="5861304"/>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7264" y="478241"/>
            <a:ext cx="3911452" cy="1325563"/>
          </a:xfrm>
        </p:spPr>
        <p:txBody>
          <a:bodyPr>
            <a:normAutofit fontScale="90000"/>
          </a:bodyPr>
          <a:lstStyle/>
          <a:p>
            <a:r>
              <a:rPr lang="en-US" b="1" dirty="0"/>
              <a:t>Flexible Forms for Data Collection</a:t>
            </a:r>
            <a:br>
              <a:rPr lang="en-US" dirty="0"/>
            </a:br>
            <a:endParaRPr lang="en-US" sz="4000" dirty="0"/>
          </a:p>
        </p:txBody>
      </p:sp>
      <p:sp>
        <p:nvSpPr>
          <p:cNvPr id="3" name="Content Placeholder 2"/>
          <p:cNvSpPr>
            <a:spLocks noGrp="1"/>
          </p:cNvSpPr>
          <p:nvPr>
            <p:ph idx="1"/>
          </p:nvPr>
        </p:nvSpPr>
        <p:spPr>
          <a:xfrm>
            <a:off x="437264" y="1938740"/>
            <a:ext cx="3879555" cy="4089920"/>
          </a:xfrm>
        </p:spPr>
        <p:txBody>
          <a:bodyPr>
            <a:normAutofit fontScale="85000" lnSpcReduction="10000"/>
          </a:bodyPr>
          <a:lstStyle/>
          <a:p>
            <a:pPr lvl="0" algn="just"/>
            <a:r>
              <a:rPr lang="en-US" sz="2600" dirty="0"/>
              <a:t>Highly customizable forms</a:t>
            </a:r>
          </a:p>
          <a:p>
            <a:pPr lvl="0" algn="just"/>
            <a:r>
              <a:rPr lang="en-US" sz="2600" dirty="0"/>
              <a:t>Chronological summary of patient history</a:t>
            </a:r>
          </a:p>
          <a:p>
            <a:pPr lvl="0" algn="just"/>
            <a:r>
              <a:rPr lang="en-US" sz="2600" dirty="0"/>
              <a:t>Auditing of data collection and user activity</a:t>
            </a:r>
          </a:p>
          <a:p>
            <a:pPr lvl="0" algn="just"/>
            <a:r>
              <a:rPr lang="en-US" sz="2600" dirty="0"/>
              <a:t>Views configurable by disease</a:t>
            </a:r>
          </a:p>
          <a:p>
            <a:pPr lvl="0" algn="just"/>
            <a:r>
              <a:rPr lang="en-US" sz="2600" dirty="0"/>
              <a:t>Robust relational </a:t>
            </a:r>
            <a:r>
              <a:rPr lang="en-US" sz="2600" dirty="0" err="1"/>
              <a:t>datamodel</a:t>
            </a:r>
            <a:r>
              <a:rPr lang="en-US" sz="2600" dirty="0"/>
              <a:t> for structured data elements</a:t>
            </a:r>
          </a:p>
          <a:p>
            <a:pPr lvl="0" algn="just"/>
            <a:r>
              <a:rPr lang="en-US" sz="2600" dirty="0"/>
              <a:t>Extensive fields for granular research data</a:t>
            </a:r>
          </a:p>
          <a:p>
            <a:pPr lvl="0" algn="just"/>
            <a:r>
              <a:rPr lang="en-US" sz="2600" dirty="0"/>
              <a:t>Standard and configurable vocabulary</a:t>
            </a:r>
          </a:p>
          <a:p>
            <a:endParaRPr lang="en-US" sz="2400" dirty="0"/>
          </a:p>
        </p:txBody>
      </p:sp>
      <p:sp>
        <p:nvSpPr>
          <p:cNvPr id="5" name="Slide Number Placeholder 4"/>
          <p:cNvSpPr>
            <a:spLocks noGrp="1"/>
          </p:cNvSpPr>
          <p:nvPr>
            <p:ph type="sldNum" sz="quarter" idx="12"/>
          </p:nvPr>
        </p:nvSpPr>
        <p:spPr/>
        <p:txBody>
          <a:bodyPr/>
          <a:lstStyle/>
          <a:p>
            <a:fld id="{346F68D1-8CDC-4ECA-8182-F38CCE31581D}" type="slidenum">
              <a:rPr lang="en-US" smtClean="0"/>
              <a:t>21</a:t>
            </a:fld>
            <a:endParaRPr lang="en-US"/>
          </a:p>
        </p:txBody>
      </p:sp>
    </p:spTree>
    <p:extLst>
      <p:ext uri="{BB962C8B-B14F-4D97-AF65-F5344CB8AC3E}">
        <p14:creationId xmlns:p14="http://schemas.microsoft.com/office/powerpoint/2010/main" val="1768555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caisis.org/images/caisis_data-analysis.jpg"/>
          <p:cNvPicPr/>
          <p:nvPr/>
        </p:nvPicPr>
        <p:blipFill rotWithShape="1">
          <a:blip r:embed="rId2" cstate="print">
            <a:extLst>
              <a:ext uri="{28A0092B-C50C-407E-A947-70E740481C1C}">
                <a14:useLocalDpi xmlns:a14="http://schemas.microsoft.com/office/drawing/2010/main" val="0"/>
              </a:ext>
            </a:extLst>
          </a:blip>
          <a:srcRect t="341" r="28181" b="8749"/>
          <a:stretch/>
        </p:blipFill>
        <p:spPr bwMode="auto">
          <a:xfrm>
            <a:off x="20" y="10"/>
            <a:ext cx="9143980" cy="6857990"/>
          </a:xfrm>
          <a:prstGeom prst="rect">
            <a:avLst/>
          </a:prstGeom>
          <a:noFill/>
        </p:spPr>
      </p:pic>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752" y="320041"/>
            <a:ext cx="4150476" cy="5861304"/>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7264" y="478241"/>
            <a:ext cx="3911452" cy="1325563"/>
          </a:xfrm>
        </p:spPr>
        <p:txBody>
          <a:bodyPr>
            <a:normAutofit/>
          </a:bodyPr>
          <a:lstStyle/>
          <a:p>
            <a:r>
              <a:rPr lang="en-US" b="1" dirty="0"/>
              <a:t>Data Analysis</a:t>
            </a:r>
            <a:br>
              <a:rPr lang="en-US" dirty="0"/>
            </a:br>
            <a:endParaRPr lang="en-US" sz="4000" dirty="0"/>
          </a:p>
        </p:txBody>
      </p:sp>
      <p:sp>
        <p:nvSpPr>
          <p:cNvPr id="3" name="Content Placeholder 2"/>
          <p:cNvSpPr>
            <a:spLocks noGrp="1"/>
          </p:cNvSpPr>
          <p:nvPr>
            <p:ph idx="1"/>
          </p:nvPr>
        </p:nvSpPr>
        <p:spPr>
          <a:xfrm>
            <a:off x="437264" y="1938740"/>
            <a:ext cx="3879555" cy="4089920"/>
          </a:xfrm>
        </p:spPr>
        <p:txBody>
          <a:bodyPr>
            <a:normAutofit/>
          </a:bodyPr>
          <a:lstStyle/>
          <a:p>
            <a:pPr lvl="0" algn="just"/>
            <a:r>
              <a:rPr lang="en-US" sz="2200" dirty="0"/>
              <a:t>Rapid report creation using configurable query files</a:t>
            </a:r>
          </a:p>
          <a:p>
            <a:pPr lvl="0" algn="just"/>
            <a:r>
              <a:rPr lang="en-US" sz="2200" dirty="0"/>
              <a:t>Export to common formats such as Excel and Access</a:t>
            </a:r>
          </a:p>
          <a:p>
            <a:pPr lvl="0" algn="just"/>
            <a:r>
              <a:rPr lang="en-US" sz="2200" dirty="0"/>
              <a:t>Full auditing of report views and exports</a:t>
            </a:r>
          </a:p>
          <a:p>
            <a:pPr lvl="0" algn="just"/>
            <a:r>
              <a:rPr lang="en-US" sz="2200" dirty="0"/>
              <a:t>Support for robust charting</a:t>
            </a:r>
          </a:p>
          <a:p>
            <a:pPr lvl="0" algn="just"/>
            <a:r>
              <a:rPr lang="en-US" sz="2200" dirty="0"/>
              <a:t>Integration of R statistic library for advanced functions</a:t>
            </a:r>
          </a:p>
          <a:p>
            <a:endParaRPr lang="en-US" sz="2400" dirty="0"/>
          </a:p>
        </p:txBody>
      </p:sp>
      <p:sp>
        <p:nvSpPr>
          <p:cNvPr id="5" name="Slide Number Placeholder 4"/>
          <p:cNvSpPr>
            <a:spLocks noGrp="1"/>
          </p:cNvSpPr>
          <p:nvPr>
            <p:ph type="sldNum" sz="quarter" idx="12"/>
          </p:nvPr>
        </p:nvSpPr>
        <p:spPr/>
        <p:txBody>
          <a:bodyPr/>
          <a:lstStyle/>
          <a:p>
            <a:fld id="{346F68D1-8CDC-4ECA-8182-F38CCE31581D}" type="slidenum">
              <a:rPr lang="en-US" smtClean="0"/>
              <a:t>22</a:t>
            </a:fld>
            <a:endParaRPr lang="en-US"/>
          </a:p>
        </p:txBody>
      </p:sp>
    </p:spTree>
    <p:extLst>
      <p:ext uri="{BB962C8B-B14F-4D97-AF65-F5344CB8AC3E}">
        <p14:creationId xmlns:p14="http://schemas.microsoft.com/office/powerpoint/2010/main" val="2251281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ttp://www.caisis.org/images/caisis_protocol-manager.jpg"/>
          <p:cNvPicPr/>
          <p:nvPr/>
        </p:nvPicPr>
        <p:blipFill rotWithShape="1">
          <a:blip r:embed="rId2">
            <a:extLst>
              <a:ext uri="{28A0092B-C50C-407E-A947-70E740481C1C}">
                <a14:useLocalDpi xmlns:a14="http://schemas.microsoft.com/office/drawing/2010/main" val="0"/>
              </a:ext>
            </a:extLst>
          </a:blip>
          <a:srcRect r="28181" b="9090"/>
          <a:stretch/>
        </p:blipFill>
        <p:spPr bwMode="auto">
          <a:xfrm>
            <a:off x="20" y="10"/>
            <a:ext cx="9143980" cy="6857990"/>
          </a:xfrm>
          <a:prstGeom prst="rect">
            <a:avLst/>
          </a:prstGeom>
          <a:noFill/>
        </p:spPr>
      </p:pic>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17752" y="320041"/>
            <a:ext cx="4150476" cy="5861304"/>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7264" y="478241"/>
            <a:ext cx="3911452" cy="1325563"/>
          </a:xfrm>
        </p:spPr>
        <p:txBody>
          <a:bodyPr>
            <a:normAutofit fontScale="90000"/>
          </a:bodyPr>
          <a:lstStyle/>
          <a:p>
            <a:r>
              <a:rPr lang="en-US" b="1" dirty="0"/>
              <a:t>Protocol Manager</a:t>
            </a:r>
            <a:br>
              <a:rPr lang="en-US" dirty="0"/>
            </a:br>
            <a:endParaRPr lang="en-US" sz="4000" dirty="0"/>
          </a:p>
        </p:txBody>
      </p:sp>
      <p:sp>
        <p:nvSpPr>
          <p:cNvPr id="3" name="Content Placeholder 2"/>
          <p:cNvSpPr>
            <a:spLocks noGrp="1"/>
          </p:cNvSpPr>
          <p:nvPr>
            <p:ph idx="1"/>
          </p:nvPr>
        </p:nvSpPr>
        <p:spPr>
          <a:xfrm>
            <a:off x="437264" y="1938740"/>
            <a:ext cx="3879555" cy="4089920"/>
          </a:xfrm>
        </p:spPr>
        <p:txBody>
          <a:bodyPr>
            <a:normAutofit lnSpcReduction="10000"/>
          </a:bodyPr>
          <a:lstStyle/>
          <a:p>
            <a:pPr lvl="0" algn="just"/>
            <a:r>
              <a:rPr lang="en-US" sz="2200" dirty="0"/>
              <a:t>Patient study calendar that integrates the patient schedule and data entry</a:t>
            </a:r>
          </a:p>
          <a:p>
            <a:pPr lvl="0" algn="just"/>
            <a:r>
              <a:rPr lang="en-US" sz="2200" dirty="0"/>
              <a:t>Serious adverse event reporting</a:t>
            </a:r>
          </a:p>
          <a:p>
            <a:pPr lvl="0" algn="just"/>
            <a:r>
              <a:rPr lang="en-US" sz="2200" dirty="0"/>
              <a:t>Outcomes management for Biomarker, Soft Tissue, and Bone response</a:t>
            </a:r>
          </a:p>
          <a:p>
            <a:pPr lvl="0" algn="just"/>
            <a:r>
              <a:rPr lang="en-US" sz="2200" dirty="0"/>
              <a:t>Data entry customization by protocol</a:t>
            </a:r>
          </a:p>
          <a:p>
            <a:pPr lvl="0" algn="just"/>
            <a:r>
              <a:rPr lang="en-US" sz="2200" dirty="0"/>
              <a:t>Registration and Eligibility tracking</a:t>
            </a:r>
          </a:p>
          <a:p>
            <a:endParaRPr lang="en-US" sz="2400" dirty="0"/>
          </a:p>
        </p:txBody>
      </p:sp>
      <p:sp>
        <p:nvSpPr>
          <p:cNvPr id="5" name="Slide Number Placeholder 4"/>
          <p:cNvSpPr>
            <a:spLocks noGrp="1"/>
          </p:cNvSpPr>
          <p:nvPr>
            <p:ph type="sldNum" sz="quarter" idx="12"/>
          </p:nvPr>
        </p:nvSpPr>
        <p:spPr/>
        <p:txBody>
          <a:bodyPr/>
          <a:lstStyle/>
          <a:p>
            <a:fld id="{346F68D1-8CDC-4ECA-8182-F38CCE31581D}" type="slidenum">
              <a:rPr lang="en-US" smtClean="0"/>
              <a:t>23</a:t>
            </a:fld>
            <a:endParaRPr lang="en-US"/>
          </a:p>
        </p:txBody>
      </p:sp>
    </p:spTree>
    <p:extLst>
      <p:ext uri="{BB962C8B-B14F-4D97-AF65-F5344CB8AC3E}">
        <p14:creationId xmlns:p14="http://schemas.microsoft.com/office/powerpoint/2010/main" val="296241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References</a:t>
            </a:r>
          </a:p>
        </p:txBody>
      </p:sp>
      <p:sp>
        <p:nvSpPr>
          <p:cNvPr id="3" name="Content Placeholder 2"/>
          <p:cNvSpPr>
            <a:spLocks noGrp="1"/>
          </p:cNvSpPr>
          <p:nvPr>
            <p:ph idx="1"/>
          </p:nvPr>
        </p:nvSpPr>
        <p:spPr/>
        <p:txBody>
          <a:bodyPr>
            <a:normAutofit fontScale="70000" lnSpcReduction="20000"/>
          </a:bodyPr>
          <a:lstStyle/>
          <a:p>
            <a:pPr algn="just"/>
            <a:r>
              <a:rPr lang="en-US" dirty="0" err="1"/>
              <a:t>Geifman</a:t>
            </a:r>
            <a:r>
              <a:rPr lang="en-US" dirty="0"/>
              <a:t>, N., &amp; Butte, A. . (2016). A patient-level data meta-analysis of standard-of-care treatments from eight prostate cancer clinical trials. </a:t>
            </a:r>
            <a:r>
              <a:rPr lang="en-US" i="1" dirty="0"/>
              <a:t>Scientific Data</a:t>
            </a:r>
            <a:r>
              <a:rPr lang="en-US" dirty="0"/>
              <a:t>,</a:t>
            </a:r>
            <a:r>
              <a:rPr lang="en-US" i="1" dirty="0"/>
              <a:t>3</a:t>
            </a:r>
            <a:r>
              <a:rPr lang="en-US" dirty="0"/>
              <a:t>,160027.  </a:t>
            </a:r>
          </a:p>
          <a:p>
            <a:pPr algn="just"/>
            <a:r>
              <a:rPr lang="en-US" dirty="0"/>
              <a:t>Choi, I. Y., Park, S., Park, B., Chung, B. H., Kim, C.-S., Lee, H. M., … Lee, J. Y. (2013). Development of prostate cancer research database with the clinical data warehouse technology for direct linkage with electronic medical record system. </a:t>
            </a:r>
            <a:r>
              <a:rPr lang="en-US" i="1" dirty="0"/>
              <a:t>Prostate International</a:t>
            </a:r>
            <a:r>
              <a:rPr lang="en-US" dirty="0"/>
              <a:t>,</a:t>
            </a:r>
            <a:r>
              <a:rPr lang="en-US" i="1" dirty="0"/>
              <a:t>1</a:t>
            </a:r>
            <a:r>
              <a:rPr lang="en-US" dirty="0"/>
              <a:t>(2),59–64. </a:t>
            </a:r>
          </a:p>
          <a:p>
            <a:pPr algn="just"/>
            <a:r>
              <a:rPr lang="en-US" dirty="0" err="1"/>
              <a:t>Djulbegovic</a:t>
            </a:r>
            <a:r>
              <a:rPr lang="en-US" dirty="0"/>
              <a:t>, M., </a:t>
            </a:r>
            <a:r>
              <a:rPr lang="en-US" dirty="0" err="1"/>
              <a:t>Beyth</a:t>
            </a:r>
            <a:r>
              <a:rPr lang="en-US" dirty="0"/>
              <a:t>, R. J., Neuberger, M. M., </a:t>
            </a:r>
            <a:r>
              <a:rPr lang="en-US" dirty="0" err="1"/>
              <a:t>Stoffs</a:t>
            </a:r>
            <a:r>
              <a:rPr lang="en-US" dirty="0"/>
              <a:t>, T. L., </a:t>
            </a:r>
            <a:r>
              <a:rPr lang="en-US" dirty="0" err="1"/>
              <a:t>Vieweg</a:t>
            </a:r>
            <a:r>
              <a:rPr lang="en-US" dirty="0"/>
              <a:t>, J., </a:t>
            </a:r>
            <a:r>
              <a:rPr lang="en-US" dirty="0" err="1"/>
              <a:t>Djulbegovic</a:t>
            </a:r>
            <a:r>
              <a:rPr lang="en-US" dirty="0"/>
              <a:t>, B., &amp; </a:t>
            </a:r>
            <a:r>
              <a:rPr lang="en-US" dirty="0" err="1"/>
              <a:t>Dahm</a:t>
            </a:r>
            <a:r>
              <a:rPr lang="en-US" dirty="0"/>
              <a:t>, P. (2010). Screening for prostate cancer: systematic review and meta-analysis of </a:t>
            </a:r>
            <a:r>
              <a:rPr lang="en-US" dirty="0" err="1"/>
              <a:t>randomised</a:t>
            </a:r>
            <a:r>
              <a:rPr lang="en-US" dirty="0"/>
              <a:t> controlled trials. </a:t>
            </a:r>
            <a:r>
              <a:rPr lang="en-US" i="1" dirty="0"/>
              <a:t>The BMJ</a:t>
            </a:r>
            <a:r>
              <a:rPr lang="en-US" dirty="0"/>
              <a:t>, </a:t>
            </a:r>
            <a:r>
              <a:rPr lang="en-US" i="1" dirty="0"/>
              <a:t>341</a:t>
            </a:r>
            <a:r>
              <a:rPr lang="en-US" dirty="0"/>
              <a:t>, c4543. </a:t>
            </a:r>
          </a:p>
          <a:p>
            <a:r>
              <a:rPr lang="en-US" dirty="0"/>
              <a:t>Haines Ian E, </a:t>
            </a:r>
            <a:r>
              <a:rPr lang="en-US" dirty="0" err="1"/>
              <a:t>Ablin</a:t>
            </a:r>
            <a:r>
              <a:rPr lang="en-US" dirty="0"/>
              <a:t> Richard J, Miklos George L Gabor. Screening for prostate cancer: time to put all the data on the table (2016).</a:t>
            </a:r>
            <a:r>
              <a:rPr lang="en-US" i="1" dirty="0"/>
              <a:t>The BMJ</a:t>
            </a:r>
            <a:r>
              <a:rPr lang="en-US" dirty="0"/>
              <a:t>; 353 :i2574 </a:t>
            </a:r>
          </a:p>
          <a:p>
            <a:pPr algn="just"/>
            <a:r>
              <a:rPr lang="en-US" dirty="0" err="1"/>
              <a:t>Caisis</a:t>
            </a:r>
            <a:r>
              <a:rPr lang="en-US" dirty="0"/>
              <a:t>: An Open Source, Web-based, Patient Data Management System to Integrate High Quality Research with Patient Care. Retrieved from http://www.caisis.org/features.html </a:t>
            </a:r>
          </a:p>
          <a:p>
            <a:pPr algn="just"/>
            <a:endParaRPr lang="en-US" dirty="0"/>
          </a:p>
          <a:p>
            <a:pPr algn="just"/>
            <a:endParaRPr lang="en-US" dirty="0"/>
          </a:p>
          <a:p>
            <a:pPr algn="just"/>
            <a:endParaRPr lang="en-US" dirty="0"/>
          </a:p>
          <a:p>
            <a:pPr algn="just"/>
            <a:endParaRPr lang="en-US" dirty="0"/>
          </a:p>
        </p:txBody>
      </p:sp>
      <p:sp>
        <p:nvSpPr>
          <p:cNvPr id="4" name="Slide Number Placeholder 3"/>
          <p:cNvSpPr>
            <a:spLocks noGrp="1"/>
          </p:cNvSpPr>
          <p:nvPr>
            <p:ph type="sldNum" sz="quarter" idx="12"/>
          </p:nvPr>
        </p:nvSpPr>
        <p:spPr/>
        <p:txBody>
          <a:bodyPr/>
          <a:lstStyle/>
          <a:p>
            <a:fld id="{346F68D1-8CDC-4ECA-8182-F38CCE31581D}" type="slidenum">
              <a:rPr lang="en-US" smtClean="0"/>
              <a:t>24</a:t>
            </a:fld>
            <a:endParaRPr lang="en-US"/>
          </a:p>
        </p:txBody>
      </p:sp>
    </p:spTree>
    <p:extLst>
      <p:ext uri="{BB962C8B-B14F-4D97-AF65-F5344CB8AC3E}">
        <p14:creationId xmlns:p14="http://schemas.microsoft.com/office/powerpoint/2010/main" val="972450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 !</a:t>
            </a:r>
          </a:p>
        </p:txBody>
      </p:sp>
      <p:sp>
        <p:nvSpPr>
          <p:cNvPr id="5" name="Text Placeholder 4"/>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346F68D1-8CDC-4ECA-8182-F38CCE31581D}" type="slidenum">
              <a:rPr lang="en-US" smtClean="0"/>
              <a:t>25</a:t>
            </a:fld>
            <a:endParaRPr lang="en-US"/>
          </a:p>
        </p:txBody>
      </p:sp>
    </p:spTree>
    <p:extLst>
      <p:ext uri="{BB962C8B-B14F-4D97-AF65-F5344CB8AC3E}">
        <p14:creationId xmlns:p14="http://schemas.microsoft.com/office/powerpoint/2010/main" val="493271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72278"/>
            <a:ext cx="7886700" cy="6559826"/>
          </a:xfrm>
        </p:spPr>
        <p:txBody>
          <a:bodyPr>
            <a:normAutofit fontScale="92500" lnSpcReduction="20000"/>
          </a:bodyPr>
          <a:lstStyle/>
          <a:p>
            <a:pPr algn="just">
              <a:lnSpc>
                <a:spcPct val="150000"/>
              </a:lnSpc>
            </a:pPr>
            <a:r>
              <a:rPr lang="en-US" sz="2200" dirty="0"/>
              <a:t>Recently, the scientiﬁc community’s demand for open sharing of data from these trials has encouraged sharing of patient-level data from clinical trials.  </a:t>
            </a:r>
          </a:p>
          <a:p>
            <a:pPr algn="just">
              <a:lnSpc>
                <a:spcPct val="150000"/>
              </a:lnSpc>
            </a:pPr>
            <a:r>
              <a:rPr lang="en-US" sz="2200" dirty="0"/>
              <a:t>One such clinical trial data sharing platforms is the </a:t>
            </a:r>
            <a:r>
              <a:rPr lang="en-US" sz="2200" b="1" dirty="0"/>
              <a:t>Project Data Sphere</a:t>
            </a:r>
            <a:r>
              <a:rPr lang="en-US" sz="2200" dirty="0"/>
              <a:t> which aims at making raw data from cancer clinical trials available for research. The database currently holds data from the </a:t>
            </a:r>
            <a:r>
              <a:rPr lang="en-US" sz="2200" u="sng" dirty="0"/>
              <a:t>comparator arms of 55</a:t>
            </a:r>
            <a:r>
              <a:rPr lang="en-US" sz="2200" dirty="0"/>
              <a:t> cancer clinical trials.  </a:t>
            </a:r>
          </a:p>
          <a:p>
            <a:pPr algn="just">
              <a:lnSpc>
                <a:spcPct val="150000"/>
              </a:lnSpc>
            </a:pPr>
            <a:r>
              <a:rPr lang="en-US" sz="2200" dirty="0">
                <a:latin typeface="Calibri" panose="020F0502020204030204" pitchFamily="34" charset="0"/>
                <a:ea typeface="Calibri" panose="020F0502020204030204" pitchFamily="34" charset="0"/>
                <a:cs typeface="Times New Roman" panose="02020603050405020304" pitchFamily="18" charset="0"/>
              </a:rPr>
              <a:t>There are many potential beneﬁts for the sharing of clinical trial data. </a:t>
            </a:r>
          </a:p>
          <a:p>
            <a:pPr algn="just">
              <a:lnSpc>
                <a:spcPct val="150000"/>
              </a:lnSpc>
            </a:pPr>
            <a:r>
              <a:rPr lang="en-US" sz="2200" dirty="0">
                <a:latin typeface="Calibri" panose="020F0502020204030204" pitchFamily="34" charset="0"/>
                <a:ea typeface="Calibri" panose="020F0502020204030204" pitchFamily="34" charset="0"/>
                <a:cs typeface="Times New Roman" panose="02020603050405020304" pitchFamily="18" charset="0"/>
              </a:rPr>
              <a:t>With trial data, available to the scientiﬁc community, trial results can be </a:t>
            </a:r>
            <a:r>
              <a:rPr lang="en-US" sz="2200" i="1" dirty="0">
                <a:latin typeface="Calibri" panose="020F0502020204030204" pitchFamily="34" charset="0"/>
                <a:ea typeface="Calibri" panose="020F0502020204030204" pitchFamily="34" charset="0"/>
                <a:cs typeface="Times New Roman" panose="02020603050405020304" pitchFamily="18" charset="0"/>
              </a:rPr>
              <a:t>examined, reproduced and combined</a:t>
            </a:r>
            <a:r>
              <a:rPr lang="en-US" sz="2200" dirty="0">
                <a:latin typeface="Calibri" panose="020F0502020204030204" pitchFamily="34" charset="0"/>
                <a:ea typeface="Calibri" panose="020F0502020204030204" pitchFamily="34" charset="0"/>
                <a:cs typeface="Times New Roman" panose="02020603050405020304" pitchFamily="18" charset="0"/>
              </a:rPr>
              <a:t> with other data to conduct meta-analyses. </a:t>
            </a:r>
          </a:p>
          <a:p>
            <a:pPr algn="just">
              <a:lnSpc>
                <a:spcPct val="150000"/>
              </a:lnSpc>
            </a:pPr>
            <a:r>
              <a:rPr lang="en-US" sz="2200" dirty="0">
                <a:latin typeface="Calibri" panose="020F0502020204030204" pitchFamily="34" charset="0"/>
                <a:ea typeface="Calibri" panose="020F0502020204030204" pitchFamily="34" charset="0"/>
                <a:cs typeface="Times New Roman" panose="02020603050405020304" pitchFamily="18" charset="0"/>
              </a:rPr>
              <a:t>Comparing treatments, outcomes and other disease-related patterns by meta-analysis can help gain a better understanding of the disease under investigation. </a:t>
            </a:r>
            <a:endParaRPr lang="en-US" sz="2200" dirty="0"/>
          </a:p>
          <a:p>
            <a:endParaRPr lang="en-US" dirty="0"/>
          </a:p>
        </p:txBody>
      </p:sp>
      <p:sp>
        <p:nvSpPr>
          <p:cNvPr id="2" name="Slide Number Placeholder 1"/>
          <p:cNvSpPr>
            <a:spLocks noGrp="1"/>
          </p:cNvSpPr>
          <p:nvPr>
            <p:ph type="sldNum" sz="quarter" idx="12"/>
          </p:nvPr>
        </p:nvSpPr>
        <p:spPr/>
        <p:txBody>
          <a:bodyPr/>
          <a:lstStyle/>
          <a:p>
            <a:fld id="{346F68D1-8CDC-4ECA-8182-F38CCE31581D}" type="slidenum">
              <a:rPr lang="en-US" smtClean="0"/>
              <a:t>3</a:t>
            </a:fld>
            <a:endParaRPr lang="en-US"/>
          </a:p>
        </p:txBody>
      </p:sp>
    </p:spTree>
    <p:extLst>
      <p:ext uri="{BB962C8B-B14F-4D97-AF65-F5344CB8AC3E}">
        <p14:creationId xmlns:p14="http://schemas.microsoft.com/office/powerpoint/2010/main" val="1796727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pic>
        <p:nvPicPr>
          <p:cNvPr id="4" name="Content Placeholder 3" descr="Home | Share, Integrate &amp; Analyze Cancer Research Data | Project Data Sphere - Mozilla Firefox"/>
          <p:cNvPicPr>
            <a:picLocks noGrp="1" noChangeAspect="1"/>
          </p:cNvPicPr>
          <p:nvPr>
            <p:ph idx="1"/>
          </p:nvPr>
        </p:nvPicPr>
        <p:blipFill rotWithShape="1">
          <a:blip r:embed="rId3">
            <a:extLst>
              <a:ext uri="{28A0092B-C50C-407E-A947-70E740481C1C}">
                <a14:useLocalDpi xmlns:a14="http://schemas.microsoft.com/office/drawing/2010/main" val="0"/>
              </a:ext>
            </a:extLst>
          </a:blip>
          <a:srcRect t="10777"/>
          <a:stretch/>
        </p:blipFill>
        <p:spPr>
          <a:xfrm>
            <a:off x="-268357" y="666868"/>
            <a:ext cx="9680713" cy="4987458"/>
          </a:xfrm>
        </p:spPr>
      </p:pic>
      <p:sp>
        <p:nvSpPr>
          <p:cNvPr id="3" name="Slide Number Placeholder 2"/>
          <p:cNvSpPr>
            <a:spLocks noGrp="1"/>
          </p:cNvSpPr>
          <p:nvPr>
            <p:ph type="sldNum" sz="quarter" idx="12"/>
          </p:nvPr>
        </p:nvSpPr>
        <p:spPr/>
        <p:txBody>
          <a:bodyPr/>
          <a:lstStyle/>
          <a:p>
            <a:fld id="{346F68D1-8CDC-4ECA-8182-F38CCE31581D}" type="slidenum">
              <a:rPr lang="en-US" smtClean="0"/>
              <a:t>4</a:t>
            </a:fld>
            <a:endParaRPr lang="en-US"/>
          </a:p>
        </p:txBody>
      </p:sp>
      <p:sp>
        <p:nvSpPr>
          <p:cNvPr id="5" name="TextBox 4"/>
          <p:cNvSpPr txBox="1"/>
          <p:nvPr/>
        </p:nvSpPr>
        <p:spPr>
          <a:xfrm>
            <a:off x="1311964" y="5820672"/>
            <a:ext cx="6520070" cy="369332"/>
          </a:xfrm>
          <a:prstGeom prst="rect">
            <a:avLst/>
          </a:prstGeom>
          <a:noFill/>
        </p:spPr>
        <p:txBody>
          <a:bodyPr wrap="square" rtlCol="0">
            <a:spAutoFit/>
          </a:bodyPr>
          <a:lstStyle/>
          <a:p>
            <a:r>
              <a:rPr lang="en-US" dirty="0"/>
              <a:t>https://www.projectdatasphere.org/projectdatasphere/html/home</a:t>
            </a:r>
          </a:p>
        </p:txBody>
      </p:sp>
    </p:spTree>
    <p:extLst>
      <p:ext uri="{BB962C8B-B14F-4D97-AF65-F5344CB8AC3E}">
        <p14:creationId xmlns:p14="http://schemas.microsoft.com/office/powerpoint/2010/main" val="3471101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9860" y="610021"/>
            <a:ext cx="10444900" cy="4187265"/>
          </a:xfrm>
        </p:spPr>
      </p:pic>
      <p:sp>
        <p:nvSpPr>
          <p:cNvPr id="4" name="Slide Number Placeholder 3"/>
          <p:cNvSpPr>
            <a:spLocks noGrp="1"/>
          </p:cNvSpPr>
          <p:nvPr>
            <p:ph type="sldNum" sz="quarter" idx="12"/>
          </p:nvPr>
        </p:nvSpPr>
        <p:spPr/>
        <p:txBody>
          <a:bodyPr/>
          <a:lstStyle/>
          <a:p>
            <a:fld id="{346F68D1-8CDC-4ECA-8182-F38CCE31581D}" type="slidenum">
              <a:rPr lang="en-US" smtClean="0"/>
              <a:t>5</a:t>
            </a:fld>
            <a:endParaRPr lang="en-US"/>
          </a:p>
        </p:txBody>
      </p:sp>
      <p:sp>
        <p:nvSpPr>
          <p:cNvPr id="6" name="TextBox 5"/>
          <p:cNvSpPr txBox="1"/>
          <p:nvPr/>
        </p:nvSpPr>
        <p:spPr>
          <a:xfrm>
            <a:off x="628650" y="5049078"/>
            <a:ext cx="7998515" cy="369332"/>
          </a:xfrm>
          <a:prstGeom prst="rect">
            <a:avLst/>
          </a:prstGeom>
          <a:noFill/>
        </p:spPr>
        <p:txBody>
          <a:bodyPr wrap="square" rtlCol="0">
            <a:spAutoFit/>
          </a:bodyPr>
          <a:lstStyle/>
          <a:p>
            <a:pPr algn="ctr"/>
            <a:r>
              <a:rPr lang="en-US" dirty="0"/>
              <a:t>https://www.projectdatasphere.org/projectdatasphere/html/pcdc</a:t>
            </a:r>
          </a:p>
        </p:txBody>
      </p:sp>
    </p:spTree>
    <p:extLst>
      <p:ext uri="{BB962C8B-B14F-4D97-AF65-F5344CB8AC3E}">
        <p14:creationId xmlns:p14="http://schemas.microsoft.com/office/powerpoint/2010/main" val="1998298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algn="just"/>
            <a:r>
              <a:rPr lang="en-US" sz="4000" dirty="0"/>
              <a:t>Development of prostate cancer research database with the clinical data warehouse technology for direct linkage with electronic medical record system</a:t>
            </a:r>
          </a:p>
        </p:txBody>
      </p:sp>
      <p:sp>
        <p:nvSpPr>
          <p:cNvPr id="5" name="Text Placeholder 4"/>
          <p:cNvSpPr>
            <a:spLocks noGrp="1"/>
          </p:cNvSpPr>
          <p:nvPr>
            <p:ph type="body" idx="1"/>
          </p:nvPr>
        </p:nvSpPr>
        <p:spPr/>
        <p:txBody>
          <a:bodyPr/>
          <a:lstStyle/>
          <a:p>
            <a:endParaRPr lang="en-US" dirty="0"/>
          </a:p>
        </p:txBody>
      </p:sp>
      <p:sp>
        <p:nvSpPr>
          <p:cNvPr id="2" name="Slide Number Placeholder 1"/>
          <p:cNvSpPr>
            <a:spLocks noGrp="1"/>
          </p:cNvSpPr>
          <p:nvPr>
            <p:ph type="sldNum" sz="quarter" idx="12"/>
          </p:nvPr>
        </p:nvSpPr>
        <p:spPr/>
        <p:txBody>
          <a:bodyPr/>
          <a:lstStyle/>
          <a:p>
            <a:fld id="{346F68D1-8CDC-4ECA-8182-F38CCE31581D}" type="slidenum">
              <a:rPr lang="en-US" smtClean="0"/>
              <a:t>6</a:t>
            </a:fld>
            <a:endParaRPr lang="en-US"/>
          </a:p>
        </p:txBody>
      </p:sp>
    </p:spTree>
    <p:extLst>
      <p:ext uri="{BB962C8B-B14F-4D97-AF65-F5344CB8AC3E}">
        <p14:creationId xmlns:p14="http://schemas.microsoft.com/office/powerpoint/2010/main" val="164721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Why ?</a:t>
            </a:r>
          </a:p>
        </p:txBody>
      </p:sp>
      <p:sp>
        <p:nvSpPr>
          <p:cNvPr id="5" name="Content Placeholder 4"/>
          <p:cNvSpPr>
            <a:spLocks noGrp="1"/>
          </p:cNvSpPr>
          <p:nvPr>
            <p:ph idx="1"/>
          </p:nvPr>
        </p:nvSpPr>
        <p:spPr/>
        <p:txBody>
          <a:bodyPr/>
          <a:lstStyle/>
          <a:p>
            <a:pPr>
              <a:lnSpc>
                <a:spcPct val="200000"/>
              </a:lnSpc>
            </a:pPr>
            <a:r>
              <a:rPr lang="en-US" sz="2000" dirty="0"/>
              <a:t>Most of the previous research database is completed by manual entry of physicians or clinical research coordinators or data entry staffs.  </a:t>
            </a:r>
          </a:p>
          <a:p>
            <a:pPr>
              <a:lnSpc>
                <a:spcPct val="200000"/>
              </a:lnSpc>
            </a:pPr>
            <a:r>
              <a:rPr lang="en-US" sz="2000" dirty="0"/>
              <a:t>This data entry method is very labor intensive and cumbersome, so it usually fails to capture relevant data at early times. </a:t>
            </a:r>
          </a:p>
          <a:p>
            <a:endParaRPr lang="en-US" dirty="0"/>
          </a:p>
        </p:txBody>
      </p:sp>
      <p:sp>
        <p:nvSpPr>
          <p:cNvPr id="2" name="Slide Number Placeholder 1"/>
          <p:cNvSpPr>
            <a:spLocks noGrp="1"/>
          </p:cNvSpPr>
          <p:nvPr>
            <p:ph type="sldNum" sz="quarter" idx="12"/>
          </p:nvPr>
        </p:nvSpPr>
        <p:spPr/>
        <p:txBody>
          <a:bodyPr/>
          <a:lstStyle/>
          <a:p>
            <a:fld id="{346F68D1-8CDC-4ECA-8182-F38CCE31581D}" type="slidenum">
              <a:rPr lang="en-US" smtClean="0"/>
              <a:t>7</a:t>
            </a:fld>
            <a:endParaRPr lang="en-US"/>
          </a:p>
        </p:txBody>
      </p:sp>
    </p:spTree>
    <p:extLst>
      <p:ext uri="{BB962C8B-B14F-4D97-AF65-F5344CB8AC3E}">
        <p14:creationId xmlns:p14="http://schemas.microsoft.com/office/powerpoint/2010/main" val="3796313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095" y="0"/>
            <a:ext cx="9012905" cy="5390765"/>
          </a:xfrm>
        </p:spPr>
      </p:pic>
      <p:sp>
        <p:nvSpPr>
          <p:cNvPr id="5" name="TextBox 4"/>
          <p:cNvSpPr txBox="1"/>
          <p:nvPr/>
        </p:nvSpPr>
        <p:spPr>
          <a:xfrm>
            <a:off x="0" y="5390765"/>
            <a:ext cx="9144000" cy="523220"/>
          </a:xfrm>
          <a:prstGeom prst="rect">
            <a:avLst/>
          </a:prstGeom>
          <a:noFill/>
        </p:spPr>
        <p:txBody>
          <a:bodyPr wrap="square" rtlCol="0">
            <a:spAutoFit/>
          </a:bodyPr>
          <a:lstStyle/>
          <a:p>
            <a:r>
              <a:rPr lang="en-US" sz="1400" b="1" dirty="0"/>
              <a:t>Fig. 1</a:t>
            </a:r>
            <a:r>
              <a:rPr lang="en-US" sz="1400" dirty="0"/>
              <a:t>. Clinical data warehouse for electronic medical record link. CMC, catholic medical center; ODS, operational data store; DW, data warehouse; DB, database; ETL, extraction transaction loading .</a:t>
            </a:r>
          </a:p>
        </p:txBody>
      </p:sp>
      <p:sp>
        <p:nvSpPr>
          <p:cNvPr id="7" name="TextBox 6"/>
          <p:cNvSpPr txBox="1"/>
          <p:nvPr/>
        </p:nvSpPr>
        <p:spPr>
          <a:xfrm>
            <a:off x="0" y="6099515"/>
            <a:ext cx="9144000" cy="707886"/>
          </a:xfrm>
          <a:prstGeom prst="rect">
            <a:avLst/>
          </a:prstGeom>
          <a:noFill/>
        </p:spPr>
        <p:txBody>
          <a:bodyPr wrap="square" rtlCol="0">
            <a:spAutoFit/>
          </a:bodyPr>
          <a:lstStyle/>
          <a:p>
            <a:pPr algn="just"/>
            <a:r>
              <a:rPr lang="en-US" sz="2000" dirty="0"/>
              <a:t>The CDW is the method to develop clinical database that is optimized for distribution, mass storage and complex query processing.</a:t>
            </a:r>
          </a:p>
        </p:txBody>
      </p:sp>
      <p:sp>
        <p:nvSpPr>
          <p:cNvPr id="3" name="Slide Number Placeholder 2"/>
          <p:cNvSpPr>
            <a:spLocks noGrp="1"/>
          </p:cNvSpPr>
          <p:nvPr>
            <p:ph type="sldNum" sz="quarter" idx="12"/>
          </p:nvPr>
        </p:nvSpPr>
        <p:spPr/>
        <p:txBody>
          <a:bodyPr/>
          <a:lstStyle/>
          <a:p>
            <a:fld id="{346F68D1-8CDC-4ECA-8182-F38CCE31581D}" type="slidenum">
              <a:rPr lang="en-US" smtClean="0"/>
              <a:t>8</a:t>
            </a:fld>
            <a:endParaRPr lang="en-US"/>
          </a:p>
        </p:txBody>
      </p:sp>
    </p:spTree>
    <p:extLst>
      <p:ext uri="{BB962C8B-B14F-4D97-AF65-F5344CB8AC3E}">
        <p14:creationId xmlns:p14="http://schemas.microsoft.com/office/powerpoint/2010/main" val="1966038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8474"/>
            <a:ext cx="7886700" cy="6654018"/>
          </a:xfrm>
        </p:spPr>
        <p:txBody>
          <a:bodyPr>
            <a:normAutofit/>
          </a:bodyPr>
          <a:lstStyle/>
          <a:p>
            <a:pPr algn="just">
              <a:lnSpc>
                <a:spcPct val="150000"/>
              </a:lnSpc>
            </a:pPr>
            <a:r>
              <a:rPr lang="en-US" sz="2000" dirty="0"/>
              <a:t>To access and extract research information with less effort. </a:t>
            </a:r>
          </a:p>
          <a:p>
            <a:pPr algn="just">
              <a:lnSpc>
                <a:spcPct val="150000"/>
              </a:lnSpc>
            </a:pPr>
            <a:r>
              <a:rPr lang="en-US" sz="2000" dirty="0"/>
              <a:t>Comprehensive views of clinical data for specific purpose.  </a:t>
            </a:r>
          </a:p>
          <a:p>
            <a:pPr algn="just">
              <a:lnSpc>
                <a:spcPct val="150000"/>
              </a:lnSpc>
            </a:pPr>
            <a:r>
              <a:rPr lang="en-US" sz="2000" dirty="0"/>
              <a:t>Quality data collection, and decision support capability by quick and efficient access to patient information and linkage to multiple operational data sources.   </a:t>
            </a:r>
          </a:p>
          <a:p>
            <a:pPr algn="just">
              <a:lnSpc>
                <a:spcPct val="150000"/>
              </a:lnSpc>
            </a:pPr>
            <a:r>
              <a:rPr lang="en-US" sz="2000" dirty="0"/>
              <a:t>Accurate and high quality prostate cancer patients’ data can be collected from EMR system and feeds them to central prostate cancer registry system.  </a:t>
            </a:r>
          </a:p>
          <a:p>
            <a:pPr algn="just">
              <a:lnSpc>
                <a:spcPct val="150000"/>
              </a:lnSpc>
            </a:pPr>
            <a:r>
              <a:rPr lang="en-US" sz="2000" dirty="0"/>
              <a:t>All eligible patients with newly diagnosed prostate cancer can be electronically transferred into the prostate cancer registry database from EMR system. </a:t>
            </a:r>
          </a:p>
          <a:p>
            <a:pPr algn="just">
              <a:lnSpc>
                <a:spcPct val="150000"/>
              </a:lnSpc>
            </a:pPr>
            <a:r>
              <a:rPr lang="en-US" sz="2000" dirty="0"/>
              <a:t>All registered patient information will be periodically updated </a:t>
            </a:r>
          </a:p>
        </p:txBody>
      </p:sp>
      <p:sp>
        <p:nvSpPr>
          <p:cNvPr id="2" name="Slide Number Placeholder 1"/>
          <p:cNvSpPr>
            <a:spLocks noGrp="1"/>
          </p:cNvSpPr>
          <p:nvPr>
            <p:ph type="sldNum" sz="quarter" idx="12"/>
          </p:nvPr>
        </p:nvSpPr>
        <p:spPr/>
        <p:txBody>
          <a:bodyPr/>
          <a:lstStyle/>
          <a:p>
            <a:fld id="{346F68D1-8CDC-4ECA-8182-F38CCE31581D}" type="slidenum">
              <a:rPr lang="en-US" smtClean="0"/>
              <a:t>9</a:t>
            </a:fld>
            <a:endParaRPr lang="en-US"/>
          </a:p>
        </p:txBody>
      </p:sp>
    </p:spTree>
    <p:extLst>
      <p:ext uri="{BB962C8B-B14F-4D97-AF65-F5344CB8AC3E}">
        <p14:creationId xmlns:p14="http://schemas.microsoft.com/office/powerpoint/2010/main" val="52539704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484</TotalTime>
  <Words>2358</Words>
  <Application>Microsoft Office PowerPoint</Application>
  <PresentationFormat>On-screen Show (4:3)</PresentationFormat>
  <Paragraphs>163</Paragraphs>
  <Slides>25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Clinical Data Management in Prostate Cancer</vt:lpstr>
      <vt:lpstr>Prostate Cancer</vt:lpstr>
      <vt:lpstr>PowerPoint Presentation</vt:lpstr>
      <vt:lpstr>PowerPoint Presentation</vt:lpstr>
      <vt:lpstr>PowerPoint Presentation</vt:lpstr>
      <vt:lpstr>Development of prostate cancer research database with the clinical data warehouse technology for direct linkage with electronic medical record system</vt:lpstr>
      <vt:lpstr>Why ?</vt:lpstr>
      <vt:lpstr>PowerPoint Presentation</vt:lpstr>
      <vt:lpstr>PowerPoint Presentation</vt:lpstr>
      <vt:lpstr>PowerPoint Presentation</vt:lpstr>
      <vt:lpstr>PowerPoint Presentation</vt:lpstr>
      <vt:lpstr>PowerPoint Presentation</vt:lpstr>
      <vt:lpstr>First Year Annual Report  Organization of Services and Analysis of Existing Clinical Data </vt:lpstr>
      <vt:lpstr>PowerPoint Presentation</vt:lpstr>
      <vt:lpstr>Second Year Annual Report – Further analysis of existing clinical data and preliminary results from the NPCA Prospective Audit 2015 </vt:lpstr>
      <vt:lpstr>PowerPoint Presentation</vt:lpstr>
      <vt:lpstr>           What is the solution ?</vt:lpstr>
      <vt:lpstr>Data Analysis Tools</vt:lpstr>
      <vt:lpstr>Caisis - An Open Source, Web-based, Patient Data Management System to Integrate High Quality Research with Patient Care </vt:lpstr>
      <vt:lpstr>PowerPoint Presentation</vt:lpstr>
      <vt:lpstr>Flexible Forms for Data Collection </vt:lpstr>
      <vt:lpstr>Data Analysis </vt:lpstr>
      <vt:lpstr>Protocol Manager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Data Management of Prostate Cancer</dc:title>
  <dc:creator>Abhinav Mishra</dc:creator>
  <cp:keywords>Prostate Cancer</cp:keywords>
  <cp:lastModifiedBy>Abhinav Mishra</cp:lastModifiedBy>
  <cp:revision>39</cp:revision>
  <dcterms:created xsi:type="dcterms:W3CDTF">2016-11-26T13:25:53Z</dcterms:created>
  <dcterms:modified xsi:type="dcterms:W3CDTF">2017-07-17T11:05:50Z</dcterms:modified>
  <cp:category>CDMS</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