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/>
    <p:restoredTop sz="94662"/>
  </p:normalViewPr>
  <p:slideViewPr>
    <p:cSldViewPr snapToGrid="0" snapToObjects="1">
      <p:cViewPr>
        <p:scale>
          <a:sx n="140" d="100"/>
          <a:sy n="140" d="100"/>
        </p:scale>
        <p:origin x="110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6" d="100"/>
          <a:sy n="136" d="100"/>
        </p:scale>
        <p:origin x="3520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43AF7-FB2A-9F4E-9DC1-CDCC6907FB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DFE8-C417-3147-ACFE-B3739DED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2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5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1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DFE8-C417-3147-ACFE-B3739DEDDF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2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0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B265-65EA-FA46-88AD-FB16EED1246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4C69-F53B-2148-84D9-CFA20769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hyperlink" Target="https://github.com/webdriverio/webdrivercss" TargetMode="External"/><Relationship Id="rId6" Type="http://schemas.openxmlformats.org/officeDocument/2006/relationships/hyperlink" Target="https://screener.io/" TargetMode="External"/><Relationship Id="rId7" Type="http://schemas.openxmlformats.org/officeDocument/2006/relationships/hyperlink" Target="https://applitools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Dublin </a:t>
            </a:r>
            <a:r>
              <a:rPr lang="en-US" b="1" smtClean="0"/>
              <a:t>Selenium Meetup</a:t>
            </a:r>
            <a:endParaRPr lang="en-US" b="1"/>
          </a:p>
        </p:txBody>
      </p:sp>
      <p:pic>
        <p:nvPicPr>
          <p:cNvPr id="1026" name="Picture 2" descr="mage result for ey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39" y="3625316"/>
            <a:ext cx="1381616" cy="13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73017" y="3992959"/>
            <a:ext cx="277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 Web Testing</a:t>
            </a:r>
          </a:p>
          <a:p>
            <a:pPr algn="ctr"/>
            <a:r>
              <a:rPr lang="en-US" i="1" dirty="0" smtClean="0"/>
              <a:t>6-Dec-2016</a:t>
            </a:r>
            <a:endParaRPr lang="en-US" i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57" y="1535977"/>
            <a:ext cx="5410200" cy="1498600"/>
          </a:xfrm>
          <a:prstGeom prst="rect">
            <a:avLst/>
          </a:prstGeom>
        </p:spPr>
      </p:pic>
      <p:pic>
        <p:nvPicPr>
          <p:cNvPr id="12" name="Picture 2" descr="mage result for ey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35" y="3625316"/>
            <a:ext cx="1381616" cy="13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80" y="1362456"/>
            <a:ext cx="108743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Approach Challenges:</a:t>
            </a:r>
            <a:endParaRPr lang="en-US" dirty="0" smtClean="0"/>
          </a:p>
          <a:p>
            <a:endParaRPr lang="en-US" b="1" u="sng" dirty="0" smtClean="0"/>
          </a:p>
          <a:p>
            <a:r>
              <a:rPr lang="en-US" dirty="0" smtClean="0"/>
              <a:t>The main challenges from the screenshot approach are: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to get a “full page” screenshot from all browsers (Seems only supported in Firefox)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to compare the new screenshot with the baseline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about dynamic regions of the page, for example: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Dates, times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Usernames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Dynamic banners or product images</a:t>
            </a:r>
          </a:p>
          <a:p>
            <a:endParaRPr lang="en-US" dirty="0"/>
          </a:p>
          <a:p>
            <a:r>
              <a:rPr lang="en-US" b="1" u="sng" dirty="0" smtClean="0"/>
              <a:t>Screenshot Approach Benefits:</a:t>
            </a:r>
            <a:endParaRPr lang="en-US" dirty="0" smtClean="0"/>
          </a:p>
          <a:p>
            <a:endParaRPr lang="en-US" b="1" u="sng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10’s even 100’s of elements can be compared in a single image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Colors, fonts as well as positions are compared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Less coding, as we only need a few tests per page (as apposed to many in the coding approach)</a:t>
            </a:r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071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7677" y="1344168"/>
            <a:ext cx="1087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Approach Simple Example:</a:t>
            </a:r>
            <a:endParaRPr lang="en-US" dirty="0" smtClean="0"/>
          </a:p>
          <a:p>
            <a:endParaRPr lang="en-US" b="1" u="sng" dirty="0" smtClean="0"/>
          </a:p>
          <a:p>
            <a:r>
              <a:rPr lang="en-US" dirty="0" smtClean="0"/>
              <a:t>I’m going to show you a simple Python script that uses Selenium and </a:t>
            </a:r>
            <a:r>
              <a:rPr lang="en-US" dirty="0" err="1" smtClean="0"/>
              <a:t>ImageMagik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02" y="3285744"/>
            <a:ext cx="4051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9" y="2140204"/>
            <a:ext cx="28448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0980" y="3118104"/>
            <a:ext cx="488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</a:t>
            </a:r>
            <a:r>
              <a:rPr lang="en-US" smtClean="0"/>
              <a:t>all those challenges!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3" y="1693672"/>
            <a:ext cx="2736191" cy="18374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4176" y="1600200"/>
            <a:ext cx="802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Luckily we have some tooling!</a:t>
            </a:r>
          </a:p>
          <a:p>
            <a:endParaRPr lang="en-US" dirty="0"/>
          </a:p>
          <a:p>
            <a:r>
              <a:rPr lang="en-US" dirty="0" smtClean="0"/>
              <a:t>The main tools for the screenshot approach are: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WebDriverCSS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github.com/webdriverio/webdrivercss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Screener 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screener.io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AppliTools</a:t>
            </a:r>
            <a:r>
              <a:rPr lang="en-US" dirty="0"/>
              <a:t> Eyes : </a:t>
            </a:r>
            <a:r>
              <a:rPr lang="en-US" dirty="0">
                <a:hlinkClick r:id="rId7"/>
              </a:rPr>
              <a:t>https://applitools.com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7512" y="1453896"/>
            <a:ext cx="10945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WebDriverCSS</a:t>
            </a:r>
            <a:r>
              <a:rPr lang="en-US" b="1" u="sng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WebDriverCSS</a:t>
            </a:r>
            <a:r>
              <a:rPr lang="en-US" dirty="0" smtClean="0"/>
              <a:t> is built on top of </a:t>
            </a:r>
            <a:r>
              <a:rPr lang="en-US" i="1" dirty="0" err="1" smtClean="0"/>
              <a:t>WebDriverIO</a:t>
            </a:r>
            <a:r>
              <a:rPr lang="en-US" dirty="0" smtClean="0"/>
              <a:t> (</a:t>
            </a:r>
            <a:r>
              <a:rPr lang="en-US" dirty="0" err="1" smtClean="0"/>
              <a:t>Javascript</a:t>
            </a:r>
            <a:r>
              <a:rPr lang="en-US" dirty="0" smtClean="0"/>
              <a:t> implementation of WebDriver)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uses </a:t>
            </a:r>
            <a:r>
              <a:rPr lang="en-US" i="1" dirty="0" err="1" smtClean="0"/>
              <a:t>GraphicsMagick</a:t>
            </a:r>
            <a:r>
              <a:rPr lang="en-US" dirty="0" smtClean="0"/>
              <a:t> to compare screenshots and generate a diff image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resizer the browser so that screenshots are the same size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Allows to set a </a:t>
            </a:r>
            <a:r>
              <a:rPr lang="en-US" i="1" dirty="0" smtClean="0"/>
              <a:t>Tolerance</a:t>
            </a:r>
            <a:r>
              <a:rPr lang="en-US" dirty="0" smtClean="0"/>
              <a:t> on how different the images have to be before tests fail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also define regions to ignore from the comparison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Baseline images are stored locally</a:t>
            </a:r>
          </a:p>
          <a:p>
            <a:r>
              <a:rPr lang="en-US" dirty="0" smtClean="0"/>
              <a:t>However </a:t>
            </a:r>
            <a:r>
              <a:rPr lang="en-US" dirty="0" err="1" smtClean="0"/>
              <a:t>WebDriverCSS</a:t>
            </a:r>
            <a:r>
              <a:rPr lang="en-US" dirty="0" smtClean="0"/>
              <a:t> can also be integrated with </a:t>
            </a:r>
            <a:r>
              <a:rPr lang="en-US" dirty="0" err="1" smtClean="0"/>
              <a:t>AppliTools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disadvantage is that its </a:t>
            </a:r>
            <a:r>
              <a:rPr lang="en-US" i="1" dirty="0" smtClean="0"/>
              <a:t>JavaScript</a:t>
            </a:r>
            <a:r>
              <a:rPr lang="en-US" dirty="0" smtClean="0"/>
              <a:t>, and </a:t>
            </a:r>
            <a:r>
              <a:rPr lang="en-US" dirty="0" err="1" smtClean="0"/>
              <a:t>hasn</a:t>
            </a:r>
            <a:r>
              <a:rPr lang="mr-IN" dirty="0" smtClean="0"/>
              <a:t>’</a:t>
            </a:r>
            <a:r>
              <a:rPr lang="en-US" dirty="0" smtClean="0"/>
              <a:t>t an equivalent in C#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7512" y="1453896"/>
            <a:ext cx="109453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Screener: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An online Paid For service (starts at $199/month)</a:t>
            </a:r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Images can be taken from several browsers (Firefox, Chrome etc.)</a:t>
            </a:r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Can use the proprietary scripting language to navigate to page of interest</a:t>
            </a:r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Can also be integrated with existing WebDriver tests by using Screener as a selenium grid</a:t>
            </a:r>
          </a:p>
          <a:p>
            <a:pPr marL="285750" indent="-285750">
              <a:buFont typeface="Arial" charset="0"/>
              <a:buChar char="•"/>
            </a:pPr>
            <a:endParaRPr lang="en-IE" dirty="0" smtClean="0"/>
          </a:p>
          <a:p>
            <a:r>
              <a:rPr lang="en-IE" b="1" u="sng" dirty="0" err="1" smtClean="0"/>
              <a:t>AppliTools</a:t>
            </a:r>
            <a:r>
              <a:rPr lang="en-IE" b="1" u="sng" dirty="0" smtClean="0"/>
              <a:t>:</a:t>
            </a:r>
            <a:endParaRPr lang="en-IE" dirty="0" smtClean="0"/>
          </a:p>
          <a:p>
            <a:endParaRPr lang="en-IE" b="1" u="sng" dirty="0"/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Very active in the Visual Testing space (lots of webinar’s, attending conferences)</a:t>
            </a:r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Online service starting at $129/month</a:t>
            </a:r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Uses a local SDK to take screenshots so can be used in own selenium grid, or in </a:t>
            </a:r>
            <a:r>
              <a:rPr lang="en-IE" dirty="0" err="1" smtClean="0"/>
              <a:t>SauceLabs</a:t>
            </a:r>
            <a:endParaRPr lang="en-IE" dirty="0" smtClean="0"/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The SDK has multiple language bindings (Java, Ruby, Python, </a:t>
            </a:r>
            <a:r>
              <a:rPr lang="en-IE" dirty="0" err="1" smtClean="0"/>
              <a:t>.Net</a:t>
            </a:r>
            <a:r>
              <a:rPr lang="en-IE" dirty="0" smtClean="0"/>
              <a:t>, JavaScript)</a:t>
            </a:r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Baseline images are managed online, together with their comparison options and ignore regions</a:t>
            </a:r>
          </a:p>
          <a:p>
            <a:pPr marL="285750" indent="-285750">
              <a:buFont typeface="Arial" charset="0"/>
              <a:buChar char="•"/>
            </a:pPr>
            <a:r>
              <a:rPr lang="en-IE" dirty="0" smtClean="0"/>
              <a:t>Can be used for other types of apps too (</a:t>
            </a:r>
            <a:r>
              <a:rPr lang="en-IE" dirty="0" err="1" smtClean="0"/>
              <a:t>Appium</a:t>
            </a:r>
            <a:r>
              <a:rPr lang="en-IE" dirty="0" smtClean="0"/>
              <a:t>, Windows apps etc.)</a:t>
            </a:r>
          </a:p>
          <a:p>
            <a:pPr marL="285750" indent="-285750">
              <a:buFont typeface="Arial" charset="0"/>
              <a:buChar char="•"/>
            </a:pPr>
            <a:endParaRPr lang="en-IE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8" y="1207359"/>
            <a:ext cx="9759194" cy="54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3" y="2262632"/>
            <a:ext cx="3429000" cy="2374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1496" y="2610104"/>
            <a:ext cx="4416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Hopefully your appetite for Visual Testing has been ignited</a:t>
            </a:r>
            <a:r>
              <a:rPr lang="mr-IN" dirty="0" smtClean="0"/>
              <a:t>…</a:t>
            </a:r>
            <a:endParaRPr lang="en-IE" dirty="0" smtClean="0"/>
          </a:p>
          <a:p>
            <a:endParaRPr lang="en-IE" dirty="0"/>
          </a:p>
          <a:p>
            <a:r>
              <a:rPr lang="en-IE" i="1" dirty="0" smtClean="0"/>
              <a:t>Aim Small, Miss Small </a:t>
            </a:r>
            <a:r>
              <a:rPr lang="mr-IN" i="1" dirty="0" smtClean="0"/>
              <a:t>…</a:t>
            </a:r>
            <a:r>
              <a:rPr lang="en-IE" i="1" dirty="0" smtClean="0"/>
              <a:t> and never miss a visual change in your website!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06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081" y="2020046"/>
            <a:ext cx="44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Hmm appetite </a:t>
            </a:r>
            <a:r>
              <a:rPr lang="mr-IN" i="1" dirty="0" smtClean="0"/>
              <a:t>…</a:t>
            </a:r>
            <a:r>
              <a:rPr lang="en-IE" i="1" dirty="0" smtClean="0"/>
              <a:t> PIZZA!!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16" y="1354328"/>
            <a:ext cx="3937000" cy="207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84126"/>
            <a:ext cx="441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Next up</a:t>
            </a:r>
          </a:p>
          <a:p>
            <a:endParaRPr lang="en-IE" i="1" dirty="0"/>
          </a:p>
          <a:p>
            <a:r>
              <a:rPr lang="en-IE" dirty="0" smtClean="0"/>
              <a:t>Ivan </a:t>
            </a:r>
            <a:r>
              <a:rPr lang="en-IE" dirty="0" err="1" smtClean="0"/>
              <a:t>Shubin</a:t>
            </a:r>
            <a:r>
              <a:rPr lang="en-IE" dirty="0" smtClean="0"/>
              <a:t> </a:t>
            </a:r>
            <a:r>
              <a:rPr lang="mr-IN" dirty="0" smtClean="0"/>
              <a:t>–</a:t>
            </a:r>
            <a:r>
              <a:rPr lang="en-IE" dirty="0" smtClean="0"/>
              <a:t> Creator of Galen Framework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12" y="4645791"/>
            <a:ext cx="2984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6656" y="1298448"/>
            <a:ext cx="639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Would your Selenium tests notice the different between: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128"/>
            <a:ext cx="4913077" cy="37174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20" y="1970128"/>
            <a:ext cx="5315488" cy="37174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715000" y="3685032"/>
            <a:ext cx="5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144768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I'm guessing they wouldn't</a:t>
            </a:r>
            <a:r>
              <a:rPr lang="en-IE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3192" y="1298448"/>
            <a:ext cx="828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 had a developer say:</a:t>
            </a:r>
          </a:p>
          <a:p>
            <a:endParaRPr lang="en-US" dirty="0"/>
          </a:p>
          <a:p>
            <a:r>
              <a:rPr lang="en-US" i="1" dirty="0" smtClean="0"/>
              <a:t>The page displays OK in Chrome, must be some quirk with Internet Explorer</a:t>
            </a:r>
            <a:r>
              <a:rPr lang="mr-IN" i="1" dirty="0" smtClean="0"/>
              <a:t>…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8416"/>
            <a:ext cx="1463040" cy="13167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0280" y="3429000"/>
            <a:ext cx="8257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Selenium is a </a:t>
            </a:r>
            <a:r>
              <a:rPr lang="en-US" i="1" dirty="0" smtClean="0"/>
              <a:t>functional testing</a:t>
            </a:r>
            <a:r>
              <a:rPr lang="en-US" dirty="0" smtClean="0"/>
              <a:t> framework, we use it to prove that the website functionality behaves as expected.</a:t>
            </a:r>
          </a:p>
          <a:p>
            <a:endParaRPr lang="en-US" dirty="0" smtClean="0"/>
          </a:p>
          <a:p>
            <a:r>
              <a:rPr lang="en-US" dirty="0" smtClean="0"/>
              <a:t>If you do: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Selenium </a:t>
            </a:r>
            <a:r>
              <a:rPr lang="en-US" i="1" u="sng" dirty="0" err="1" smtClean="0"/>
              <a:t>doesn</a:t>
            </a:r>
            <a:r>
              <a:rPr lang="mr-IN" i="1" u="sng" dirty="0" smtClean="0"/>
              <a:t>’</a:t>
            </a:r>
            <a:r>
              <a:rPr lang="en-US" i="1" u="sng" dirty="0" smtClean="0"/>
              <a:t>t care</a:t>
            </a:r>
            <a:r>
              <a:rPr lang="en-US" dirty="0" smtClean="0"/>
              <a:t> where the input element is visually located on the page. If Selenium can find the element in the DOM, it will return it.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40280" y="4809744"/>
            <a:ext cx="85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textBox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Driver.findElement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By.cssSelector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(”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input#name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”));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1380744"/>
            <a:ext cx="9866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So What is Visual Testing?</a:t>
            </a:r>
            <a:endParaRPr lang="en-US" dirty="0" smtClean="0"/>
          </a:p>
          <a:p>
            <a:endParaRPr lang="en-US" b="1" u="sng" dirty="0"/>
          </a:p>
          <a:p>
            <a:r>
              <a:rPr lang="en-US" dirty="0" smtClean="0"/>
              <a:t>Visual testing is making sure that the web page is </a:t>
            </a:r>
            <a:r>
              <a:rPr lang="en-US" i="1" dirty="0" smtClean="0"/>
              <a:t>displayed</a:t>
            </a:r>
            <a:r>
              <a:rPr lang="en-US" dirty="0" smtClean="0"/>
              <a:t> correctly (as per design) to the end user.</a:t>
            </a:r>
          </a:p>
          <a:p>
            <a:r>
              <a:rPr lang="en-US" dirty="0" smtClean="0"/>
              <a:t>This is making sure that the various elements on the page are displayed in the correct positions.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Even if you had 100% functional selenium test coverage, would you be confident to release your website without anyone opening it and taking a peek?</a:t>
            </a:r>
          </a:p>
          <a:p>
            <a:endParaRPr lang="en-US" i="1" dirty="0"/>
          </a:p>
          <a:p>
            <a:r>
              <a:rPr lang="en-US" dirty="0" smtClean="0"/>
              <a:t>Visual testing is therefore replacing/replicating the human eye, the human check that everything looks the way it should and nothing is out of place!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Picture 2" descr="mage result for ey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24" y="4797063"/>
            <a:ext cx="1312801" cy="131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23256" y="5130298"/>
            <a:ext cx="198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Visual Automation is then turning..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4386" y="5268798"/>
            <a:ext cx="6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nto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44" y="4797063"/>
            <a:ext cx="2287660" cy="1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1380744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Why is Visual Testing Beneficial</a:t>
            </a:r>
            <a:endParaRPr lang="en-US" dirty="0" smtClean="0"/>
          </a:p>
          <a:p>
            <a:endParaRPr lang="en-US" b="1" u="sng" dirty="0"/>
          </a:p>
          <a:p>
            <a:pPr marL="285750" indent="-285750">
              <a:buFont typeface="Wingdings" charset="2"/>
              <a:buChar char="ü"/>
            </a:pPr>
            <a:r>
              <a:rPr lang="en-US" b="1" dirty="0" smtClean="0"/>
              <a:t>Release Quicker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  <a:r>
              <a:rPr lang="en-US" dirty="0" smtClean="0"/>
              <a:t> Less human interaction needed to verify pages are displayed correctly</a:t>
            </a:r>
          </a:p>
          <a:p>
            <a:pPr marL="285750" indent="-285750">
              <a:buFont typeface="Wingdings" charset="2"/>
              <a:buChar char="ü"/>
            </a:pPr>
            <a:r>
              <a:rPr lang="en-US" b="1" dirty="0" smtClean="0"/>
              <a:t>Confidence :</a:t>
            </a:r>
            <a:r>
              <a:rPr lang="en-US" dirty="0" smtClean="0"/>
              <a:t> Be sure that great web design you have is being adhered to by all browsers</a:t>
            </a:r>
          </a:p>
          <a:p>
            <a:pPr marL="285750" indent="-285750">
              <a:buFont typeface="Wingdings" charset="2"/>
              <a:buChar char="ü"/>
            </a:pPr>
            <a:r>
              <a:rPr lang="en-US" b="1" dirty="0" smtClean="0"/>
              <a:t>Customer Satisfaction :</a:t>
            </a:r>
            <a:r>
              <a:rPr lang="en-US" dirty="0" smtClean="0"/>
              <a:t> Ever been to a website and the layout is destroyed, did you buy from the website? Customers won’t tolerate poorly displayed websites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3816" y="4251960"/>
            <a:ext cx="909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 how do we replicate the checks a human eye does?</a:t>
            </a:r>
          </a:p>
          <a:p>
            <a:endParaRPr lang="en-US" b="1" dirty="0" smtClean="0"/>
          </a:p>
          <a:p>
            <a:r>
              <a:rPr lang="en-US" b="1" dirty="0" smtClean="0"/>
              <a:t>How can we check that the visual design of our website is being adhered to?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46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6" y="1585976"/>
            <a:ext cx="2857500" cy="284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6552" y="1847088"/>
            <a:ext cx="7132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Possible Approaches:</a:t>
            </a:r>
            <a:endParaRPr lang="en-US" dirty="0" smtClean="0"/>
          </a:p>
          <a:p>
            <a:endParaRPr lang="en-US" b="1" u="sng" dirty="0"/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Get the X,Y coordinates of all elements of interest from Selenium, and assert the element is displayed in the correct location</a:t>
            </a:r>
          </a:p>
          <a:p>
            <a:endParaRPr lang="en-US" dirty="0"/>
          </a:p>
          <a:p>
            <a:r>
              <a:rPr lang="en-US" i="1" dirty="0" smtClean="0"/>
              <a:t>Problem: But what about colors, fonts, different coordinate systems, browser width and height?</a:t>
            </a:r>
            <a:endParaRPr lang="en-US" dirty="0" smtClean="0"/>
          </a:p>
          <a:p>
            <a:endParaRPr lang="en-US" i="1" dirty="0"/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Resize the browser to a known width and height and capture a screenshot and compare it to a baseline</a:t>
            </a:r>
          </a:p>
          <a:p>
            <a:endParaRPr lang="en-US" dirty="0" smtClean="0"/>
          </a:p>
          <a:p>
            <a:r>
              <a:rPr lang="en-US" i="1" dirty="0" smtClean="0"/>
              <a:t>Problem: Full page screenshots aren't available from all browsers via Selenium, also how do I compare images and get a diff?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2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80" y="1362456"/>
            <a:ext cx="10874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Coding Approach:</a:t>
            </a:r>
            <a:endParaRPr lang="en-US" dirty="0" smtClean="0"/>
          </a:p>
          <a:p>
            <a:endParaRPr lang="en-US" b="1" u="sng" dirty="0"/>
          </a:p>
          <a:p>
            <a:pPr marL="342900" indent="-342900">
              <a:buFont typeface="Wingdings" charset="2"/>
              <a:buChar char="ü"/>
            </a:pPr>
            <a:r>
              <a:rPr lang="en-US" i="1" dirty="0" smtClean="0"/>
              <a:t>Get the X,Y coordinates of all elements of interest from Selenium, and assert the element is displayed in the correct location</a:t>
            </a:r>
          </a:p>
          <a:p>
            <a:endParaRPr lang="en-US" dirty="0" smtClean="0"/>
          </a:p>
          <a:p>
            <a:r>
              <a:rPr lang="en-US" dirty="0" smtClean="0"/>
              <a:t>This approach is possible, but </a:t>
            </a:r>
            <a:r>
              <a:rPr lang="mr-IN" dirty="0" smtClean="0"/>
              <a:t>…</a:t>
            </a:r>
            <a:endParaRPr lang="en-IE" dirty="0" smtClean="0"/>
          </a:p>
          <a:p>
            <a:endParaRPr lang="en-IE" dirty="0"/>
          </a:p>
          <a:p>
            <a:pPr marL="342900" indent="-342900">
              <a:buFont typeface="+mj-lt"/>
              <a:buAutoNum type="arabicPeriod"/>
            </a:pPr>
            <a:r>
              <a:rPr lang="en-IE" dirty="0" smtClean="0"/>
              <a:t>Would require A LOT of coding, each element, image, text, div etc. on the page will have to be checked for its X,Y coordinate.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smtClean="0"/>
              <a:t>Position fine, but what about </a:t>
            </a:r>
            <a:r>
              <a:rPr lang="en-IE" dirty="0" err="1" smtClean="0"/>
              <a:t>colors</a:t>
            </a:r>
            <a:r>
              <a:rPr lang="en-IE" dirty="0" smtClean="0"/>
              <a:t>, fonts, etc. This means more and more coding!</a:t>
            </a:r>
          </a:p>
          <a:p>
            <a:endParaRPr lang="en-IE" dirty="0" smtClean="0"/>
          </a:p>
          <a:p>
            <a:endParaRPr lang="en-IE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6" y="5019623"/>
            <a:ext cx="1925569" cy="11553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7478" y="5310445"/>
            <a:ext cx="617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this extra code to maintain, each time an </a:t>
            </a:r>
            <a:r>
              <a:rPr lang="en-US" smtClean="0"/>
              <a:t>element moves!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80" y="1362456"/>
            <a:ext cx="108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Coding Approach:</a:t>
            </a:r>
            <a:endParaRPr lang="en-US" dirty="0" smtClean="0"/>
          </a:p>
          <a:p>
            <a:endParaRPr lang="en-US" b="1" u="sng" dirty="0"/>
          </a:p>
          <a:p>
            <a:endParaRPr lang="en-IE" dirty="0" smtClean="0"/>
          </a:p>
          <a:p>
            <a:endParaRPr lang="en-IE" dirty="0"/>
          </a:p>
          <a:p>
            <a:endParaRPr lang="en-US" dirty="0" smtClean="0"/>
          </a:p>
          <a:p>
            <a:r>
              <a:rPr lang="en-US" dirty="0" smtClean="0"/>
              <a:t>Galen framework (as we will see later) adds a </a:t>
            </a:r>
            <a:r>
              <a:rPr lang="en-US" i="1" dirty="0" smtClean="0"/>
              <a:t>layer</a:t>
            </a:r>
            <a:r>
              <a:rPr lang="en-US" dirty="0" smtClean="0"/>
              <a:t> on top of selenium to verify the location of elements using a simple and easy to maintain syntax.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0" y="2046718"/>
            <a:ext cx="29845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53" y="3502151"/>
            <a:ext cx="2641600" cy="29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1253" y="996099"/>
            <a:ext cx="1188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3" y="137532"/>
            <a:ext cx="869376" cy="7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641" y="348792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Dublin Selenium Meetup </a:t>
            </a:r>
            <a:r>
              <a:rPr lang="mr-IN" b="1" dirty="0" smtClean="0"/>
              <a:t>–</a:t>
            </a:r>
            <a:r>
              <a:rPr lang="en-US" b="1" dirty="0" smtClean="0"/>
              <a:t> Visual Web Testing</a:t>
            </a:r>
            <a:endParaRPr lang="en-US" b="1" dirty="0"/>
          </a:p>
        </p:txBody>
      </p:sp>
      <p:sp>
        <p:nvSpPr>
          <p:cNvPr id="3" name="AutoShape 2" descr="mage result for welc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mage result for welcome"/>
          <p:cNvSpPr>
            <a:spLocks noChangeAspect="1" noChangeArrowheads="1"/>
          </p:cNvSpPr>
          <p:nvPr/>
        </p:nvSpPr>
        <p:spPr bwMode="auto">
          <a:xfrm>
            <a:off x="0" y="152400"/>
            <a:ext cx="45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80" y="1362456"/>
            <a:ext cx="10874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Screenshot Approach:</a:t>
            </a:r>
            <a:endParaRPr lang="en-US" dirty="0" smtClean="0"/>
          </a:p>
          <a:p>
            <a:endParaRPr lang="en-US" b="1" u="sng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Resize the browser to a know size (so that images are always the same size!)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Navigate to the page of interest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a screenshot from the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Compare the screenshot to a baseline screenshot (already verified to be OK)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Generate a diff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Generate some </a:t>
            </a:r>
            <a:r>
              <a:rPr lang="en-US" i="1" dirty="0" smtClean="0"/>
              <a:t>metric</a:t>
            </a:r>
            <a:r>
              <a:rPr lang="en-US" dirty="0" smtClean="0"/>
              <a:t> (e.g. % diff) that you’re test can assert on</a:t>
            </a:r>
          </a:p>
          <a:p>
            <a:endParaRPr lang="en-US" dirty="0"/>
          </a:p>
          <a:p>
            <a:r>
              <a:rPr lang="en-US" dirty="0" smtClean="0"/>
              <a:t>If the test fails, then the new screenshot needs to be verified. If the new screenshot is </a:t>
            </a:r>
            <a:r>
              <a:rPr lang="en-US" i="1" dirty="0" smtClean="0"/>
              <a:t>as expected</a:t>
            </a:r>
            <a:r>
              <a:rPr lang="en-US" dirty="0" smtClean="0"/>
              <a:t>, the new screenshot becomes the new </a:t>
            </a:r>
            <a:r>
              <a:rPr lang="en-US" i="1" dirty="0" smtClean="0"/>
              <a:t>baseline.</a:t>
            </a:r>
            <a:endParaRPr lang="en-US" dirty="0" smtClean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553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1192</Words>
  <Application>Microsoft Macintosh PowerPoint</Application>
  <PresentationFormat>Widescreen</PresentationFormat>
  <Paragraphs>172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neal</dc:creator>
  <cp:lastModifiedBy>clayton neal</cp:lastModifiedBy>
  <cp:revision>38</cp:revision>
  <dcterms:created xsi:type="dcterms:W3CDTF">2016-12-04T15:24:29Z</dcterms:created>
  <dcterms:modified xsi:type="dcterms:W3CDTF">2016-12-04T18:33:39Z</dcterms:modified>
</cp:coreProperties>
</file>