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33" r:id="rId2"/>
    <p:sldId id="418" r:id="rId3"/>
    <p:sldId id="403" r:id="rId4"/>
    <p:sldId id="419" r:id="rId5"/>
    <p:sldId id="405" r:id="rId6"/>
    <p:sldId id="412" r:id="rId7"/>
    <p:sldId id="422" r:id="rId8"/>
    <p:sldId id="326" r:id="rId9"/>
    <p:sldId id="387" r:id="rId10"/>
    <p:sldId id="360" r:id="rId11"/>
    <p:sldId id="406" r:id="rId12"/>
    <p:sldId id="286" r:id="rId13"/>
    <p:sldId id="428" r:id="rId14"/>
    <p:sldId id="389" r:id="rId15"/>
    <p:sldId id="390" r:id="rId16"/>
    <p:sldId id="424" r:id="rId17"/>
    <p:sldId id="393" r:id="rId18"/>
    <p:sldId id="395" r:id="rId19"/>
    <p:sldId id="397" r:id="rId20"/>
    <p:sldId id="420" r:id="rId21"/>
    <p:sldId id="416" r:id="rId22"/>
    <p:sldId id="398" r:id="rId23"/>
  </p:sldIdLst>
  <p:sldSz cx="9144000" cy="6858000" type="screen4x3"/>
  <p:notesSz cx="6780213" cy="9910763"/>
  <p:custDataLst>
    <p:tags r:id="rId26"/>
  </p:custData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42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122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31DD2C5F-CC22-4342-B0B2-09DE0CCE72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4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7046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defTabSz="930275" rtl="0" eaLnBrk="0" hangingPunct="0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EDD1D8AA-D6E1-4472-B2E0-30100F2BB0A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DCCA3-A974-4320-BB57-35E8F51B6F30}" type="slidenum">
              <a:rPr lang="he-IL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5EDF1-8DF4-4E25-96E9-14D741FD22AB}" type="slidenum">
              <a:rPr lang="he-IL" smtClean="0"/>
              <a:pPr/>
              <a:t>10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3637" cy="4460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01ED0-7FC9-45E0-8C86-3B1C098237AB}" type="slidenum">
              <a:rPr lang="he-IL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26A8B-0255-43B8-8060-9855337127F8}" type="slidenum">
              <a:rPr lang="he-IL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1413" cy="3713162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2050" cy="4462462"/>
          </a:xfrm>
          <a:noFill/>
          <a:ln/>
        </p:spPr>
        <p:txBody>
          <a:bodyPr lIns="92010" tIns="45197" rIns="92010" bIns="45197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AA0CB-0CDD-43DB-A651-9D1FCB0A28D4}" type="slidenum">
              <a:rPr lang="he-IL" smtClean="0"/>
              <a:pPr/>
              <a:t>13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4F353-675A-4BF2-B55F-9753CE339B4C}" type="slidenum">
              <a:rPr lang="he-IL" smtClean="0"/>
              <a:pPr/>
              <a:t>14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323F5-7062-49E1-929B-AC4281D93969}" type="slidenum">
              <a:rPr lang="he-IL" smtClean="0"/>
              <a:pPr/>
              <a:t>15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196F3-7C6F-4EEB-B1A2-82B57F3B6429}" type="slidenum">
              <a:rPr lang="he-IL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F1C8-AFB9-4FB0-B3BA-F28457572D08}" type="slidenum">
              <a:rPr lang="he-IL" smtClean="0"/>
              <a:pPr/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B4A4D-E069-4A5E-A626-4E217486C9EF}" type="slidenum">
              <a:rPr lang="he-IL" smtClean="0"/>
              <a:pPr/>
              <a:t>18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66C13-9689-4B53-8110-F91F277CB97F}" type="slidenum">
              <a:rPr lang="he-IL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B4863-BD58-4B64-B4FA-24E57D38BC81}" type="slidenum">
              <a:rPr lang="he-IL" smtClean="0"/>
              <a:pPr/>
              <a:t>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1413" cy="3713162"/>
          </a:xfrm>
          <a:ln w="12700"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06938"/>
            <a:ext cx="5424487" cy="4460875"/>
          </a:xfrm>
          <a:noFill/>
          <a:ln/>
        </p:spPr>
        <p:txBody>
          <a:bodyPr wrap="square" lIns="92075" tIns="46038" rIns="92075" bIns="46038" anchor="t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74CFF-5877-4983-A43B-B70328B0C321}" type="slidenum">
              <a:rPr lang="he-IL" smtClean="0"/>
              <a:pPr/>
              <a:t>20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98AB1-0E88-4FA6-94E0-734CCC2D0B29}" type="slidenum">
              <a:rPr lang="he-IL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24E6E-E447-4A06-80FA-90F94337391F}" type="slidenum">
              <a:rPr lang="he-IL" smtClean="0"/>
              <a:pPr/>
              <a:t>22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06BCA-6114-4E20-87C7-98963D21CC96}" type="slidenum">
              <a:rPr lang="he-IL" smtClean="0"/>
              <a:pPr/>
              <a:t>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8D6CF-8146-460E-8FE8-3C46793F72E5}" type="slidenum">
              <a:rPr lang="he-IL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B2F61-2C76-4CD7-8CBF-66D5FC235F0D}" type="slidenum">
              <a:rPr lang="he-IL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3000" cy="371633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8525"/>
            <a:ext cx="4972050" cy="4459288"/>
          </a:xfrm>
          <a:noFill/>
          <a:ln/>
        </p:spPr>
        <p:txBody>
          <a:bodyPr wrap="square" lIns="92976" tIns="46488" rIns="92976" bIns="46488" anchor="t"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4DDC6-E1D8-4970-B843-BB05D359E4A9}" type="slidenum">
              <a:rPr lang="he-IL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3000" cy="3714750"/>
          </a:xfrm>
          <a:ln w="12700" cap="flat">
            <a:solidFill>
              <a:schemeClr val="tx1"/>
            </a:solidFill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2050" cy="4462462"/>
          </a:xfrm>
          <a:noFill/>
          <a:ln/>
        </p:spPr>
        <p:txBody>
          <a:bodyPr wrap="square" lIns="91999" tIns="45192" rIns="91999" bIns="45192" anchor="t"/>
          <a:lstStyle/>
          <a:p>
            <a:pPr>
              <a:spcBef>
                <a:spcPct val="0"/>
              </a:spcBef>
            </a:pPr>
            <a:endParaRPr lang="he-IL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9D554-7DE1-44B9-B675-350C1E3E024C}" type="slidenum">
              <a:rPr lang="he-IL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3637" cy="4460875"/>
          </a:xfrm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D85ED-E262-42DC-9A85-419C277A64DB}" type="slidenum">
              <a:rPr lang="he-IL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8D6F8-1EAE-4C1B-AB7F-72032DE74C47}" type="slidenum">
              <a:rPr lang="he-IL" smtClean="0"/>
              <a:pPr/>
              <a:t>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rgbClr val="99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he-IL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he-IL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Sub Title</a:t>
            </a: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Press Here to change Title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5195888" y="6553200"/>
            <a:ext cx="3279775" cy="304800"/>
          </a:xfrm>
        </p:spPr>
        <p:txBody>
          <a:bodyPr anchor="b">
            <a:spAutoFit/>
          </a:bodyPr>
          <a:lstStyle>
            <a:lvl1pPr algn="r"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A. Frank - P.  Weisberg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44FD66-0E9F-4516-8BAF-E7077351A4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7620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6002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42672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99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0957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rgbClr val="99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762000" y="762000"/>
            <a:ext cx="3124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he-IL" sz="3200" b="1">
              <a:solidFill>
                <a:srgbClr val="009999"/>
              </a:solidFill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/>
          <a:p>
            <a:pPr algn="l" rtl="0">
              <a:defRPr/>
            </a:pPr>
            <a:fld id="{79A036E9-D9F4-4F50-BDD9-41B4435DED5F}" type="slidenum">
              <a:rPr lang="he-IL"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l" rtl="0">
                <a:defRPr/>
              </a:pPr>
              <a:t>‹#›</a:t>
            </a:fld>
            <a:endParaRPr lang="en-US" sz="2600" b="1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228600" y="1295400"/>
            <a:ext cx="7391400" cy="319088"/>
            <a:chOff x="144" y="1248"/>
            <a:chExt cx="4656" cy="201"/>
          </a:xfrm>
        </p:grpSpPr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205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55663" y="762000"/>
            <a:ext cx="8288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Press here to Change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A. Frank - P.  Weisberg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8229600" cy="1676400"/>
          </a:xfrm>
        </p:spPr>
        <p:txBody>
          <a:bodyPr/>
          <a:lstStyle/>
          <a:p>
            <a:pPr eaLnBrk="1" hangingPunct="1"/>
            <a:r>
              <a:rPr lang="en-US" sz="4400" smtClean="0"/>
              <a:t>Operating Systems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927350"/>
            <a:ext cx="4572000" cy="1822450"/>
          </a:xfrm>
        </p:spPr>
        <p:txBody>
          <a:bodyPr/>
          <a:lstStyle/>
          <a:p>
            <a:r>
              <a:rPr lang="en-US" altLang="he-IL" sz="3600" smtClean="0"/>
              <a:t>Introduction to Operating System (OS)</a:t>
            </a:r>
            <a:endParaRPr 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Static View of System Components</a:t>
            </a:r>
          </a:p>
        </p:txBody>
      </p:sp>
      <p:pic>
        <p:nvPicPr>
          <p:cNvPr id="23556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69950" y="1766888"/>
            <a:ext cx="8101013" cy="4889500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Dynamic View of System Components</a:t>
            </a:r>
          </a:p>
        </p:txBody>
      </p:sp>
      <p:pic>
        <p:nvPicPr>
          <p:cNvPr id="24580" name="Picture 3" descr="user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193800" y="1930400"/>
            <a:ext cx="7454900" cy="4737100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4225"/>
            <a:ext cx="8288337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smtClean="0"/>
              <a:t>Layers of a Computer System</a:t>
            </a:r>
          </a:p>
        </p:txBody>
      </p:sp>
      <p:pic>
        <p:nvPicPr>
          <p:cNvPr id="25604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5588" y="5140325"/>
            <a:ext cx="3560762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0388" y="4408488"/>
            <a:ext cx="3073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28988" y="3722688"/>
            <a:ext cx="2540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6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7588" y="3036888"/>
            <a:ext cx="2082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8" name="Group 7"/>
          <p:cNvGrpSpPr>
            <a:grpSpLocks/>
          </p:cNvGrpSpPr>
          <p:nvPr/>
        </p:nvGrpSpPr>
        <p:grpSpPr bwMode="auto">
          <a:xfrm>
            <a:off x="3998913" y="2141538"/>
            <a:ext cx="858837" cy="604837"/>
            <a:chOff x="2207" y="1391"/>
            <a:chExt cx="483" cy="339"/>
          </a:xfrm>
        </p:grpSpPr>
        <p:sp>
          <p:nvSpPr>
            <p:cNvPr id="25623" name="Freeform 8"/>
            <p:cNvSpPr>
              <a:spLocks/>
            </p:cNvSpPr>
            <p:nvPr/>
          </p:nvSpPr>
          <p:spPr bwMode="auto">
            <a:xfrm>
              <a:off x="2207" y="1391"/>
              <a:ext cx="483" cy="339"/>
            </a:xfrm>
            <a:custGeom>
              <a:avLst/>
              <a:gdLst>
                <a:gd name="T0" fmla="*/ 43 w 483"/>
                <a:gd name="T1" fmla="*/ 0 h 339"/>
                <a:gd name="T2" fmla="*/ 26 w 483"/>
                <a:gd name="T3" fmla="*/ 3 h 339"/>
                <a:gd name="T4" fmla="*/ 13 w 483"/>
                <a:gd name="T5" fmla="*/ 14 h 339"/>
                <a:gd name="T6" fmla="*/ 4 w 483"/>
                <a:gd name="T7" fmla="*/ 25 h 339"/>
                <a:gd name="T8" fmla="*/ 0 w 483"/>
                <a:gd name="T9" fmla="*/ 42 h 339"/>
                <a:gd name="T10" fmla="*/ 0 w 483"/>
                <a:gd name="T11" fmla="*/ 294 h 339"/>
                <a:gd name="T12" fmla="*/ 4 w 483"/>
                <a:gd name="T13" fmla="*/ 310 h 339"/>
                <a:gd name="T14" fmla="*/ 13 w 483"/>
                <a:gd name="T15" fmla="*/ 324 h 339"/>
                <a:gd name="T16" fmla="*/ 26 w 483"/>
                <a:gd name="T17" fmla="*/ 335 h 339"/>
                <a:gd name="T18" fmla="*/ 43 w 483"/>
                <a:gd name="T19" fmla="*/ 338 h 339"/>
                <a:gd name="T20" fmla="*/ 439 w 483"/>
                <a:gd name="T21" fmla="*/ 338 h 339"/>
                <a:gd name="T22" fmla="*/ 456 w 483"/>
                <a:gd name="T23" fmla="*/ 335 h 339"/>
                <a:gd name="T24" fmla="*/ 469 w 483"/>
                <a:gd name="T25" fmla="*/ 324 h 339"/>
                <a:gd name="T26" fmla="*/ 478 w 483"/>
                <a:gd name="T27" fmla="*/ 310 h 339"/>
                <a:gd name="T28" fmla="*/ 482 w 483"/>
                <a:gd name="T29" fmla="*/ 294 h 339"/>
                <a:gd name="T30" fmla="*/ 482 w 483"/>
                <a:gd name="T31" fmla="*/ 42 h 339"/>
                <a:gd name="T32" fmla="*/ 478 w 483"/>
                <a:gd name="T33" fmla="*/ 25 h 339"/>
                <a:gd name="T34" fmla="*/ 469 w 483"/>
                <a:gd name="T35" fmla="*/ 14 h 339"/>
                <a:gd name="T36" fmla="*/ 456 w 483"/>
                <a:gd name="T37" fmla="*/ 3 h 339"/>
                <a:gd name="T38" fmla="*/ 439 w 483"/>
                <a:gd name="T39" fmla="*/ 0 h 339"/>
                <a:gd name="T40" fmla="*/ 43 w 483"/>
                <a:gd name="T41" fmla="*/ 0 h 3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3"/>
                <a:gd name="T64" fmla="*/ 0 h 339"/>
                <a:gd name="T65" fmla="*/ 483 w 483"/>
                <a:gd name="T66" fmla="*/ 339 h 3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3" h="339">
                  <a:moveTo>
                    <a:pt x="43" y="0"/>
                  </a:moveTo>
                  <a:lnTo>
                    <a:pt x="26" y="3"/>
                  </a:lnTo>
                  <a:lnTo>
                    <a:pt x="13" y="14"/>
                  </a:lnTo>
                  <a:lnTo>
                    <a:pt x="4" y="25"/>
                  </a:lnTo>
                  <a:lnTo>
                    <a:pt x="0" y="42"/>
                  </a:lnTo>
                  <a:lnTo>
                    <a:pt x="0" y="294"/>
                  </a:lnTo>
                  <a:lnTo>
                    <a:pt x="4" y="310"/>
                  </a:lnTo>
                  <a:lnTo>
                    <a:pt x="13" y="324"/>
                  </a:lnTo>
                  <a:lnTo>
                    <a:pt x="26" y="335"/>
                  </a:lnTo>
                  <a:lnTo>
                    <a:pt x="43" y="338"/>
                  </a:lnTo>
                  <a:lnTo>
                    <a:pt x="439" y="338"/>
                  </a:lnTo>
                  <a:lnTo>
                    <a:pt x="456" y="335"/>
                  </a:lnTo>
                  <a:lnTo>
                    <a:pt x="469" y="324"/>
                  </a:lnTo>
                  <a:lnTo>
                    <a:pt x="478" y="310"/>
                  </a:lnTo>
                  <a:lnTo>
                    <a:pt x="482" y="294"/>
                  </a:lnTo>
                  <a:lnTo>
                    <a:pt x="482" y="42"/>
                  </a:lnTo>
                  <a:lnTo>
                    <a:pt x="478" y="25"/>
                  </a:lnTo>
                  <a:lnTo>
                    <a:pt x="469" y="14"/>
                  </a:lnTo>
                  <a:lnTo>
                    <a:pt x="456" y="3"/>
                  </a:lnTo>
                  <a:lnTo>
                    <a:pt x="439" y="0"/>
                  </a:lnTo>
                  <a:lnTo>
                    <a:pt x="43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4" name="Rectangle 9"/>
            <p:cNvSpPr>
              <a:spLocks noChangeArrowheads="1"/>
            </p:cNvSpPr>
            <p:nvPr/>
          </p:nvSpPr>
          <p:spPr bwMode="auto">
            <a:xfrm>
              <a:off x="2280" y="143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rtl="0" eaLnBrk="0" hangingPunct="0"/>
              <a:r>
                <a:rPr lang="en-US" sz="2000"/>
                <a:t>End</a:t>
              </a:r>
            </a:p>
            <a:p>
              <a:pPr algn="ctr" rtl="0" eaLnBrk="0" hangingPunct="0"/>
              <a:r>
                <a:rPr lang="en-US" sz="2000"/>
                <a:t>User</a:t>
              </a:r>
            </a:p>
          </p:txBody>
        </p:sp>
      </p:grpSp>
      <p:grpSp>
        <p:nvGrpSpPr>
          <p:cNvPr id="25609" name="Group 10"/>
          <p:cNvGrpSpPr>
            <a:grpSpLocks/>
          </p:cNvGrpSpPr>
          <p:nvPr/>
        </p:nvGrpSpPr>
        <p:grpSpPr bwMode="auto">
          <a:xfrm>
            <a:off x="6002338" y="2743200"/>
            <a:ext cx="1428750" cy="536575"/>
            <a:chOff x="3411" y="1728"/>
            <a:chExt cx="575" cy="338"/>
          </a:xfrm>
        </p:grpSpPr>
        <p:sp>
          <p:nvSpPr>
            <p:cNvPr id="25621" name="Freeform 11"/>
            <p:cNvSpPr>
              <a:spLocks/>
            </p:cNvSpPr>
            <p:nvPr/>
          </p:nvSpPr>
          <p:spPr bwMode="auto">
            <a:xfrm>
              <a:off x="3411" y="1728"/>
              <a:ext cx="575" cy="338"/>
            </a:xfrm>
            <a:custGeom>
              <a:avLst/>
              <a:gdLst>
                <a:gd name="T0" fmla="*/ 38 w 575"/>
                <a:gd name="T1" fmla="*/ 0 h 338"/>
                <a:gd name="T2" fmla="*/ 19 w 575"/>
                <a:gd name="T3" fmla="*/ 3 h 338"/>
                <a:gd name="T4" fmla="*/ 13 w 575"/>
                <a:gd name="T5" fmla="*/ 13 h 338"/>
                <a:gd name="T6" fmla="*/ 0 w 575"/>
                <a:gd name="T7" fmla="*/ 26 h 338"/>
                <a:gd name="T8" fmla="*/ 0 w 575"/>
                <a:gd name="T9" fmla="*/ 43 h 338"/>
                <a:gd name="T10" fmla="*/ 0 w 575"/>
                <a:gd name="T11" fmla="*/ 294 h 338"/>
                <a:gd name="T12" fmla="*/ 0 w 575"/>
                <a:gd name="T13" fmla="*/ 311 h 338"/>
                <a:gd name="T14" fmla="*/ 13 w 575"/>
                <a:gd name="T15" fmla="*/ 324 h 338"/>
                <a:gd name="T16" fmla="*/ 19 w 575"/>
                <a:gd name="T17" fmla="*/ 334 h 338"/>
                <a:gd name="T18" fmla="*/ 38 w 575"/>
                <a:gd name="T19" fmla="*/ 337 h 338"/>
                <a:gd name="T20" fmla="*/ 529 w 575"/>
                <a:gd name="T21" fmla="*/ 337 h 338"/>
                <a:gd name="T22" fmla="*/ 548 w 575"/>
                <a:gd name="T23" fmla="*/ 334 h 338"/>
                <a:gd name="T24" fmla="*/ 561 w 575"/>
                <a:gd name="T25" fmla="*/ 324 h 338"/>
                <a:gd name="T26" fmla="*/ 574 w 575"/>
                <a:gd name="T27" fmla="*/ 311 h 338"/>
                <a:gd name="T28" fmla="*/ 574 w 575"/>
                <a:gd name="T29" fmla="*/ 294 h 338"/>
                <a:gd name="T30" fmla="*/ 574 w 575"/>
                <a:gd name="T31" fmla="*/ 43 h 338"/>
                <a:gd name="T32" fmla="*/ 574 w 575"/>
                <a:gd name="T33" fmla="*/ 26 h 338"/>
                <a:gd name="T34" fmla="*/ 561 w 575"/>
                <a:gd name="T35" fmla="*/ 13 h 338"/>
                <a:gd name="T36" fmla="*/ 548 w 575"/>
                <a:gd name="T37" fmla="*/ 3 h 338"/>
                <a:gd name="T38" fmla="*/ 529 w 575"/>
                <a:gd name="T39" fmla="*/ 0 h 338"/>
                <a:gd name="T40" fmla="*/ 38 w 575"/>
                <a:gd name="T41" fmla="*/ 0 h 3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5"/>
                <a:gd name="T64" fmla="*/ 0 h 338"/>
                <a:gd name="T65" fmla="*/ 575 w 575"/>
                <a:gd name="T66" fmla="*/ 338 h 3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5" h="338">
                  <a:moveTo>
                    <a:pt x="38" y="0"/>
                  </a:moveTo>
                  <a:lnTo>
                    <a:pt x="19" y="3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43"/>
                  </a:lnTo>
                  <a:lnTo>
                    <a:pt x="0" y="294"/>
                  </a:lnTo>
                  <a:lnTo>
                    <a:pt x="0" y="311"/>
                  </a:lnTo>
                  <a:lnTo>
                    <a:pt x="13" y="324"/>
                  </a:lnTo>
                  <a:lnTo>
                    <a:pt x="19" y="334"/>
                  </a:lnTo>
                  <a:lnTo>
                    <a:pt x="38" y="337"/>
                  </a:lnTo>
                  <a:lnTo>
                    <a:pt x="529" y="337"/>
                  </a:lnTo>
                  <a:lnTo>
                    <a:pt x="548" y="334"/>
                  </a:lnTo>
                  <a:lnTo>
                    <a:pt x="561" y="324"/>
                  </a:lnTo>
                  <a:lnTo>
                    <a:pt x="574" y="311"/>
                  </a:lnTo>
                  <a:lnTo>
                    <a:pt x="574" y="294"/>
                  </a:lnTo>
                  <a:lnTo>
                    <a:pt x="574" y="43"/>
                  </a:lnTo>
                  <a:lnTo>
                    <a:pt x="574" y="26"/>
                  </a:lnTo>
                  <a:lnTo>
                    <a:pt x="561" y="13"/>
                  </a:lnTo>
                  <a:lnTo>
                    <a:pt x="548" y="3"/>
                  </a:lnTo>
                  <a:lnTo>
                    <a:pt x="529" y="0"/>
                  </a:lnTo>
                  <a:lnTo>
                    <a:pt x="38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2" name="Rectangle 12"/>
            <p:cNvSpPr>
              <a:spLocks noChangeArrowheads="1"/>
            </p:cNvSpPr>
            <p:nvPr/>
          </p:nvSpPr>
          <p:spPr bwMode="auto">
            <a:xfrm>
              <a:off x="3480" y="1771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rtl="0" eaLnBrk="0" hangingPunct="0"/>
              <a:r>
                <a:rPr lang="en-US" sz="2000"/>
                <a:t>Programmer</a:t>
              </a:r>
            </a:p>
          </p:txBody>
        </p:sp>
      </p:grpSp>
      <p:grpSp>
        <p:nvGrpSpPr>
          <p:cNvPr id="25610" name="Group 13"/>
          <p:cNvGrpSpPr>
            <a:grpSpLocks/>
          </p:cNvGrpSpPr>
          <p:nvPr/>
        </p:nvGrpSpPr>
        <p:grpSpPr bwMode="auto">
          <a:xfrm>
            <a:off x="6602413" y="4038600"/>
            <a:ext cx="1452562" cy="1000125"/>
            <a:chOff x="3789" y="2544"/>
            <a:chExt cx="581" cy="338"/>
          </a:xfrm>
        </p:grpSpPr>
        <p:sp>
          <p:nvSpPr>
            <p:cNvPr id="25619" name="Freeform 14"/>
            <p:cNvSpPr>
              <a:spLocks/>
            </p:cNvSpPr>
            <p:nvPr/>
          </p:nvSpPr>
          <p:spPr bwMode="auto">
            <a:xfrm>
              <a:off x="3789" y="2544"/>
              <a:ext cx="581" cy="338"/>
            </a:xfrm>
            <a:custGeom>
              <a:avLst/>
              <a:gdLst>
                <a:gd name="T0" fmla="*/ 42 w 581"/>
                <a:gd name="T1" fmla="*/ 0 h 338"/>
                <a:gd name="T2" fmla="*/ 28 w 581"/>
                <a:gd name="T3" fmla="*/ 5 h 338"/>
                <a:gd name="T4" fmla="*/ 14 w 581"/>
                <a:gd name="T5" fmla="*/ 14 h 338"/>
                <a:gd name="T6" fmla="*/ 7 w 581"/>
                <a:gd name="T7" fmla="*/ 28 h 338"/>
                <a:gd name="T8" fmla="*/ 0 w 581"/>
                <a:gd name="T9" fmla="*/ 42 h 338"/>
                <a:gd name="T10" fmla="*/ 0 w 581"/>
                <a:gd name="T11" fmla="*/ 296 h 338"/>
                <a:gd name="T12" fmla="*/ 7 w 581"/>
                <a:gd name="T13" fmla="*/ 314 h 338"/>
                <a:gd name="T14" fmla="*/ 14 w 581"/>
                <a:gd name="T15" fmla="*/ 323 h 338"/>
                <a:gd name="T16" fmla="*/ 28 w 581"/>
                <a:gd name="T17" fmla="*/ 332 h 338"/>
                <a:gd name="T18" fmla="*/ 42 w 581"/>
                <a:gd name="T19" fmla="*/ 337 h 338"/>
                <a:gd name="T20" fmla="*/ 538 w 581"/>
                <a:gd name="T21" fmla="*/ 337 h 338"/>
                <a:gd name="T22" fmla="*/ 552 w 581"/>
                <a:gd name="T23" fmla="*/ 332 h 338"/>
                <a:gd name="T24" fmla="*/ 566 w 581"/>
                <a:gd name="T25" fmla="*/ 323 h 338"/>
                <a:gd name="T26" fmla="*/ 580 w 581"/>
                <a:gd name="T27" fmla="*/ 314 h 338"/>
                <a:gd name="T28" fmla="*/ 580 w 581"/>
                <a:gd name="T29" fmla="*/ 296 h 338"/>
                <a:gd name="T30" fmla="*/ 580 w 581"/>
                <a:gd name="T31" fmla="*/ 42 h 338"/>
                <a:gd name="T32" fmla="*/ 580 w 581"/>
                <a:gd name="T33" fmla="*/ 28 h 338"/>
                <a:gd name="T34" fmla="*/ 566 w 581"/>
                <a:gd name="T35" fmla="*/ 14 h 338"/>
                <a:gd name="T36" fmla="*/ 552 w 581"/>
                <a:gd name="T37" fmla="*/ 5 h 338"/>
                <a:gd name="T38" fmla="*/ 538 w 581"/>
                <a:gd name="T39" fmla="*/ 0 h 338"/>
                <a:gd name="T40" fmla="*/ 42 w 581"/>
                <a:gd name="T41" fmla="*/ 0 h 3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81"/>
                <a:gd name="T64" fmla="*/ 0 h 338"/>
                <a:gd name="T65" fmla="*/ 581 w 581"/>
                <a:gd name="T66" fmla="*/ 338 h 3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81" h="338">
                  <a:moveTo>
                    <a:pt x="42" y="0"/>
                  </a:moveTo>
                  <a:lnTo>
                    <a:pt x="28" y="5"/>
                  </a:lnTo>
                  <a:lnTo>
                    <a:pt x="14" y="14"/>
                  </a:lnTo>
                  <a:lnTo>
                    <a:pt x="7" y="28"/>
                  </a:lnTo>
                  <a:lnTo>
                    <a:pt x="0" y="42"/>
                  </a:lnTo>
                  <a:lnTo>
                    <a:pt x="0" y="296"/>
                  </a:lnTo>
                  <a:lnTo>
                    <a:pt x="7" y="314"/>
                  </a:lnTo>
                  <a:lnTo>
                    <a:pt x="14" y="323"/>
                  </a:lnTo>
                  <a:lnTo>
                    <a:pt x="28" y="332"/>
                  </a:lnTo>
                  <a:lnTo>
                    <a:pt x="42" y="337"/>
                  </a:lnTo>
                  <a:lnTo>
                    <a:pt x="538" y="337"/>
                  </a:lnTo>
                  <a:lnTo>
                    <a:pt x="552" y="332"/>
                  </a:lnTo>
                  <a:lnTo>
                    <a:pt x="566" y="323"/>
                  </a:lnTo>
                  <a:lnTo>
                    <a:pt x="580" y="314"/>
                  </a:lnTo>
                  <a:lnTo>
                    <a:pt x="580" y="296"/>
                  </a:lnTo>
                  <a:lnTo>
                    <a:pt x="580" y="42"/>
                  </a:lnTo>
                  <a:lnTo>
                    <a:pt x="580" y="28"/>
                  </a:lnTo>
                  <a:lnTo>
                    <a:pt x="566" y="14"/>
                  </a:lnTo>
                  <a:lnTo>
                    <a:pt x="552" y="5"/>
                  </a:lnTo>
                  <a:lnTo>
                    <a:pt x="538" y="0"/>
                  </a:lnTo>
                  <a:lnTo>
                    <a:pt x="42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0" name="Rectangle 15"/>
            <p:cNvSpPr>
              <a:spLocks noChangeArrowheads="1"/>
            </p:cNvSpPr>
            <p:nvPr/>
          </p:nvSpPr>
          <p:spPr bwMode="auto">
            <a:xfrm>
              <a:off x="3864" y="2587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rtl="0" eaLnBrk="0" hangingPunct="0"/>
              <a:r>
                <a:rPr lang="en-US" sz="2000"/>
                <a:t>Operating-</a:t>
              </a:r>
            </a:p>
            <a:p>
              <a:pPr algn="ctr" rtl="0" eaLnBrk="0" hangingPunct="0"/>
              <a:r>
                <a:rPr lang="en-US" sz="2000"/>
                <a:t>System</a:t>
              </a:r>
            </a:p>
            <a:p>
              <a:pPr algn="ctr" rtl="0" eaLnBrk="0" hangingPunct="0"/>
              <a:r>
                <a:rPr lang="en-US" sz="2000"/>
                <a:t>Designer</a:t>
              </a:r>
            </a:p>
          </p:txBody>
        </p:sp>
      </p:grpSp>
      <p:sp>
        <p:nvSpPr>
          <p:cNvPr id="25611" name="Line 16"/>
          <p:cNvSpPr>
            <a:spLocks noChangeShapeType="1"/>
          </p:cNvSpPr>
          <p:nvPr/>
        </p:nvSpPr>
        <p:spPr bwMode="auto">
          <a:xfrm>
            <a:off x="4473575" y="2744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5612" name="Line 17"/>
          <p:cNvSpPr>
            <a:spLocks noChangeShapeType="1"/>
          </p:cNvSpPr>
          <p:nvPr/>
        </p:nvSpPr>
        <p:spPr bwMode="auto">
          <a:xfrm flipH="1">
            <a:off x="5694363" y="3278188"/>
            <a:ext cx="4556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H="1">
            <a:off x="5922963" y="3278188"/>
            <a:ext cx="608012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5614" name="Line 19"/>
          <p:cNvSpPr>
            <a:spLocks noChangeShapeType="1"/>
          </p:cNvSpPr>
          <p:nvPr/>
        </p:nvSpPr>
        <p:spPr bwMode="auto">
          <a:xfrm flipH="1">
            <a:off x="6227763" y="4573588"/>
            <a:ext cx="5318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2797175" y="5257800"/>
            <a:ext cx="3429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rtl="0" eaLnBrk="0" hangingPunct="0"/>
            <a:r>
              <a:rPr lang="en-US" sz="2800"/>
              <a:t>Computer Hardware</a:t>
            </a:r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3101975" y="4572000"/>
            <a:ext cx="28956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rtl="0" eaLnBrk="0" hangingPunct="0"/>
            <a:r>
              <a:rPr lang="en-US" sz="2800"/>
              <a:t>Operating-System</a:t>
            </a:r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3330575" y="3886200"/>
            <a:ext cx="2362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rtl="0" eaLnBrk="0" hangingPunct="0"/>
            <a:r>
              <a:rPr lang="en-US" sz="2800"/>
              <a:t>Utilities</a:t>
            </a:r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3479800" y="2989263"/>
            <a:ext cx="1984375" cy="896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rtl="0" eaLnBrk="0" hangingPunct="0"/>
            <a:r>
              <a:rPr lang="en-US" sz="2800"/>
              <a:t>Application</a:t>
            </a:r>
          </a:p>
          <a:p>
            <a:pPr algn="ctr" rtl="0" eaLnBrk="0" hangingPunct="0"/>
            <a:r>
              <a:rPr lang="en-US" sz="2800"/>
              <a:t>Programs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What Operating Systems Do</a:t>
            </a:r>
            <a:endParaRPr lang="en-US" sz="36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8362950" cy="5207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Depends on the point of view.</a:t>
            </a:r>
          </a:p>
          <a:p>
            <a:pPr>
              <a:defRPr/>
            </a:pPr>
            <a:r>
              <a:rPr lang="en-US" altLang="en-US" sz="2400" dirty="0" smtClean="0"/>
              <a:t>Users want convenience, ease of use and good performance </a:t>
            </a:r>
          </a:p>
          <a:p>
            <a:pPr lvl="1">
              <a:defRPr/>
            </a:pPr>
            <a:r>
              <a:rPr lang="en-US" altLang="en-US" sz="2400" dirty="0" smtClean="0">
                <a:ea typeface="+mn-ea"/>
                <a:cs typeface="+mn-cs"/>
              </a:rPr>
              <a:t>Don</a:t>
            </a:r>
            <a:r>
              <a:rPr lang="ja-JP" altLang="en-US" sz="2400" smtClean="0">
                <a:ea typeface="+mn-ea"/>
                <a:cs typeface="+mn-cs"/>
              </a:rPr>
              <a:t>’</a:t>
            </a:r>
            <a:r>
              <a:rPr lang="en-US" altLang="ja-JP" sz="2400" dirty="0" smtClean="0">
                <a:ea typeface="+mn-ea"/>
                <a:cs typeface="+mn-cs"/>
              </a:rPr>
              <a:t>t care about resource utilization.</a:t>
            </a:r>
          </a:p>
          <a:p>
            <a:pPr>
              <a:defRPr/>
            </a:pPr>
            <a:r>
              <a:rPr lang="en-US" altLang="en-US" sz="2400" dirty="0" smtClean="0"/>
              <a:t>But a shared computer such as mainframe or minicomputer must keep all users happy.</a:t>
            </a:r>
          </a:p>
          <a:p>
            <a:pPr>
              <a:defRPr/>
            </a:pPr>
            <a:r>
              <a:rPr lang="en-US" altLang="en-US" sz="2400" dirty="0" smtClean="0"/>
              <a:t>Users of dedicate systems such as workstations have dedicated resources but frequently use shared resources from servers.</a:t>
            </a:r>
          </a:p>
          <a:p>
            <a:pPr>
              <a:defRPr/>
            </a:pPr>
            <a:r>
              <a:rPr lang="en-US" altLang="en-US" sz="2400" dirty="0" smtClean="0"/>
              <a:t>Handheld computers are resource poor, optimized for usability and battery life.</a:t>
            </a:r>
          </a:p>
          <a:p>
            <a:pPr>
              <a:defRPr/>
            </a:pPr>
            <a:r>
              <a:rPr lang="en-US" altLang="en-US" sz="2400" dirty="0" smtClean="0"/>
              <a:t>Some computers have little or no user interface, such as embedded computers in devices and automobiles.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Views of an Operating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8362950" cy="52070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There are three classical views (in literature):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Resource Manager – manages and allocates resources.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Control program – controls the execution of user programs and operations of I/O devices.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Command Executer – Provides an environment for running user commands.</a:t>
            </a:r>
          </a:p>
          <a:p>
            <a:pPr marL="609600" indent="-609600" eaLnBrk="1" hangingPunct="1"/>
            <a:r>
              <a:rPr lang="en-US" smtClean="0"/>
              <a:t>But one more modern view: the Operating System as a Virtual Machine.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836613"/>
            <a:ext cx="8331200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1. Resource Manager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639888"/>
            <a:ext cx="8210550" cy="5145087"/>
          </a:xfrm>
        </p:spPr>
        <p:txBody>
          <a:bodyPr/>
          <a:lstStyle/>
          <a:p>
            <a:pPr eaLnBrk="1" hangingPunct="1"/>
            <a:r>
              <a:rPr lang="en-US" sz="2800" smtClean="0"/>
              <a:t>Resource Manager:</a:t>
            </a:r>
          </a:p>
          <a:p>
            <a:pPr lvl="1" eaLnBrk="1" hangingPunct="1"/>
            <a:r>
              <a:rPr lang="en-US" sz="2400" smtClean="0"/>
              <a:t>Manages and protects multiple computer resources: CPU, Processes, Internal/External memory, Tasks, Applications, Users, Communication channels, etc…</a:t>
            </a:r>
          </a:p>
          <a:p>
            <a:pPr lvl="1" eaLnBrk="1" hangingPunct="1"/>
            <a:r>
              <a:rPr lang="en-US" sz="2400" smtClean="0"/>
              <a:t>Handles and allocates resources to multiple users or multiple programs running at the same time and space (e.g., processor time, memory, I/O devices).</a:t>
            </a:r>
          </a:p>
          <a:p>
            <a:pPr lvl="1" eaLnBrk="1" hangingPunct="1"/>
            <a:r>
              <a:rPr lang="en-US" sz="2400" smtClean="0"/>
              <a:t>Decides between conflicting requests for efficient and fair resource use (e.g., maximize throughput, minimize response time). </a:t>
            </a:r>
          </a:p>
          <a:p>
            <a:pPr eaLnBrk="1" hangingPunct="1"/>
            <a:r>
              <a:rPr lang="en-US" sz="2800" smtClean="0"/>
              <a:t>Sort of a bottom-up view.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55663" y="774700"/>
            <a:ext cx="8288337" cy="533400"/>
          </a:xfrm>
        </p:spPr>
        <p:txBody>
          <a:bodyPr/>
          <a:lstStyle/>
          <a:p>
            <a:r>
              <a:rPr lang="en-US" sz="3600" smtClean="0"/>
              <a:t>OS as a Resource Manager</a:t>
            </a:r>
            <a:endParaRPr lang="he-IL" sz="3600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1611313"/>
            <a:ext cx="835660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881063"/>
            <a:ext cx="8331200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2. Control Program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30363"/>
            <a:ext cx="8235950" cy="5176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Control Program: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Manages all the components of a complex computer system in an integrated manner.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Controls the execution of user programs and I/O devices to prevent errors and improper use of computer resources.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/>
              <a:t>Looks over and protects the computer: Monitor, Supervisor, Executive, Controller, Master, Coordinator …. </a:t>
            </a:r>
          </a:p>
          <a:p>
            <a:pPr eaLnBrk="1" hangingPunct="1">
              <a:lnSpc>
                <a:spcPct val="80000"/>
              </a:lnSpc>
            </a:pPr>
            <a:r>
              <a:rPr lang="en-US" sz="3600" smtClean="0"/>
              <a:t>Sort of a black box view. 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2850" y="5189538"/>
            <a:ext cx="216535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893763"/>
            <a:ext cx="8331200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3. Command Executer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560513"/>
            <a:ext cx="8104187" cy="5145087"/>
          </a:xfrm>
        </p:spPr>
        <p:txBody>
          <a:bodyPr/>
          <a:lstStyle/>
          <a:p>
            <a:pPr eaLnBrk="1" hangingPunct="1"/>
            <a:r>
              <a:rPr lang="en-US" sz="3600" smtClean="0"/>
              <a:t>Command Executer:</a:t>
            </a:r>
          </a:p>
          <a:p>
            <a:pPr lvl="1" eaLnBrk="1" hangingPunct="1"/>
            <a:r>
              <a:rPr lang="en-US" sz="3200" smtClean="0"/>
              <a:t>Interfaces between the users and machine. </a:t>
            </a:r>
          </a:p>
          <a:p>
            <a:pPr lvl="1" eaLnBrk="1" hangingPunct="1"/>
            <a:r>
              <a:rPr lang="en-US" sz="3200" smtClean="0"/>
              <a:t>Supplies services/utilities to users.</a:t>
            </a:r>
          </a:p>
          <a:p>
            <a:pPr lvl="1" eaLnBrk="1" hangingPunct="1"/>
            <a:r>
              <a:rPr lang="en-US" sz="3200" smtClean="0"/>
              <a:t>Provides the users with a convenient CLI (Command Language Interface), also called a Shell (in UNIX), for entering the user commands. </a:t>
            </a:r>
          </a:p>
          <a:p>
            <a:pPr eaLnBrk="1" hangingPunct="1"/>
            <a:r>
              <a:rPr lang="en-US" sz="3600" smtClean="0"/>
              <a:t>Sort of a top-down view.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893763"/>
            <a:ext cx="8337550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Modern view: Virtual Machine (1)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565275"/>
            <a:ext cx="8366125" cy="5307013"/>
          </a:xfrm>
        </p:spPr>
        <p:txBody>
          <a:bodyPr/>
          <a:lstStyle/>
          <a:p>
            <a:pPr eaLnBrk="1" hangingPunct="1"/>
            <a:r>
              <a:rPr lang="en-US" smtClean="0"/>
              <a:t>Operating System as a Virtual Machine:</a:t>
            </a:r>
          </a:p>
          <a:p>
            <a:pPr lvl="1" eaLnBrk="1" hangingPunct="1"/>
            <a:r>
              <a:rPr lang="en-US" smtClean="0"/>
              <a:t>An interface between the user and hardware that hides the details of the hardware (e.g., I/O).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Constructs higher-level (virtual) resources out of lower-level (physical) resources (e.g., files).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/>
              <a:t>Definition</a:t>
            </a:r>
            <a:r>
              <a:rPr lang="en-US" smtClean="0"/>
              <a:t>: OS is a collection of software enhancements, executed on the bare hardware, culminating in a high-level virtual machine that serves as an advanced programming environment. 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/>
              <a:t>virtual machine = software enhancement = extended machine = abstract machine = layer = level = ring.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762000" y="690563"/>
            <a:ext cx="83820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rtl="0"/>
            <a:r>
              <a:rPr lang="en-US" sz="3600">
                <a:solidFill>
                  <a:srgbClr val="006666"/>
                </a:solidFill>
              </a:rPr>
              <a:t>What is an Operating System (1)?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96925" y="1668463"/>
            <a:ext cx="83470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 rtl="0">
              <a:spcBef>
                <a:spcPct val="20000"/>
              </a:spcBef>
              <a:buFontTx/>
              <a:buChar char="•"/>
            </a:pPr>
            <a:r>
              <a:rPr lang="en-US" sz="3200">
                <a:latin typeface="Arial" charset="0"/>
              </a:rPr>
              <a:t>A modern computer consists of:</a:t>
            </a:r>
          </a:p>
          <a:p>
            <a:pPr marL="742950" lvl="1" indent="-19050" algn="l" rtl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 One or more processors</a:t>
            </a:r>
          </a:p>
          <a:p>
            <a:pPr marL="742950" lvl="1" indent="-19050" algn="l" rtl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 Main memory</a:t>
            </a:r>
          </a:p>
          <a:p>
            <a:pPr marL="742950" lvl="1" indent="-19050" algn="l" rtl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 Disks</a:t>
            </a:r>
          </a:p>
          <a:p>
            <a:pPr marL="742950" lvl="1" indent="-19050" algn="l" rtl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 Printers</a:t>
            </a:r>
          </a:p>
          <a:p>
            <a:pPr marL="742950" lvl="1" indent="-19050" algn="l" rtl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 Various input/output devices.</a:t>
            </a:r>
          </a:p>
          <a:p>
            <a:pPr marL="609600" indent="-609600" algn="l" rtl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200">
                <a:latin typeface="Arial" charset="0"/>
              </a:rPr>
              <a:t>Managing all these varied components requires a layer of software – the </a:t>
            </a:r>
            <a:br>
              <a:rPr lang="en-US" sz="3200">
                <a:latin typeface="Arial" charset="0"/>
              </a:rPr>
            </a:br>
            <a:r>
              <a:rPr lang="en-US" sz="3200" b="1">
                <a:latin typeface="Arial" charset="0"/>
              </a:rPr>
              <a:t>Operating System (OS).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Modern view: Virtual Machine (2)</a:t>
            </a:r>
          </a:p>
        </p:txBody>
      </p:sp>
      <p:pic>
        <p:nvPicPr>
          <p:cNvPr id="36868" name="Picture 4" descr="01-0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38275" y="1878013"/>
            <a:ext cx="7173913" cy="47767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Definition of Operating System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no universally accepted definition.</a:t>
            </a:r>
          </a:p>
          <a:p>
            <a:pPr eaLnBrk="1" hangingPunct="1"/>
            <a:r>
              <a:rPr lang="en-US" smtClean="0"/>
              <a:t>“Everything a vendor ships when you order an operating system” is good approximation but varies widely.</a:t>
            </a:r>
          </a:p>
          <a:p>
            <a:pPr eaLnBrk="1" hangingPunct="1"/>
            <a:r>
              <a:rPr lang="en-US" smtClean="0"/>
              <a:t>“The one program running at all times on the computer” is the </a:t>
            </a:r>
            <a:r>
              <a:rPr lang="en-US" b="1" smtClean="0"/>
              <a:t>Kernel.  </a:t>
            </a:r>
          </a:p>
          <a:p>
            <a:pPr eaLnBrk="1" hangingPunct="1"/>
            <a:r>
              <a:rPr lang="en-US" smtClean="0"/>
              <a:t>Everything else is either a system program (ships with the operating system) or an application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893763"/>
            <a:ext cx="8404225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What is the OS/Kernel?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646238"/>
            <a:ext cx="8240713" cy="508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Is the Operating System just the Kernel (not the utilities and application programs)?!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Command Line Interface (CLI) (or command layer/interpreter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or shell) allows direct command entry by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shell used to be in the kernel but now is a (first between equals) utility outside of 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Easy to change/debug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Many of them (sh, bsh, csh, ksh, tcsh, wsh, bash)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Possible to switch between them (chsh)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836613"/>
            <a:ext cx="8396287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What is an Operating System (2)?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646238"/>
            <a:ext cx="8240713" cy="5086350"/>
          </a:xfrm>
        </p:spPr>
        <p:txBody>
          <a:bodyPr/>
          <a:lstStyle/>
          <a:p>
            <a:pPr eaLnBrk="1" hangingPunct="1"/>
            <a:r>
              <a:rPr lang="en-US" smtClean="0"/>
              <a:t>An Operating System is a program that acts as an intermediary/interface between a user of a computer and the computer hardware.</a:t>
            </a:r>
          </a:p>
          <a:p>
            <a:pPr eaLnBrk="1" hangingPunct="1"/>
            <a:r>
              <a:rPr lang="en-US" smtClean="0"/>
              <a:t>OS goals:</a:t>
            </a:r>
          </a:p>
          <a:p>
            <a:pPr lvl="1" eaLnBrk="1" hangingPunct="1"/>
            <a:r>
              <a:rPr lang="en-US" smtClean="0"/>
              <a:t>Control/execute user/application programs.</a:t>
            </a:r>
          </a:p>
          <a:p>
            <a:pPr lvl="1" eaLnBrk="1" hangingPunct="1"/>
            <a:r>
              <a:rPr lang="en-US" smtClean="0"/>
              <a:t>Make the computer system convenient to use.</a:t>
            </a:r>
          </a:p>
          <a:p>
            <a:pPr lvl="1" eaLnBrk="1" hangingPunct="1"/>
            <a:r>
              <a:rPr lang="en-US" smtClean="0"/>
              <a:t>Ease the solving of user problems.</a:t>
            </a:r>
          </a:p>
          <a:p>
            <a:pPr lvl="1" eaLnBrk="1" hangingPunct="1"/>
            <a:r>
              <a:rPr lang="en-US" smtClean="0"/>
              <a:t>Use the computer hardware in an efficient manner.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711200" y="762000"/>
            <a:ext cx="84328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Where does the OS fit in?</a:t>
            </a:r>
          </a:p>
        </p:txBody>
      </p:sp>
      <p:pic>
        <p:nvPicPr>
          <p:cNvPr id="9220" name="Picture 4" descr="01-0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1563" y="1884363"/>
            <a:ext cx="7700962" cy="4792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808038"/>
            <a:ext cx="8196262" cy="5064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smtClean="0"/>
              <a:t>Services provided by an OS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582738"/>
            <a:ext cx="8359775" cy="522763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Facilities for program creation</a:t>
            </a:r>
          </a:p>
          <a:p>
            <a:pPr lvl="1" eaLnBrk="1" hangingPunct="1"/>
            <a:r>
              <a:rPr lang="en-US" smtClean="0"/>
              <a:t>editors, compilers, linkers, debuggers, etc.</a:t>
            </a:r>
          </a:p>
          <a:p>
            <a:pPr eaLnBrk="1" hangingPunct="1"/>
            <a:r>
              <a:rPr lang="en-US" smtClean="0"/>
              <a:t>Program execution</a:t>
            </a:r>
          </a:p>
          <a:p>
            <a:pPr lvl="1" eaLnBrk="1" hangingPunct="1"/>
            <a:r>
              <a:rPr lang="en-US" smtClean="0"/>
              <a:t>loading in memory, I/O and file initialization.</a:t>
            </a:r>
          </a:p>
          <a:p>
            <a:pPr eaLnBrk="1" hangingPunct="1"/>
            <a:r>
              <a:rPr lang="en-US" smtClean="0"/>
              <a:t>Access to I/O and files</a:t>
            </a:r>
          </a:p>
          <a:p>
            <a:pPr lvl="1" eaLnBrk="1" hangingPunct="1"/>
            <a:r>
              <a:rPr lang="en-US" smtClean="0"/>
              <a:t>deals with the specifics of I/O and file formats.</a:t>
            </a:r>
          </a:p>
          <a:p>
            <a:pPr eaLnBrk="1" hangingPunct="1"/>
            <a:r>
              <a:rPr lang="en-US" smtClean="0"/>
              <a:t>System access</a:t>
            </a:r>
          </a:p>
          <a:p>
            <a:pPr lvl="1" eaLnBrk="1" hangingPunct="1"/>
            <a:r>
              <a:rPr lang="en-US" smtClean="0"/>
              <a:t>resolves conflicts for resource contention.</a:t>
            </a:r>
          </a:p>
          <a:p>
            <a:pPr lvl="1" eaLnBrk="1" hangingPunct="1"/>
            <a:r>
              <a:rPr lang="en-US" smtClean="0"/>
              <a:t>protection in access to resources and data.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6913"/>
            <a:ext cx="8188325" cy="565150"/>
          </a:xfrm>
          <a:noFill/>
        </p:spPr>
        <p:txBody>
          <a:bodyPr lIns="90482" tIns="44447" rIns="90482" bIns="44447" anchor="ctr"/>
          <a:lstStyle/>
          <a:p>
            <a:pPr eaLnBrk="1" hangingPunct="1"/>
            <a:r>
              <a:rPr lang="en-US" sz="3600" smtClean="0"/>
              <a:t>Why are Operating Systems Important?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5181600"/>
          </a:xfrm>
          <a:noFill/>
        </p:spPr>
        <p:txBody>
          <a:bodyPr lIns="90482" tIns="44447" rIns="90482" bIns="44447"/>
          <a:lstStyle/>
          <a:p>
            <a:pPr marL="344488" indent="-344488" eaLnBrk="1" hangingPunct="1">
              <a:lnSpc>
                <a:spcPct val="90000"/>
              </a:lnSpc>
            </a:pPr>
            <a:r>
              <a:rPr lang="en-US" sz="2900" smtClean="0"/>
              <a:t>Important to understand and know how to correctly use when writing user applications. 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sz="2900" smtClean="0"/>
              <a:t>Large and complex systems that have a high economic impact and result in interesting problems of management.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sz="2900" smtClean="0"/>
              <a:t>Few actually involved in OS design and implementation but nevertheless many general techniques to be learned and applied. 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sz="2900" smtClean="0"/>
              <a:t>Combines concepts from many other areas of Computer Science: Architecture, Languages, </a:t>
            </a:r>
            <a:br>
              <a:rPr lang="en-US" sz="2900" smtClean="0"/>
            </a:br>
            <a:r>
              <a:rPr lang="en-US" sz="2900" smtClean="0"/>
              <a:t>Data Structures, Algorithms, etc.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Weisberg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0563"/>
            <a:ext cx="8382000" cy="609600"/>
          </a:xfrm>
          <a:noFill/>
        </p:spPr>
        <p:txBody>
          <a:bodyPr anchor="ctr"/>
          <a:lstStyle/>
          <a:p>
            <a:pPr eaLnBrk="1" hangingPunct="1"/>
            <a:r>
              <a:rPr lang="en-US" sz="3600" smtClean="0"/>
              <a:t>Computer Hardware Organization</a:t>
            </a: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62000" y="1676400"/>
            <a:ext cx="8382000" cy="5002213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System Components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5210175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Hardware – provides basic computing resources (CPU, Memory, I/O devices, Communication).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Operating System – controls and coordinates </a:t>
            </a:r>
            <a:br>
              <a:rPr lang="en-US" sz="2800" smtClean="0"/>
            </a:br>
            <a:r>
              <a:rPr lang="en-US" sz="2800" smtClean="0"/>
              <a:t>use of the hardware among various application programs for various users.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System &amp; Application Programs – ways in which the system resources are used to solve computing problems of the users (Word processors, Compilers, Web browsers, Database systems, Video games).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Users – (People, Machines, other computers).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A. Frank - P.  Weisberg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937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Hierarchical view of computer system</a:t>
            </a:r>
          </a:p>
        </p:txBody>
      </p:sp>
      <p:pic>
        <p:nvPicPr>
          <p:cNvPr id="22532" name="Picture 3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213" y="1644650"/>
            <a:ext cx="8294687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"/>
  <p:tag name="NBP" val="1"/>
  <p:tag name="BSN" val="5"/>
  <p:tag name="SVT" val="TRUE"/>
  <p:tag name="CVB" val="5"/>
  <p:tag name="SPT" val="FALSE"/>
  <p:tag name="CII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BSN" val="1"/>
  <p:tag name="SVT" val="FALSE"/>
  <p:tag name="NBP" val="1"/>
  <p:tag name="CVB" val="1"/>
  <p:tag name="SPT" val="FALSE"/>
  <p:tag name="CII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2"/>
  <p:tag name="BSN" val="22"/>
  <p:tag name="SVT" val="FALSE"/>
  <p:tag name="NBP" val="1"/>
  <p:tag name="CVB" val="22"/>
  <p:tag name="SPT" val="FALSE"/>
  <p:tag name="CII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BSN" val="3"/>
  <p:tag name="SVT" val="FALSE"/>
  <p:tag name="NBP" val="1"/>
  <p:tag name="CVB" val="3"/>
  <p:tag name="SPT" val="FALSE"/>
  <p:tag name="CII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6"/>
  <p:tag name="BSN" val="56"/>
  <p:tag name="SVT" val="FALSE"/>
  <p:tag name="NBP" val="1"/>
  <p:tag name="CVB" val="56"/>
  <p:tag name="SPT" val="FALSE"/>
  <p:tag name="CII" val="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heme/theme1.xml><?xml version="1.0" encoding="utf-8"?>
<a:theme xmlns:a="http://schemas.openxmlformats.org/drawingml/2006/main" name="EngGreenCap">
  <a:themeElements>
    <a:clrScheme name="EngGreenCa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gGreenCa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ngGreenC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GreenC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Settings\ariel\Application Data\Microsoft\Templates\EngGreenCap.pot</Template>
  <TotalTime>6264</TotalTime>
  <Words>1117</Words>
  <Application>Microsoft Office PowerPoint</Application>
  <PresentationFormat>On-screen Show (4:3)</PresentationFormat>
  <Paragraphs>150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EngGreenCap</vt:lpstr>
      <vt:lpstr>Operating Systems</vt:lpstr>
      <vt:lpstr>Slide 2</vt:lpstr>
      <vt:lpstr>What is an Operating System (2)?</vt:lpstr>
      <vt:lpstr>Where does the OS fit in?</vt:lpstr>
      <vt:lpstr>Services provided by an OS</vt:lpstr>
      <vt:lpstr>Why are Operating Systems Important?</vt:lpstr>
      <vt:lpstr>Computer Hardware Organization</vt:lpstr>
      <vt:lpstr>Computer System Components</vt:lpstr>
      <vt:lpstr>Hierarchical view of computer system</vt:lpstr>
      <vt:lpstr>Static View of System Components</vt:lpstr>
      <vt:lpstr>Dynamic View of System Components</vt:lpstr>
      <vt:lpstr>Layers of a Computer System</vt:lpstr>
      <vt:lpstr>What Operating Systems Do</vt:lpstr>
      <vt:lpstr>Views of an Operating System</vt:lpstr>
      <vt:lpstr>1. Resource Manager</vt:lpstr>
      <vt:lpstr>OS as a Resource Manager</vt:lpstr>
      <vt:lpstr>2. Control Program</vt:lpstr>
      <vt:lpstr>3. Command Executer</vt:lpstr>
      <vt:lpstr>Modern view: Virtual Machine (1)</vt:lpstr>
      <vt:lpstr>Modern view: Virtual Machine (2)</vt:lpstr>
      <vt:lpstr>Definition of Operating System</vt:lpstr>
      <vt:lpstr>What is the OS/Kernel?</vt:lpstr>
    </vt:vector>
  </TitlesOfParts>
  <Company>BIU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subject>OS</dc:subject>
  <dc:creator>אריאל פרנק ופנחס וייסברג</dc:creator>
  <cp:lastModifiedBy>nayak</cp:lastModifiedBy>
  <cp:revision>180</cp:revision>
  <cp:lastPrinted>1999-08-26T15:07:06Z</cp:lastPrinted>
  <dcterms:created xsi:type="dcterms:W3CDTF">1999-06-25T18:38:26Z</dcterms:created>
  <dcterms:modified xsi:type="dcterms:W3CDTF">2017-02-11T18:34:39Z</dcterms:modified>
</cp:coreProperties>
</file>