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sldIdLst>
    <p:sldId id="256" r:id="rId2"/>
    <p:sldId id="303" r:id="rId3"/>
    <p:sldId id="301" r:id="rId4"/>
    <p:sldId id="302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5" r:id="rId24"/>
    <p:sldId id="286" r:id="rId25"/>
    <p:sldId id="289" r:id="rId26"/>
    <p:sldId id="295" r:id="rId27"/>
    <p:sldId id="296" r:id="rId28"/>
    <p:sldId id="297" r:id="rId29"/>
    <p:sldId id="298" r:id="rId30"/>
    <p:sldId id="299" r:id="rId31"/>
    <p:sldId id="300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69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9900C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pPr marL="38100">
                <a:lnSpc>
                  <a:spcPts val="1639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9900C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pPr marL="38100">
                <a:lnSpc>
                  <a:spcPts val="1639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9/10/2020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9900C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pPr marL="38100">
                <a:lnSpc>
                  <a:spcPts val="1639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9/10/2020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9900C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pPr marL="38100">
                <a:lnSpc>
                  <a:spcPts val="1639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9900C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pPr marL="38100">
                <a:lnSpc>
                  <a:spcPts val="1639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4411" y="148843"/>
            <a:ext cx="6615176" cy="1362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825243"/>
            <a:ext cx="8074659" cy="3623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62188" y="6289021"/>
            <a:ext cx="272415" cy="22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9900C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pPr marL="38100">
                <a:lnSpc>
                  <a:spcPts val="1639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4411" y="148843"/>
            <a:ext cx="6615176" cy="9964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96365" marR="5080" indent="-1384300" algn="ctr">
              <a:lnSpc>
                <a:spcPct val="100000"/>
              </a:lnSpc>
              <a:spcBef>
                <a:spcPts val="90"/>
              </a:spcBef>
            </a:pPr>
            <a:r>
              <a:rPr lang="en-US" spc="-5" dirty="0" smtClean="0"/>
              <a:t>An introduction to</a:t>
            </a:r>
            <a:br>
              <a:rPr lang="en-US" spc="-5" dirty="0" smtClean="0"/>
            </a:br>
            <a:r>
              <a:rPr lang="en-US" spc="-5" dirty="0" smtClean="0"/>
              <a:t>Embedded Systems</a:t>
            </a: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05000" y="5943600"/>
            <a:ext cx="5477256" cy="94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0" y="1277112"/>
            <a:ext cx="5477256" cy="170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8400" y="1853184"/>
            <a:ext cx="4193172" cy="36332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C:\Users\home\Pictures\WhatsApp Image 2019-10-01 at 17.17.15.jpeg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6096000"/>
            <a:ext cx="2528236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2219" y="548171"/>
            <a:ext cx="6637655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COMPUTER</a:t>
            </a:r>
            <a:r>
              <a:rPr sz="2800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HARDWARE</a:t>
            </a:r>
            <a:endParaRPr sz="2800">
              <a:solidFill>
                <a:srgbClr val="C00000"/>
              </a:solidFill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91228" y="1671828"/>
            <a:ext cx="4429125" cy="4200525"/>
            <a:chOff x="4491228" y="1671828"/>
            <a:chExt cx="4429125" cy="4200525"/>
          </a:xfrm>
        </p:grpSpPr>
        <p:sp>
          <p:nvSpPr>
            <p:cNvPr id="4" name="object 4"/>
            <p:cNvSpPr/>
            <p:nvPr/>
          </p:nvSpPr>
          <p:spPr>
            <a:xfrm>
              <a:off x="4495799" y="1676399"/>
              <a:ext cx="4419600" cy="4191000"/>
            </a:xfrm>
            <a:custGeom>
              <a:avLst/>
              <a:gdLst/>
              <a:ahLst/>
              <a:cxnLst/>
              <a:rect l="l" t="t" r="r" b="b"/>
              <a:pathLst>
                <a:path w="4419600" h="4191000">
                  <a:moveTo>
                    <a:pt x="4419600" y="0"/>
                  </a:moveTo>
                  <a:lnTo>
                    <a:pt x="0" y="0"/>
                  </a:lnTo>
                  <a:lnTo>
                    <a:pt x="0" y="4191000"/>
                  </a:lnTo>
                  <a:lnTo>
                    <a:pt x="4419600" y="4191000"/>
                  </a:lnTo>
                  <a:lnTo>
                    <a:pt x="4419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5799" y="1676399"/>
              <a:ext cx="4419600" cy="4191000"/>
            </a:xfrm>
            <a:custGeom>
              <a:avLst/>
              <a:gdLst/>
              <a:ahLst/>
              <a:cxnLst/>
              <a:rect l="l" t="t" r="r" b="b"/>
              <a:pathLst>
                <a:path w="4419600" h="4191000">
                  <a:moveTo>
                    <a:pt x="0" y="0"/>
                  </a:moveTo>
                  <a:lnTo>
                    <a:pt x="0" y="4191000"/>
                  </a:lnTo>
                  <a:lnTo>
                    <a:pt x="4419600" y="4191000"/>
                  </a:lnTo>
                  <a:lnTo>
                    <a:pt x="4419600" y="0"/>
                  </a:lnTo>
                  <a:lnTo>
                    <a:pt x="0" y="0"/>
                  </a:lnTo>
                  <a:close/>
                </a:path>
              </a:pathLst>
            </a:custGeom>
            <a:ln w="9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8199" y="1904999"/>
              <a:ext cx="4114800" cy="3810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16940" y="1752600"/>
            <a:ext cx="2818130" cy="3836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smtClean="0">
                <a:solidFill>
                  <a:srgbClr val="0000FF"/>
                </a:solidFill>
                <a:latin typeface="Arial"/>
                <a:cs typeface="Arial"/>
              </a:rPr>
              <a:t>Microprocessor</a:t>
            </a:r>
            <a:endParaRPr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2000" b="1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b="1" smtClean="0">
                <a:solidFill>
                  <a:srgbClr val="0000FF"/>
                </a:solidFill>
                <a:latin typeface="Arial"/>
                <a:cs typeface="Arial"/>
              </a:rPr>
              <a:t>Memory</a:t>
            </a:r>
            <a:endParaRPr>
              <a:latin typeface="Arial"/>
              <a:cs typeface="Arial"/>
            </a:endParaRPr>
          </a:p>
          <a:p>
            <a:pPr marL="12700">
              <a:lnSpc>
                <a:spcPts val="1900"/>
              </a:lnSpc>
              <a:spcBef>
                <a:spcPts val="60"/>
              </a:spcBef>
            </a:pPr>
            <a:r>
              <a:rPr sz="1200" b="1" spc="5" dirty="0">
                <a:solidFill>
                  <a:srgbClr val="0000FF"/>
                </a:solidFill>
                <a:latin typeface="Arial"/>
                <a:cs typeface="Arial"/>
              </a:rPr>
              <a:t>(Primary </a:t>
            </a: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1200" b="1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00FF"/>
                </a:solidFill>
                <a:latin typeface="Arial"/>
                <a:cs typeface="Arial"/>
              </a:rPr>
              <a:t>Secondary)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660"/>
              </a:lnSpc>
            </a:pPr>
            <a:r>
              <a:rPr sz="1100" b="1" spc="-5" dirty="0">
                <a:solidFill>
                  <a:srgbClr val="993300"/>
                </a:solidFill>
                <a:latin typeface="Arial"/>
                <a:cs typeface="Arial"/>
              </a:rPr>
              <a:t>(RAM, </a:t>
            </a:r>
            <a:r>
              <a:rPr sz="1100" b="1" spc="-10" dirty="0">
                <a:solidFill>
                  <a:srgbClr val="993300"/>
                </a:solidFill>
                <a:latin typeface="Arial"/>
                <a:cs typeface="Arial"/>
              </a:rPr>
              <a:t>ROM </a:t>
            </a:r>
            <a:r>
              <a:rPr sz="1100" b="1" spc="-5" dirty="0">
                <a:solidFill>
                  <a:srgbClr val="993300"/>
                </a:solidFill>
                <a:latin typeface="Arial"/>
                <a:cs typeface="Arial"/>
              </a:rPr>
              <a:t>and</a:t>
            </a:r>
            <a:r>
              <a:rPr sz="1100" b="1" spc="-10" dirty="0">
                <a:solidFill>
                  <a:srgbClr val="993300"/>
                </a:solidFill>
                <a:latin typeface="Arial"/>
                <a:cs typeface="Arial"/>
              </a:rPr>
              <a:t> caches)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Input</a:t>
            </a:r>
            <a:r>
              <a:rPr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Units</a:t>
            </a:r>
            <a:endParaRPr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spc="-10" dirty="0">
                <a:solidFill>
                  <a:srgbClr val="993300"/>
                </a:solidFill>
                <a:latin typeface="Arial"/>
                <a:cs typeface="Arial"/>
              </a:rPr>
              <a:t>(Keyboard, </a:t>
            </a:r>
            <a:r>
              <a:rPr sz="1100" b="1" spc="-5" dirty="0">
                <a:solidFill>
                  <a:srgbClr val="993300"/>
                </a:solidFill>
                <a:latin typeface="Arial"/>
                <a:cs typeface="Arial"/>
              </a:rPr>
              <a:t>Mouse, Scanner,</a:t>
            </a:r>
            <a:r>
              <a:rPr sz="1100" b="1" spc="-3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993300"/>
                </a:solidFill>
                <a:latin typeface="Arial"/>
                <a:cs typeface="Arial"/>
              </a:rPr>
              <a:t>etc.)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Output</a:t>
            </a:r>
            <a:r>
              <a:rPr b="1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Units</a:t>
            </a:r>
            <a:endParaRPr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b="1" spc="-10" dirty="0">
                <a:solidFill>
                  <a:srgbClr val="993300"/>
                </a:solidFill>
                <a:latin typeface="Arial"/>
                <a:cs typeface="Arial"/>
              </a:rPr>
              <a:t>(Monitor, printer,</a:t>
            </a:r>
            <a:r>
              <a:rPr sz="1100" b="1" spc="2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993300"/>
                </a:solidFill>
                <a:latin typeface="Arial"/>
                <a:cs typeface="Arial"/>
              </a:rPr>
              <a:t>etc.)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Networking</a:t>
            </a:r>
            <a:r>
              <a:rPr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Units</a:t>
            </a:r>
            <a:endParaRPr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b="1" spc="-10" dirty="0">
                <a:solidFill>
                  <a:srgbClr val="993300"/>
                </a:solidFill>
                <a:latin typeface="Arial"/>
                <a:cs typeface="Arial"/>
              </a:rPr>
              <a:t>(Ethernet Card, </a:t>
            </a:r>
            <a:r>
              <a:rPr sz="1100" b="1" spc="-5" dirty="0">
                <a:solidFill>
                  <a:srgbClr val="993300"/>
                </a:solidFill>
                <a:latin typeface="Arial"/>
                <a:cs typeface="Arial"/>
              </a:rPr>
              <a:t>Drivers,</a:t>
            </a:r>
            <a:r>
              <a:rPr sz="1100" b="1" spc="3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993300"/>
                </a:solidFill>
                <a:latin typeface="Arial"/>
                <a:cs typeface="Arial"/>
              </a:rPr>
              <a:t>etc.)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I/O</a:t>
            </a:r>
            <a:r>
              <a:rPr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Units</a:t>
            </a:r>
            <a:endParaRPr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b="1" spc="-10" dirty="0">
                <a:solidFill>
                  <a:srgbClr val="993300"/>
                </a:solidFill>
                <a:latin typeface="Arial"/>
                <a:cs typeface="Arial"/>
              </a:rPr>
              <a:t>(Modem, </a:t>
            </a:r>
            <a:r>
              <a:rPr sz="1100" b="1" spc="-15" dirty="0">
                <a:solidFill>
                  <a:srgbClr val="993300"/>
                </a:solidFill>
                <a:latin typeface="Arial"/>
                <a:cs typeface="Arial"/>
              </a:rPr>
              <a:t>Fax cum </a:t>
            </a:r>
            <a:r>
              <a:rPr sz="1100" b="1" spc="-5" dirty="0">
                <a:solidFill>
                  <a:srgbClr val="993300"/>
                </a:solidFill>
                <a:latin typeface="Arial"/>
                <a:cs typeface="Arial"/>
              </a:rPr>
              <a:t>Modem,</a:t>
            </a:r>
            <a:r>
              <a:rPr sz="1100" b="1" spc="6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993300"/>
                </a:solidFill>
                <a:latin typeface="Arial"/>
                <a:cs typeface="Arial"/>
              </a:rPr>
              <a:t>etc.)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pPr marL="38100">
                <a:lnSpc>
                  <a:spcPts val="1639"/>
                </a:lnSpc>
              </a:pPr>
              <a:t>10</a:t>
            </a:fld>
            <a:endParaRPr spc="-5" dirty="0"/>
          </a:p>
        </p:txBody>
      </p: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7827" y="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pPr marL="38100">
                <a:lnSpc>
                  <a:spcPts val="1639"/>
                </a:lnSpc>
              </a:pPr>
              <a:t>11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763" y="926195"/>
            <a:ext cx="7835265" cy="750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2400" spc="-10" dirty="0" smtClean="0">
                <a:solidFill>
                  <a:srgbClr val="7030A0"/>
                </a:solidFill>
              </a:rPr>
              <a:t/>
            </a:r>
            <a:br>
              <a:rPr lang="en-US" sz="2400" spc="-10" dirty="0" smtClean="0">
                <a:solidFill>
                  <a:srgbClr val="7030A0"/>
                </a:solidFill>
              </a:rPr>
            </a:br>
            <a:r>
              <a:rPr sz="2400" spc="-5" smtClean="0">
                <a:solidFill>
                  <a:srgbClr val="7030A0"/>
                </a:solidFill>
              </a:rPr>
              <a:t>EMBEDDED</a:t>
            </a:r>
            <a:r>
              <a:rPr sz="2400" spc="30" smtClean="0">
                <a:solidFill>
                  <a:srgbClr val="7030A0"/>
                </a:solidFill>
              </a:rPr>
              <a:t> </a:t>
            </a:r>
            <a:r>
              <a:rPr sz="2400" spc="-5" smtClean="0">
                <a:solidFill>
                  <a:srgbClr val="7030A0"/>
                </a:solidFill>
              </a:rPr>
              <a:t>SYSTEM</a:t>
            </a:r>
            <a:r>
              <a:rPr lang="en-US" sz="2400" spc="-5" dirty="0" smtClean="0">
                <a:solidFill>
                  <a:srgbClr val="7030A0"/>
                </a:solidFill>
              </a:rPr>
              <a:t> HARDWARE</a:t>
            </a:r>
            <a:endParaRPr sz="2400" spc="-5" dirty="0">
              <a:solidFill>
                <a:srgbClr val="7030A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1853"/>
            <a:ext cx="8303259" cy="4032451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endParaRPr lang="en-US" sz="2400" b="1" spc="5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endParaRPr lang="en-US" sz="2400" b="1" spc="5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spc="-5" smtClean="0">
                <a:solidFill>
                  <a:srgbClr val="0000FF"/>
                </a:solidFill>
                <a:latin typeface="Arial"/>
                <a:cs typeface="Arial"/>
              </a:rPr>
              <a:t>Hardware</a:t>
            </a:r>
            <a:endParaRPr sz="2400">
              <a:latin typeface="Arial"/>
              <a:cs typeface="Arial"/>
            </a:endParaRPr>
          </a:p>
          <a:p>
            <a:pPr marL="356870" marR="431165">
              <a:lnSpc>
                <a:spcPts val="1939"/>
              </a:lnSpc>
              <a:spcBef>
                <a:spcPts val="480"/>
              </a:spcBef>
            </a:pPr>
            <a:r>
              <a:rPr sz="1600" b="1" dirty="0">
                <a:solidFill>
                  <a:srgbClr val="993300"/>
                </a:solidFill>
                <a:latin typeface="Arial"/>
                <a:cs typeface="Arial"/>
              </a:rPr>
              <a:t>Processor, </a:t>
            </a:r>
            <a:r>
              <a:rPr sz="1600" b="1" spc="-5" dirty="0">
                <a:solidFill>
                  <a:srgbClr val="993300"/>
                </a:solidFill>
                <a:latin typeface="Arial"/>
                <a:cs typeface="Arial"/>
              </a:rPr>
              <a:t>Timers, Interrupt </a:t>
            </a:r>
            <a:r>
              <a:rPr sz="1600" b="1" dirty="0">
                <a:solidFill>
                  <a:srgbClr val="993300"/>
                </a:solidFill>
                <a:latin typeface="Arial"/>
                <a:cs typeface="Arial"/>
              </a:rPr>
              <a:t>controller, I/O </a:t>
            </a:r>
            <a:r>
              <a:rPr sz="1600" b="1" spc="-5" dirty="0">
                <a:solidFill>
                  <a:srgbClr val="993300"/>
                </a:solidFill>
                <a:latin typeface="Arial"/>
                <a:cs typeface="Arial"/>
              </a:rPr>
              <a:t>Devices, Memories, Ports,  </a:t>
            </a:r>
            <a:r>
              <a:rPr sz="1600" b="1" dirty="0">
                <a:solidFill>
                  <a:srgbClr val="993300"/>
                </a:solidFill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spc="-5" smtClean="0">
                <a:solidFill>
                  <a:srgbClr val="0000FF"/>
                </a:solidFill>
                <a:latin typeface="Arial"/>
                <a:cs typeface="Arial"/>
              </a:rPr>
              <a:t>Application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Software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204"/>
              </a:spcBef>
            </a:pPr>
            <a:r>
              <a:rPr lang="en-US" sz="1600" b="1" dirty="0" smtClean="0">
                <a:solidFill>
                  <a:srgbClr val="993300"/>
                </a:solidFill>
                <a:latin typeface="Arial"/>
                <a:cs typeface="Arial"/>
              </a:rPr>
              <a:t>Software that </a:t>
            </a:r>
            <a:r>
              <a:rPr sz="1600" b="1" spc="-5" smtClean="0">
                <a:solidFill>
                  <a:srgbClr val="993300"/>
                </a:solidFill>
                <a:latin typeface="Arial"/>
                <a:cs typeface="Arial"/>
              </a:rPr>
              <a:t>perform</a:t>
            </a:r>
            <a:r>
              <a:rPr lang="en-US" sz="1600" b="1" spc="-5" dirty="0" smtClean="0">
                <a:solidFill>
                  <a:srgbClr val="993300"/>
                </a:solidFill>
                <a:latin typeface="Arial"/>
                <a:cs typeface="Arial"/>
              </a:rPr>
              <a:t>s</a:t>
            </a:r>
            <a:r>
              <a:rPr sz="1600" b="1" spc="-5" smtClean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600" b="1" smtClean="0">
                <a:solidFill>
                  <a:srgbClr val="993300"/>
                </a:solidFill>
                <a:latin typeface="Arial"/>
                <a:cs typeface="Arial"/>
              </a:rPr>
              <a:t>the </a:t>
            </a:r>
            <a:r>
              <a:rPr sz="1600" b="1" dirty="0">
                <a:solidFill>
                  <a:srgbClr val="993300"/>
                </a:solidFill>
                <a:latin typeface="Arial"/>
                <a:cs typeface="Arial"/>
              </a:rPr>
              <a:t>series of </a:t>
            </a:r>
            <a:r>
              <a:rPr sz="1600" b="1" spc="-5" dirty="0">
                <a:solidFill>
                  <a:srgbClr val="993300"/>
                </a:solidFill>
                <a:latin typeface="Arial"/>
                <a:cs typeface="Arial"/>
              </a:rPr>
              <a:t>tasks </a:t>
            </a:r>
            <a:r>
              <a:rPr sz="1600" b="1" dirty="0">
                <a:solidFill>
                  <a:srgbClr val="993300"/>
                </a:solidFill>
                <a:latin typeface="Arial"/>
                <a:cs typeface="Arial"/>
              </a:rPr>
              <a:t>or multiple</a:t>
            </a:r>
            <a:r>
              <a:rPr sz="1600" b="1" spc="-16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993300"/>
                </a:solidFill>
                <a:latin typeface="Arial"/>
                <a:cs typeface="Arial"/>
              </a:rPr>
              <a:t>tasks.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spc="-10" smtClean="0">
                <a:solidFill>
                  <a:srgbClr val="0000FF"/>
                </a:solidFill>
                <a:latin typeface="Arial"/>
                <a:cs typeface="Arial"/>
              </a:rPr>
              <a:t>Real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Time Operating 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System</a:t>
            </a:r>
            <a:r>
              <a:rPr sz="2400" b="1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(RTOS)</a:t>
            </a:r>
            <a:endParaRPr sz="2400">
              <a:latin typeface="Arial"/>
              <a:cs typeface="Arial"/>
            </a:endParaRPr>
          </a:p>
          <a:p>
            <a:pPr marL="356870" marR="5080" algn="just">
              <a:lnSpc>
                <a:spcPct val="90600"/>
              </a:lnSpc>
              <a:spcBef>
                <a:spcPts val="409"/>
              </a:spcBef>
            </a:pPr>
            <a:r>
              <a:rPr lang="en-US" sz="1600" b="1" spc="-5" dirty="0" smtClean="0">
                <a:solidFill>
                  <a:srgbClr val="993300"/>
                </a:solidFill>
                <a:latin typeface="Arial"/>
                <a:cs typeface="Arial"/>
              </a:rPr>
              <a:t>It </a:t>
            </a:r>
            <a:r>
              <a:rPr sz="1600" b="1" spc="-5" smtClean="0">
                <a:solidFill>
                  <a:srgbClr val="993300"/>
                </a:solidFill>
                <a:latin typeface="Arial"/>
                <a:cs typeface="Arial"/>
              </a:rPr>
              <a:t>supervise</a:t>
            </a:r>
            <a:r>
              <a:rPr lang="en-US" sz="1600" b="1" spc="-5" dirty="0" smtClean="0">
                <a:solidFill>
                  <a:srgbClr val="993300"/>
                </a:solidFill>
                <a:latin typeface="Arial"/>
                <a:cs typeface="Arial"/>
              </a:rPr>
              <a:t>s</a:t>
            </a:r>
            <a:r>
              <a:rPr sz="1600" b="1" spc="-5" smtClean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993300"/>
                </a:solidFill>
                <a:latin typeface="Arial"/>
                <a:cs typeface="Arial"/>
              </a:rPr>
              <a:t>the </a:t>
            </a:r>
            <a:r>
              <a:rPr sz="1600" b="1">
                <a:solidFill>
                  <a:srgbClr val="993300"/>
                </a:solidFill>
                <a:latin typeface="Arial"/>
                <a:cs typeface="Arial"/>
              </a:rPr>
              <a:t>application  </a:t>
            </a:r>
            <a:r>
              <a:rPr sz="1600" b="1" spc="-5" smtClean="0">
                <a:solidFill>
                  <a:srgbClr val="993300"/>
                </a:solidFill>
                <a:latin typeface="Arial"/>
                <a:cs typeface="Arial"/>
              </a:rPr>
              <a:t>software</a:t>
            </a:r>
            <a:r>
              <a:rPr lang="en-US" sz="1600" b="1" spc="-5" dirty="0" smtClean="0">
                <a:solidFill>
                  <a:srgbClr val="993300"/>
                </a:solidFill>
                <a:latin typeface="Arial"/>
                <a:cs typeface="Arial"/>
              </a:rPr>
              <a:t> - s</a:t>
            </a:r>
            <a:r>
              <a:rPr sz="1600" b="1" spc="-5" smtClean="0">
                <a:solidFill>
                  <a:srgbClr val="993300"/>
                </a:solidFill>
                <a:latin typeface="Arial"/>
                <a:cs typeface="Arial"/>
              </a:rPr>
              <a:t>ets </a:t>
            </a:r>
            <a:r>
              <a:rPr sz="1600" b="1" dirty="0">
                <a:solidFill>
                  <a:srgbClr val="993300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993300"/>
                </a:solidFill>
                <a:latin typeface="Arial"/>
                <a:cs typeface="Arial"/>
              </a:rPr>
              <a:t>rules during </a:t>
            </a:r>
            <a:r>
              <a:rPr sz="1600" b="1" dirty="0">
                <a:solidFill>
                  <a:srgbClr val="993300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993300"/>
                </a:solidFill>
                <a:latin typeface="Arial"/>
                <a:cs typeface="Arial"/>
              </a:rPr>
              <a:t>execution </a:t>
            </a:r>
            <a:r>
              <a:rPr sz="1600" b="1" dirty="0">
                <a:solidFill>
                  <a:srgbClr val="993300"/>
                </a:solidFill>
                <a:latin typeface="Arial"/>
                <a:cs typeface="Arial"/>
              </a:rPr>
              <a:t>of the </a:t>
            </a:r>
            <a:r>
              <a:rPr sz="1600" b="1">
                <a:solidFill>
                  <a:srgbClr val="993300"/>
                </a:solidFill>
                <a:latin typeface="Arial"/>
                <a:cs typeface="Arial"/>
              </a:rPr>
              <a:t>application  </a:t>
            </a:r>
            <a:r>
              <a:rPr sz="1600" b="1" smtClean="0">
                <a:solidFill>
                  <a:srgbClr val="993300"/>
                </a:solidFill>
                <a:latin typeface="Arial"/>
                <a:cs typeface="Arial"/>
              </a:rPr>
              <a:t>program</a:t>
            </a:r>
            <a:r>
              <a:rPr lang="en-US" sz="1600" b="1" dirty="0" smtClean="0">
                <a:solidFill>
                  <a:srgbClr val="993300"/>
                </a:solidFill>
                <a:latin typeface="Arial"/>
                <a:cs typeface="Arial"/>
              </a:rPr>
              <a:t>s</a:t>
            </a:r>
            <a:r>
              <a:rPr sz="1600" b="1" smtClean="0">
                <a:solidFill>
                  <a:srgbClr val="993300"/>
                </a:solidFill>
                <a:latin typeface="Arial"/>
                <a:cs typeface="Arial"/>
              </a:rPr>
              <a:t>. </a:t>
            </a:r>
            <a:endParaRPr lang="en-US" sz="1600" b="1" dirty="0" smtClean="0">
              <a:solidFill>
                <a:srgbClr val="993300"/>
              </a:solidFill>
              <a:latin typeface="Arial"/>
              <a:cs typeface="Arial"/>
            </a:endParaRPr>
          </a:p>
          <a:p>
            <a:pPr marL="356870" marR="5080" algn="just">
              <a:lnSpc>
                <a:spcPct val="90600"/>
              </a:lnSpc>
              <a:spcBef>
                <a:spcPts val="409"/>
              </a:spcBef>
            </a:pPr>
            <a:r>
              <a:rPr sz="1600" b="1" smtClean="0">
                <a:solidFill>
                  <a:srgbClr val="993300"/>
                </a:solidFill>
                <a:latin typeface="Arial"/>
                <a:cs typeface="Arial"/>
              </a:rPr>
              <a:t>A </a:t>
            </a:r>
            <a:r>
              <a:rPr sz="1600" b="1" dirty="0">
                <a:solidFill>
                  <a:srgbClr val="993300"/>
                </a:solidFill>
                <a:latin typeface="Arial"/>
                <a:cs typeface="Arial"/>
              </a:rPr>
              <a:t>small </a:t>
            </a:r>
            <a:r>
              <a:rPr sz="1600" b="1" spc="-5" dirty="0">
                <a:solidFill>
                  <a:srgbClr val="993300"/>
                </a:solidFill>
                <a:latin typeface="Arial"/>
                <a:cs typeface="Arial"/>
              </a:rPr>
              <a:t>scale </a:t>
            </a:r>
            <a:r>
              <a:rPr sz="1600" b="1" dirty="0">
                <a:solidFill>
                  <a:srgbClr val="993300"/>
                </a:solidFill>
                <a:latin typeface="Arial"/>
                <a:cs typeface="Arial"/>
              </a:rPr>
              <a:t>embedded </a:t>
            </a:r>
            <a:r>
              <a:rPr sz="1600" b="1" spc="-5" dirty="0">
                <a:solidFill>
                  <a:srgbClr val="993300"/>
                </a:solidFill>
                <a:latin typeface="Arial"/>
                <a:cs typeface="Arial"/>
              </a:rPr>
              <a:t>system </a:t>
            </a:r>
            <a:r>
              <a:rPr sz="1600" b="1" spc="10" dirty="0">
                <a:solidFill>
                  <a:srgbClr val="993300"/>
                </a:solidFill>
                <a:latin typeface="Arial"/>
                <a:cs typeface="Arial"/>
              </a:rPr>
              <a:t>may </a:t>
            </a:r>
            <a:r>
              <a:rPr sz="1600" b="1" dirty="0">
                <a:solidFill>
                  <a:srgbClr val="993300"/>
                </a:solidFill>
                <a:latin typeface="Arial"/>
                <a:cs typeface="Arial"/>
              </a:rPr>
              <a:t>not need an</a:t>
            </a:r>
            <a:r>
              <a:rPr sz="1600" b="1" spc="-18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993300"/>
                </a:solidFill>
                <a:latin typeface="Arial"/>
                <a:cs typeface="Arial"/>
              </a:rPr>
              <a:t>RTOS</a:t>
            </a:r>
            <a:r>
              <a:rPr sz="1800" b="1" spc="-5" dirty="0">
                <a:solidFill>
                  <a:srgbClr val="99330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Picture 2" descr="C:\Users\home\Pictures\WhatsApp Image 2019-10-01 at 17.17.1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7827" y="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608444"/>
            <a:ext cx="74885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solidFill>
                  <a:srgbClr val="C00000"/>
                </a:solidFill>
              </a:rPr>
              <a:t>EMBEDDED </a:t>
            </a:r>
            <a:r>
              <a:rPr sz="2400" smtClean="0">
                <a:solidFill>
                  <a:srgbClr val="C00000"/>
                </a:solidFill>
              </a:rPr>
              <a:t>SYSTEM</a:t>
            </a:r>
            <a:r>
              <a:rPr lang="en-US" sz="2400" dirty="0" smtClean="0">
                <a:solidFill>
                  <a:srgbClr val="C00000"/>
                </a:solidFill>
              </a:rPr>
              <a:t> BLOCK DIAGRAM</a:t>
            </a:r>
            <a:endParaRPr sz="2400">
              <a:solidFill>
                <a:srgbClr val="C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41576" y="1295400"/>
            <a:ext cx="4992624" cy="4876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pPr marL="38100">
                <a:lnSpc>
                  <a:spcPts val="1639"/>
                </a:lnSpc>
              </a:pPr>
              <a:t>12</a:t>
            </a:fld>
            <a:endParaRPr spc="-5" dirty="0"/>
          </a:p>
        </p:txBody>
      </p:sp>
      <p:pic>
        <p:nvPicPr>
          <p:cNvPr id="5" name="Picture 2" descr="C:\Users\home\Pictures\WhatsApp Image 2019-10-01 at 17.17.1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7827" y="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9908" y="1219200"/>
            <a:ext cx="7934666" cy="4526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pPr marL="38100">
                <a:lnSpc>
                  <a:spcPts val="1639"/>
                </a:lnSpc>
              </a:pPr>
              <a:t>13</a:t>
            </a:fld>
            <a:endParaRPr spc="-5" dirty="0"/>
          </a:p>
        </p:txBody>
      </p:sp>
      <p:pic>
        <p:nvPicPr>
          <p:cNvPr id="4" name="Picture 2" descr="C:\Users\home\Pictures\WhatsApp Image 2019-10-01 at 17.17.1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7827" y="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pPr marL="38100">
                <a:lnSpc>
                  <a:spcPts val="1639"/>
                </a:lnSpc>
              </a:pPr>
              <a:t>14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227" y="566419"/>
            <a:ext cx="80314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solidFill>
                  <a:srgbClr val="7030A0"/>
                </a:solidFill>
                <a:latin typeface="Arial"/>
                <a:cs typeface="Arial"/>
              </a:rPr>
              <a:t/>
            </a:r>
            <a:br>
              <a:rPr lang="en-US" sz="2400" spc="-5" dirty="0" smtClean="0">
                <a:solidFill>
                  <a:srgbClr val="7030A0"/>
                </a:solidFill>
                <a:latin typeface="Arial"/>
                <a:cs typeface="Arial"/>
              </a:rPr>
            </a:br>
            <a:r>
              <a:rPr lang="en-US" sz="2400" spc="-5" dirty="0" smtClean="0">
                <a:solidFill>
                  <a:srgbClr val="7030A0"/>
                </a:solidFill>
                <a:latin typeface="Arial"/>
                <a:cs typeface="Arial"/>
              </a:rPr>
              <a:t/>
            </a:r>
            <a:br>
              <a:rPr lang="en-US" sz="2400" spc="-5" dirty="0" smtClean="0">
                <a:solidFill>
                  <a:srgbClr val="7030A0"/>
                </a:solidFill>
                <a:latin typeface="Arial"/>
                <a:cs typeface="Arial"/>
              </a:rPr>
            </a:br>
            <a:r>
              <a:rPr sz="2400" spc="-5" smtClean="0">
                <a:solidFill>
                  <a:srgbClr val="7030A0"/>
                </a:solidFill>
                <a:latin typeface="Arial"/>
                <a:cs typeface="Arial"/>
              </a:rPr>
              <a:t>EMBEDDED </a:t>
            </a:r>
            <a:r>
              <a:rPr sz="2400" spc="5" dirty="0">
                <a:solidFill>
                  <a:srgbClr val="7030A0"/>
                </a:solidFill>
                <a:latin typeface="Arial"/>
                <a:cs typeface="Arial"/>
              </a:rPr>
              <a:t>SYSTEM</a:t>
            </a:r>
            <a:r>
              <a:rPr sz="2400" spc="-4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CONSTRAINTS</a:t>
            </a:r>
            <a:endParaRPr sz="240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0363" y="1523491"/>
            <a:ext cx="7420609" cy="43886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700"/>
              </a:lnSpc>
              <a:spcBef>
                <a:spcPts val="100"/>
              </a:spcBef>
            </a:pPr>
            <a:endParaRPr lang="en-US" sz="2400" b="1" spc="-3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12700" marR="5080">
              <a:lnSpc>
                <a:spcPct val="111700"/>
              </a:lnSpc>
              <a:spcBef>
                <a:spcPts val="100"/>
              </a:spcBef>
            </a:pPr>
            <a:endParaRPr lang="en-US" sz="2400" b="1" spc="-3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12700" marR="5080">
              <a:lnSpc>
                <a:spcPct val="111700"/>
              </a:lnSpc>
              <a:spcBef>
                <a:spcPts val="100"/>
              </a:spcBef>
            </a:pPr>
            <a:r>
              <a:rPr lang="en-US" sz="2400" b="1" spc="-3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b="1" spc="-5" smtClean="0">
                <a:solidFill>
                  <a:srgbClr val="0000FF"/>
                </a:solidFill>
                <a:latin typeface="Arial"/>
                <a:cs typeface="Arial"/>
              </a:rPr>
              <a:t>mbedded system</a:t>
            </a:r>
            <a:r>
              <a:rPr sz="2400" b="1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>
                <a:solidFill>
                  <a:srgbClr val="0000FF"/>
                </a:solidFill>
                <a:latin typeface="Arial"/>
                <a:cs typeface="Arial"/>
              </a:rPr>
              <a:t>software </a:t>
            </a:r>
            <a:r>
              <a:rPr lang="en-US" sz="2400" b="1" spc="-5" dirty="0" smtClean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b="1" spc="-10" smtClean="0">
                <a:solidFill>
                  <a:srgbClr val="0000FF"/>
                </a:solidFill>
                <a:latin typeface="Arial"/>
                <a:cs typeface="Arial"/>
              </a:rPr>
              <a:t>designed </a:t>
            </a:r>
            <a:r>
              <a:rPr sz="2400" b="1" spc="-5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lang="en-US" sz="2400" b="1" spc="-5" dirty="0" smtClean="0">
                <a:solidFill>
                  <a:srgbClr val="0000FF"/>
                </a:solidFill>
                <a:latin typeface="Arial"/>
                <a:cs typeface="Arial"/>
              </a:rPr>
              <a:t>within </a:t>
            </a:r>
          </a:p>
          <a:p>
            <a:pPr marL="12700" marR="5080">
              <a:lnSpc>
                <a:spcPct val="111700"/>
              </a:lnSpc>
              <a:spcBef>
                <a:spcPts val="100"/>
              </a:spcBef>
            </a:pPr>
            <a:r>
              <a:rPr lang="en-US" sz="2400" b="1" spc="-5" dirty="0" smtClean="0">
                <a:solidFill>
                  <a:srgbClr val="0000FF"/>
                </a:solidFill>
                <a:latin typeface="Arial"/>
                <a:cs typeface="Arial"/>
              </a:rPr>
              <a:t>3 primary</a:t>
            </a:r>
            <a:r>
              <a:rPr sz="2400" b="1" spc="35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constraints: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50">
              <a:latin typeface="Arial"/>
              <a:cs typeface="Arial"/>
            </a:endParaRPr>
          </a:p>
          <a:p>
            <a:pPr marL="411480" indent="-287020">
              <a:lnSpc>
                <a:spcPct val="100000"/>
              </a:lnSpc>
              <a:buFont typeface="Arial"/>
              <a:buChar char="–"/>
              <a:tabLst>
                <a:tab pos="412115" algn="l"/>
              </a:tabLst>
            </a:pPr>
            <a:r>
              <a:rPr lang="en-US" sz="2800" b="1" dirty="0" smtClean="0">
                <a:latin typeface="Arial"/>
                <a:cs typeface="Arial"/>
              </a:rPr>
              <a:t>Limited</a:t>
            </a:r>
            <a:r>
              <a:rPr sz="2800" b="1" smtClean="0">
                <a:latin typeface="Arial"/>
                <a:cs typeface="Arial"/>
              </a:rPr>
              <a:t> </a:t>
            </a:r>
            <a:r>
              <a:rPr lang="en-US" sz="2800" b="1" dirty="0" smtClean="0">
                <a:latin typeface="Arial"/>
                <a:cs typeface="Arial"/>
              </a:rPr>
              <a:t>processor speed (kHz, MHz)</a:t>
            </a:r>
          </a:p>
          <a:p>
            <a:pPr marL="411480" indent="-287020">
              <a:lnSpc>
                <a:spcPct val="100000"/>
              </a:lnSpc>
              <a:buFont typeface="Arial"/>
              <a:buChar char="–"/>
              <a:tabLst>
                <a:tab pos="412115" algn="l"/>
              </a:tabLst>
            </a:pPr>
            <a:r>
              <a:rPr lang="en-US" sz="2800" b="1" spc="-5" dirty="0" smtClean="0">
                <a:latin typeface="Arial"/>
                <a:cs typeface="Arial"/>
              </a:rPr>
              <a:t>Low </a:t>
            </a:r>
            <a:r>
              <a:rPr sz="2800" b="1" spc="-5" smtClean="0">
                <a:latin typeface="Arial"/>
                <a:cs typeface="Arial"/>
              </a:rPr>
              <a:t>system</a:t>
            </a:r>
            <a:r>
              <a:rPr sz="2800" b="1" spc="10" smtClean="0">
                <a:latin typeface="Arial"/>
                <a:cs typeface="Arial"/>
              </a:rPr>
              <a:t> </a:t>
            </a:r>
            <a:r>
              <a:rPr sz="2800" b="1" spc="5" smtClean="0">
                <a:latin typeface="Arial"/>
                <a:cs typeface="Arial"/>
              </a:rPr>
              <a:t>memory</a:t>
            </a:r>
            <a:r>
              <a:rPr lang="en-US" sz="2800" b="1" spc="5" dirty="0" smtClean="0">
                <a:latin typeface="Arial"/>
                <a:cs typeface="Arial"/>
              </a:rPr>
              <a:t> (</a:t>
            </a:r>
            <a:r>
              <a:rPr lang="en-US" sz="2800" b="1" spc="5" dirty="0" err="1" smtClean="0">
                <a:latin typeface="Arial"/>
                <a:cs typeface="Arial"/>
              </a:rPr>
              <a:t>kB</a:t>
            </a:r>
            <a:r>
              <a:rPr lang="en-US" sz="2800" b="1" spc="5" dirty="0" smtClean="0">
                <a:latin typeface="Arial"/>
                <a:cs typeface="Arial"/>
              </a:rPr>
              <a:t>, MB)</a:t>
            </a:r>
            <a:endParaRPr sz="2800">
              <a:latin typeface="Arial"/>
              <a:cs typeface="Arial"/>
            </a:endParaRPr>
          </a:p>
          <a:p>
            <a:pPr marL="411480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412115" algn="l"/>
              </a:tabLst>
            </a:pPr>
            <a:r>
              <a:rPr lang="en-US" sz="2800" b="1" spc="-10" dirty="0" smtClean="0">
                <a:latin typeface="Arial"/>
                <a:cs typeface="Arial"/>
              </a:rPr>
              <a:t>Low </a:t>
            </a:r>
            <a:r>
              <a:rPr lang="en-US" sz="2800" b="1" spc="-10" dirty="0" err="1" smtClean="0">
                <a:latin typeface="Arial"/>
                <a:cs typeface="Arial"/>
              </a:rPr>
              <a:t>po</a:t>
            </a:r>
            <a:r>
              <a:rPr sz="2800" b="1" smtClean="0">
                <a:latin typeface="Arial"/>
                <a:cs typeface="Arial"/>
              </a:rPr>
              <a:t>wer</a:t>
            </a:r>
            <a:r>
              <a:rPr sz="2800" b="1" spc="25" smtClean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dissipation</a:t>
            </a:r>
            <a:endParaRPr sz="2800">
              <a:latin typeface="Arial"/>
              <a:cs typeface="Arial"/>
            </a:endParaRPr>
          </a:p>
          <a:p>
            <a:pPr marL="12700" marR="217804">
              <a:lnSpc>
                <a:spcPts val="2230"/>
              </a:lnSpc>
              <a:spcBef>
                <a:spcPts val="1805"/>
              </a:spcBef>
            </a:pPr>
            <a:r>
              <a:rPr sz="2000" b="1" spc="-5" dirty="0">
                <a:solidFill>
                  <a:srgbClr val="993300"/>
                </a:solidFill>
                <a:latin typeface="Arial"/>
                <a:cs typeface="Arial"/>
              </a:rPr>
              <a:t>When running the </a:t>
            </a:r>
            <a:r>
              <a:rPr sz="2000" b="1" spc="-10" dirty="0">
                <a:solidFill>
                  <a:srgbClr val="993300"/>
                </a:solidFill>
                <a:latin typeface="Arial"/>
                <a:cs typeface="Arial"/>
              </a:rPr>
              <a:t>system </a:t>
            </a:r>
            <a:r>
              <a:rPr sz="2000" b="1" spc="-5" dirty="0">
                <a:solidFill>
                  <a:srgbClr val="993300"/>
                </a:solidFill>
                <a:latin typeface="Arial"/>
                <a:cs typeface="Arial"/>
              </a:rPr>
              <a:t>continuously in cycles of wait for  events, run, stop and</a:t>
            </a:r>
            <a:r>
              <a:rPr sz="2000" b="1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93300"/>
                </a:solidFill>
                <a:latin typeface="Arial"/>
                <a:cs typeface="Arial"/>
              </a:rPr>
              <a:t>wakeup.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Picture 2" descr="C:\Users\home\Pictures\WhatsApp Image 2019-10-01 at 17.17.1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7827" y="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pPr marL="38100">
                <a:lnSpc>
                  <a:spcPts val="1639"/>
                </a:lnSpc>
              </a:pPr>
              <a:t>15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712724" y="1283968"/>
            <a:ext cx="7709534" cy="49667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endParaRPr lang="en-US" sz="2400" b="1" spc="-5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endParaRPr lang="en-US" sz="2400" b="1" spc="-5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2400" b="1" spc="-5" dirty="0" smtClean="0">
                <a:solidFill>
                  <a:srgbClr val="C00000"/>
                </a:solidFill>
                <a:latin typeface="Arial"/>
                <a:cs typeface="Arial"/>
              </a:rPr>
              <a:t>How are </a:t>
            </a: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2400" b="1" spc="-5" dirty="0" smtClean="0">
                <a:solidFill>
                  <a:srgbClr val="C00000"/>
                </a:solidFill>
                <a:latin typeface="Arial"/>
                <a:cs typeface="Arial"/>
              </a:rPr>
              <a:t>EMBEDDED SYSTEMS </a:t>
            </a: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2400" b="1" spc="-5" dirty="0" smtClean="0">
                <a:solidFill>
                  <a:srgbClr val="C00000"/>
                </a:solidFill>
                <a:latin typeface="Arial"/>
                <a:cs typeface="Arial"/>
              </a:rPr>
              <a:t>Different?</a:t>
            </a:r>
            <a:endParaRPr lang="en-US" sz="2400" b="1" spc="-5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endParaRPr lang="en-US" sz="2400" b="1" spc="-5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2400" spc="-5" smtClean="0">
                <a:solidFill>
                  <a:srgbClr val="0000FF"/>
                </a:solidFill>
                <a:latin typeface="Arial"/>
                <a:cs typeface="Arial"/>
              </a:rPr>
              <a:t>Real-time</a:t>
            </a:r>
            <a:r>
              <a:rPr sz="2400" spc="-10" smtClean="0">
                <a:solidFill>
                  <a:srgbClr val="0000FF"/>
                </a:solidFill>
                <a:latin typeface="Arial"/>
                <a:cs typeface="Arial"/>
              </a:rPr>
              <a:t> operation</a:t>
            </a:r>
            <a:endParaRPr lang="en-US" sz="2400" spc="-1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Size</a:t>
            </a: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2400" spc="-5" dirty="0" smtClean="0">
                <a:solidFill>
                  <a:srgbClr val="0000FF"/>
                </a:solidFill>
                <a:latin typeface="Arial"/>
                <a:cs typeface="Arial"/>
              </a:rPr>
              <a:t>Cost</a:t>
            </a: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2400" spc="-5" dirty="0" smtClean="0">
                <a:solidFill>
                  <a:srgbClr val="0000FF"/>
                </a:solidFill>
                <a:latin typeface="Arial"/>
                <a:cs typeface="Arial"/>
              </a:rPr>
              <a:t>Reliability</a:t>
            </a: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2400" spc="-10" dirty="0" smtClean="0">
                <a:solidFill>
                  <a:srgbClr val="0000FF"/>
                </a:solidFill>
                <a:latin typeface="Arial"/>
                <a:cs typeface="Arial"/>
              </a:rPr>
              <a:t>Safety</a:t>
            </a: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2400" spc="-5" dirty="0" smtClean="0">
                <a:solidFill>
                  <a:srgbClr val="0000FF"/>
                </a:solidFill>
                <a:latin typeface="Arial"/>
                <a:cs typeface="Arial"/>
              </a:rPr>
              <a:t>Power</a:t>
            </a: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2400" spc="-5" dirty="0" smtClean="0">
                <a:solidFill>
                  <a:srgbClr val="0000FF"/>
                </a:solidFill>
                <a:latin typeface="Arial"/>
                <a:cs typeface="Arial"/>
              </a:rPr>
              <a:t>Security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4" name="Picture 2" descr="C:\Users\home\Pictures\WhatsApp Image 2019-10-01 at 17.17.1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7827" y="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763" y="788923"/>
            <a:ext cx="75336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2800" spc="-5" smtClean="0">
                <a:solidFill>
                  <a:srgbClr val="C00000"/>
                </a:solidFill>
              </a:rPr>
              <a:t>EMBEDDED</a:t>
            </a:r>
            <a:r>
              <a:rPr sz="2800" spc="-15" smtClean="0">
                <a:solidFill>
                  <a:srgbClr val="C00000"/>
                </a:solidFill>
              </a:rPr>
              <a:t> </a:t>
            </a:r>
            <a:r>
              <a:rPr sz="2800" spc="-5" smtClean="0">
                <a:solidFill>
                  <a:srgbClr val="C00000"/>
                </a:solidFill>
              </a:rPr>
              <a:t>SYSTEM</a:t>
            </a:r>
            <a:r>
              <a:rPr lang="en-US" sz="2800" spc="-5" dirty="0" smtClean="0">
                <a:solidFill>
                  <a:srgbClr val="C00000"/>
                </a:solidFill>
              </a:rPr>
              <a:t> CLASSIFICATIONS</a:t>
            </a:r>
            <a:endParaRPr sz="280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52675"/>
            <a:ext cx="5134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400" b="1" smtClean="0">
                <a:solidFill>
                  <a:srgbClr val="0000FF"/>
                </a:solidFill>
                <a:latin typeface="Arial"/>
                <a:cs typeface="Arial"/>
              </a:rPr>
              <a:t>Small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Scale Embedded</a:t>
            </a:r>
            <a:r>
              <a:rPr sz="24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788155"/>
            <a:ext cx="5473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400" b="1" spc="-5" smtClean="0">
                <a:solidFill>
                  <a:srgbClr val="0000FF"/>
                </a:solidFill>
                <a:latin typeface="Arial"/>
                <a:cs typeface="Arial"/>
              </a:rPr>
              <a:t>Medium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Scale Embedded</a:t>
            </a:r>
            <a:r>
              <a:rPr sz="24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5723635"/>
            <a:ext cx="5437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400" b="1" spc="-5" smtClean="0">
                <a:solidFill>
                  <a:srgbClr val="0000FF"/>
                </a:solidFill>
                <a:latin typeface="Arial"/>
                <a:cs typeface="Arial"/>
              </a:rPr>
              <a:t>Sophisticated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Embedded</a:t>
            </a:r>
            <a:r>
              <a:rPr sz="2400" b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24600" y="3157450"/>
            <a:ext cx="2019992" cy="1533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84175" y="1438655"/>
            <a:ext cx="1905000" cy="1304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36575" y="5181599"/>
            <a:ext cx="1676400" cy="1222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pPr marL="38100">
                <a:lnSpc>
                  <a:spcPts val="1639"/>
                </a:lnSpc>
              </a:pPr>
              <a:t>16</a:t>
            </a:fld>
            <a:endParaRPr spc="-5" dirty="0"/>
          </a:p>
        </p:txBody>
      </p:sp>
      <p:pic>
        <p:nvPicPr>
          <p:cNvPr id="10" name="Picture 2" descr="C:\Users\home\Pictures\WhatsApp Image 2019-10-01 at 17.17.15.jp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47827" y="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283" y="852971"/>
            <a:ext cx="7137400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2800" spc="-10" dirty="0">
                <a:solidFill>
                  <a:srgbClr val="C00000"/>
                </a:solidFill>
              </a:rPr>
              <a:t>SMALL </a:t>
            </a:r>
            <a:r>
              <a:rPr sz="2800" spc="-5" dirty="0">
                <a:solidFill>
                  <a:srgbClr val="C00000"/>
                </a:solidFill>
              </a:rPr>
              <a:t>SCALE EMBEDDED</a:t>
            </a:r>
            <a:r>
              <a:rPr sz="2800" spc="-10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822323"/>
            <a:ext cx="7573009" cy="290207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endParaRPr lang="en-US" sz="2000" b="1" spc="-5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endParaRPr lang="en-US" sz="2000" b="1" spc="-5" dirty="0">
              <a:solidFill>
                <a:srgbClr val="0000FF"/>
              </a:solidFill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5" smtClean="0">
                <a:solidFill>
                  <a:srgbClr val="0000FF"/>
                </a:solidFill>
                <a:latin typeface="Arial"/>
                <a:cs typeface="Arial"/>
              </a:rPr>
              <a:t>Single 8</a:t>
            </a:r>
            <a:r>
              <a:rPr lang="en-US" sz="2000" b="1" spc="-5" dirty="0" smtClean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000" b="1" spc="-5" smtClean="0">
                <a:solidFill>
                  <a:srgbClr val="0000FF"/>
                </a:solidFill>
                <a:latin typeface="Arial"/>
                <a:cs typeface="Arial"/>
              </a:rPr>
              <a:t>bit </a:t>
            </a:r>
            <a:r>
              <a:rPr sz="2000" b="1" spc="-5">
                <a:solidFill>
                  <a:srgbClr val="0000FF"/>
                </a:solidFill>
                <a:latin typeface="Arial"/>
                <a:cs typeface="Arial"/>
              </a:rPr>
              <a:t>or </a:t>
            </a:r>
            <a:r>
              <a:rPr sz="2000" b="1" spc="-5" smtClean="0">
                <a:solidFill>
                  <a:srgbClr val="0000FF"/>
                </a:solidFill>
                <a:latin typeface="Arial"/>
                <a:cs typeface="Arial"/>
              </a:rPr>
              <a:t>16</a:t>
            </a:r>
            <a:r>
              <a:rPr lang="en-US" sz="2000" b="1" spc="-5" dirty="0" smtClean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000" b="1" spc="-5" smtClean="0">
                <a:solidFill>
                  <a:srgbClr val="0000FF"/>
                </a:solidFill>
                <a:latin typeface="Arial"/>
                <a:cs typeface="Arial"/>
              </a:rPr>
              <a:t>bit</a:t>
            </a:r>
            <a:r>
              <a:rPr sz="2000" b="1" spc="-2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Microcontroller.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5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lang="en-US" sz="2000" b="1" spc="-5" dirty="0" err="1" smtClean="0">
                <a:solidFill>
                  <a:srgbClr val="0000FF"/>
                </a:solidFill>
                <a:latin typeface="Arial"/>
                <a:cs typeface="Arial"/>
              </a:rPr>
              <a:t>ow</a:t>
            </a:r>
            <a:r>
              <a:rPr sz="2000" b="1" spc="-5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hardware and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software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 complexity.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May b</a:t>
            </a:r>
            <a:r>
              <a:rPr sz="2000" b="1" spc="-5" smtClean="0">
                <a:solidFill>
                  <a:srgbClr val="0000FF"/>
                </a:solidFill>
                <a:latin typeface="Arial"/>
                <a:cs typeface="Arial"/>
              </a:rPr>
              <a:t>e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battery</a:t>
            </a:r>
            <a:r>
              <a:rPr sz="20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operated.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5" smtClean="0">
                <a:solidFill>
                  <a:srgbClr val="0000FF"/>
                </a:solidFill>
                <a:latin typeface="Arial"/>
                <a:cs typeface="Arial"/>
              </a:rPr>
              <a:t>“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C” is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used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developing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these</a:t>
            </a:r>
            <a:r>
              <a:rPr sz="20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000" b="1" spc="-5" dirty="0">
                <a:solidFill>
                  <a:srgbClr val="993300"/>
                </a:solidFill>
                <a:latin typeface="Arial"/>
                <a:cs typeface="Arial"/>
              </a:rPr>
              <a:t>Programming tools: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240"/>
              </a:spcBef>
            </a:pPr>
            <a:r>
              <a:rPr sz="2000" b="1" spc="-5">
                <a:solidFill>
                  <a:srgbClr val="993300"/>
                </a:solidFill>
                <a:latin typeface="Arial"/>
                <a:cs typeface="Arial"/>
              </a:rPr>
              <a:t>Editor</a:t>
            </a:r>
            <a:r>
              <a:rPr sz="2000" b="1" spc="-5" smtClean="0">
                <a:solidFill>
                  <a:srgbClr val="993300"/>
                </a:solidFill>
                <a:latin typeface="Arial"/>
                <a:cs typeface="Arial"/>
              </a:rPr>
              <a:t>, </a:t>
            </a:r>
            <a:r>
              <a:rPr sz="2000" b="1" spc="-10" dirty="0">
                <a:solidFill>
                  <a:srgbClr val="993300"/>
                </a:solidFill>
                <a:latin typeface="Arial"/>
                <a:cs typeface="Arial"/>
              </a:rPr>
              <a:t>Assembler </a:t>
            </a:r>
            <a:r>
              <a:rPr sz="2000" b="1" spc="-5">
                <a:solidFill>
                  <a:srgbClr val="993300"/>
                </a:solidFill>
                <a:latin typeface="Arial"/>
                <a:cs typeface="Arial"/>
              </a:rPr>
              <a:t>and </a:t>
            </a:r>
            <a:r>
              <a:rPr sz="2000" b="1" spc="-5" smtClean="0">
                <a:solidFill>
                  <a:srgbClr val="993300"/>
                </a:solidFill>
                <a:latin typeface="Arial"/>
                <a:cs typeface="Arial"/>
              </a:rPr>
              <a:t>Cross</a:t>
            </a:r>
            <a:r>
              <a:rPr lang="en-US" sz="2000" b="1" spc="80" dirty="0" smtClean="0">
                <a:solidFill>
                  <a:srgbClr val="993300"/>
                </a:solidFill>
                <a:latin typeface="Arial"/>
                <a:cs typeface="Arial"/>
              </a:rPr>
              <a:t>-</a:t>
            </a:r>
            <a:r>
              <a:rPr sz="2000" b="1" spc="-10" smtClean="0">
                <a:solidFill>
                  <a:srgbClr val="993300"/>
                </a:solidFill>
                <a:latin typeface="Arial"/>
                <a:cs typeface="Arial"/>
              </a:rPr>
              <a:t>Assembler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7000" y="1972056"/>
            <a:ext cx="1905000" cy="1304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pPr marL="38100">
                <a:lnSpc>
                  <a:spcPts val="1639"/>
                </a:lnSpc>
              </a:pPr>
              <a:t>17</a:t>
            </a:fld>
            <a:endParaRPr spc="-5" dirty="0"/>
          </a:p>
        </p:txBody>
      </p:sp>
      <p:pic>
        <p:nvPicPr>
          <p:cNvPr id="6" name="Picture 2" descr="C:\Users\home\Pictures\WhatsApp Image 2019-10-01 at 17.17.1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7827" y="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7316" y="578611"/>
            <a:ext cx="7386320" cy="750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2400" spc="-10" dirty="0" smtClean="0">
                <a:solidFill>
                  <a:srgbClr val="7030A0"/>
                </a:solidFill>
              </a:rPr>
              <a:t/>
            </a:r>
            <a:br>
              <a:rPr lang="en-US" sz="2400" spc="-10" dirty="0" smtClean="0">
                <a:solidFill>
                  <a:srgbClr val="7030A0"/>
                </a:solidFill>
              </a:rPr>
            </a:br>
            <a:r>
              <a:rPr sz="2400" spc="-10" smtClean="0">
                <a:solidFill>
                  <a:srgbClr val="7030A0"/>
                </a:solidFill>
              </a:rPr>
              <a:t>MEDIUM </a:t>
            </a:r>
            <a:r>
              <a:rPr sz="2400" dirty="0">
                <a:solidFill>
                  <a:srgbClr val="7030A0"/>
                </a:solidFill>
              </a:rPr>
              <a:t>SCALE </a:t>
            </a:r>
            <a:r>
              <a:rPr sz="2400" spc="-5" dirty="0">
                <a:solidFill>
                  <a:srgbClr val="7030A0"/>
                </a:solidFill>
              </a:rPr>
              <a:t>EMBEDDED</a:t>
            </a:r>
            <a:r>
              <a:rPr sz="2400" spc="-35" dirty="0">
                <a:solidFill>
                  <a:srgbClr val="7030A0"/>
                </a:solidFill>
              </a:rPr>
              <a:t> </a:t>
            </a:r>
            <a:r>
              <a:rPr sz="2400" spc="-5" dirty="0">
                <a:solidFill>
                  <a:srgbClr val="7030A0"/>
                </a:solidFill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075"/>
            <a:ext cx="8067040" cy="3835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 algn="just">
              <a:lnSpc>
                <a:spcPct val="99600"/>
              </a:lnSpc>
              <a:spcBef>
                <a:spcPts val="110"/>
              </a:spcBef>
              <a:buFont typeface="Arial"/>
              <a:buChar char="•"/>
              <a:tabLst>
                <a:tab pos="357505" algn="l"/>
              </a:tabLst>
            </a:pPr>
            <a:endParaRPr lang="en-US" sz="2000" b="1" spc="-5" dirty="0" smtClean="0">
              <a:latin typeface="Arial"/>
              <a:cs typeface="Arial"/>
            </a:endParaRPr>
          </a:p>
          <a:p>
            <a:pPr marL="356870" marR="5080" indent="-344805" algn="just">
              <a:lnSpc>
                <a:spcPct val="99600"/>
              </a:lnSpc>
              <a:spcBef>
                <a:spcPts val="110"/>
              </a:spcBef>
              <a:buFont typeface="Arial"/>
              <a:buChar char="•"/>
              <a:tabLst>
                <a:tab pos="357505" algn="l"/>
              </a:tabLst>
            </a:pPr>
            <a:r>
              <a:rPr sz="2000" b="1" spc="-5" smtClean="0">
                <a:latin typeface="Arial"/>
                <a:cs typeface="Arial"/>
              </a:rPr>
              <a:t>Single </a:t>
            </a:r>
            <a:r>
              <a:rPr sz="2000" b="1" spc="-5" dirty="0">
                <a:latin typeface="Arial"/>
                <a:cs typeface="Arial"/>
              </a:rPr>
              <a:t>or </a:t>
            </a:r>
            <a:r>
              <a:rPr sz="2000" b="1" spc="-10">
                <a:latin typeface="Arial"/>
                <a:cs typeface="Arial"/>
              </a:rPr>
              <a:t>few </a:t>
            </a:r>
            <a:r>
              <a:rPr sz="2000" b="1" smtClean="0">
                <a:latin typeface="Arial"/>
                <a:cs typeface="Arial"/>
              </a:rPr>
              <a:t>16</a:t>
            </a:r>
            <a:r>
              <a:rPr lang="en-US" sz="2000" b="1" dirty="0" smtClean="0">
                <a:latin typeface="Arial"/>
                <a:cs typeface="Arial"/>
              </a:rPr>
              <a:t>-bit</a:t>
            </a:r>
            <a:r>
              <a:rPr sz="2000" b="1" smtClean="0">
                <a:latin typeface="Arial"/>
                <a:cs typeface="Arial"/>
              </a:rPr>
              <a:t> </a:t>
            </a:r>
            <a:r>
              <a:rPr sz="2000" b="1" spc="-5">
                <a:latin typeface="Arial"/>
                <a:cs typeface="Arial"/>
              </a:rPr>
              <a:t>or </a:t>
            </a:r>
            <a:r>
              <a:rPr sz="2000" b="1" spc="-10" smtClean="0">
                <a:latin typeface="Arial"/>
                <a:cs typeface="Arial"/>
              </a:rPr>
              <a:t>3</a:t>
            </a:r>
            <a:r>
              <a:rPr lang="en-US" sz="2000" b="1" spc="-10" dirty="0" smtClean="0">
                <a:latin typeface="Arial"/>
                <a:cs typeface="Arial"/>
              </a:rPr>
              <a:t>-</a:t>
            </a:r>
            <a:r>
              <a:rPr sz="2000" b="1" spc="-5" smtClean="0">
                <a:latin typeface="Arial"/>
                <a:cs typeface="Arial"/>
              </a:rPr>
              <a:t>bit </a:t>
            </a:r>
            <a:r>
              <a:rPr sz="2000" b="1" spc="-5" dirty="0">
                <a:latin typeface="Arial"/>
                <a:cs typeface="Arial"/>
              </a:rPr>
              <a:t>microcontrollers or Digital  Signal Processors (DSP) or Reduced Instructions  </a:t>
            </a:r>
            <a:r>
              <a:rPr sz="2000" b="1" dirty="0">
                <a:latin typeface="Arial"/>
                <a:cs typeface="Arial"/>
              </a:rPr>
              <a:t>Set </a:t>
            </a:r>
            <a:r>
              <a:rPr sz="2000" b="1" spc="-5" dirty="0">
                <a:latin typeface="Arial"/>
                <a:cs typeface="Arial"/>
              </a:rPr>
              <a:t>Computers </a:t>
            </a:r>
            <a:r>
              <a:rPr sz="2000" b="1" spc="-10" dirty="0">
                <a:latin typeface="Arial"/>
                <a:cs typeface="Arial"/>
              </a:rPr>
              <a:t>(RISC).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00FF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2400" b="1" spc="-10" dirty="0" smtClean="0">
                <a:solidFill>
                  <a:srgbClr val="0000FF"/>
                </a:solidFill>
                <a:latin typeface="Arial"/>
                <a:cs typeface="Arial"/>
              </a:rPr>
              <a:t>Medium</a:t>
            </a:r>
            <a:r>
              <a:rPr sz="2400" b="1" spc="-1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hardware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software</a:t>
            </a:r>
            <a:r>
              <a:rPr sz="24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complexity.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>
              <a:latin typeface="Arial"/>
              <a:cs typeface="Arial"/>
            </a:endParaRPr>
          </a:p>
          <a:p>
            <a:pPr marL="356870" algn="just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993300"/>
                </a:solidFill>
                <a:latin typeface="Arial"/>
                <a:cs typeface="Arial"/>
              </a:rPr>
              <a:t>Programming </a:t>
            </a:r>
            <a:r>
              <a:rPr sz="2400" b="1" spc="-10" dirty="0">
                <a:solidFill>
                  <a:srgbClr val="993300"/>
                </a:solidFill>
                <a:latin typeface="Arial"/>
                <a:cs typeface="Arial"/>
              </a:rPr>
              <a:t>tools:</a:t>
            </a:r>
            <a:endParaRPr sz="2400">
              <a:latin typeface="Arial"/>
              <a:cs typeface="Arial"/>
            </a:endParaRPr>
          </a:p>
          <a:p>
            <a:pPr marL="356870" marR="5080" indent="1569720" algn="just">
              <a:lnSpc>
                <a:spcPct val="100000"/>
              </a:lnSpc>
              <a:spcBef>
                <a:spcPts val="575"/>
              </a:spcBef>
            </a:pPr>
            <a:r>
              <a:rPr sz="2000" b="1" spc="-5" smtClean="0">
                <a:latin typeface="Arial"/>
                <a:cs typeface="Arial"/>
              </a:rPr>
              <a:t>RTOS</a:t>
            </a:r>
            <a:r>
              <a:rPr sz="2000" b="1" spc="-10" smtClean="0">
                <a:latin typeface="Arial"/>
                <a:cs typeface="Arial"/>
              </a:rPr>
              <a:t>,</a:t>
            </a:r>
            <a:r>
              <a:rPr lang="en-US" sz="2000" b="1" spc="-10" dirty="0" smtClean="0">
                <a:latin typeface="Arial"/>
                <a:cs typeface="Arial"/>
              </a:rPr>
              <a:t> </a:t>
            </a:r>
            <a:r>
              <a:rPr sz="2000" b="1" spc="-5" smtClean="0">
                <a:latin typeface="Arial"/>
                <a:cs typeface="Arial"/>
              </a:rPr>
              <a:t>Simulator</a:t>
            </a:r>
            <a:r>
              <a:rPr sz="2000" b="1" spc="-5">
                <a:latin typeface="Arial"/>
                <a:cs typeface="Arial"/>
              </a:rPr>
              <a:t>, </a:t>
            </a:r>
            <a:r>
              <a:rPr sz="2000" b="1" spc="-10" smtClean="0">
                <a:latin typeface="Arial"/>
                <a:cs typeface="Arial"/>
              </a:rPr>
              <a:t>Debugger</a:t>
            </a:r>
            <a:endParaRPr lang="en-US" sz="2000" b="1" spc="-10" dirty="0" smtClean="0">
              <a:latin typeface="Arial"/>
              <a:cs typeface="Arial"/>
            </a:endParaRPr>
          </a:p>
          <a:p>
            <a:pPr marL="356870" marR="5080" indent="1569720" algn="just">
              <a:lnSpc>
                <a:spcPct val="100000"/>
              </a:lnSpc>
              <a:spcBef>
                <a:spcPts val="575"/>
              </a:spcBef>
            </a:pPr>
            <a:r>
              <a:rPr sz="2000" b="1" spc="-5" smtClean="0">
                <a:latin typeface="Arial"/>
                <a:cs typeface="Arial"/>
              </a:rPr>
              <a:t>Integrated </a:t>
            </a:r>
            <a:r>
              <a:rPr sz="2000" b="1" spc="-10" dirty="0">
                <a:latin typeface="Arial"/>
                <a:cs typeface="Arial"/>
              </a:rPr>
              <a:t>Development  Environment </a:t>
            </a:r>
            <a:r>
              <a:rPr sz="2000" b="1" spc="-5" dirty="0">
                <a:latin typeface="Arial"/>
                <a:cs typeface="Arial"/>
              </a:rPr>
              <a:t>(IDE).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27025" y="2700250"/>
            <a:ext cx="2019992" cy="1533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pPr marL="38100">
                <a:lnSpc>
                  <a:spcPts val="1639"/>
                </a:lnSpc>
              </a:pPr>
              <a:t>18</a:t>
            </a:fld>
            <a:endParaRPr spc="-5" dirty="0"/>
          </a:p>
        </p:txBody>
      </p:sp>
      <p:pic>
        <p:nvPicPr>
          <p:cNvPr id="6" name="Picture 2" descr="C:\Users\home\Pictures\WhatsApp Image 2019-10-01 at 17.17.1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7827" y="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068" y="776771"/>
            <a:ext cx="7542530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2800" spc="-5" dirty="0" smtClean="0">
                <a:solidFill>
                  <a:srgbClr val="C00000"/>
                </a:solidFill>
              </a:rPr>
              <a:t>SOPHISTICATED EMBEDDED SYSTEM</a:t>
            </a:r>
            <a:endParaRPr sz="2800" spc="-5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49043"/>
            <a:ext cx="8074659" cy="35535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  <a:tab pos="1753235" algn="l"/>
              </a:tabLst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Enormous	hardware and software</a:t>
            </a:r>
            <a:r>
              <a:rPr sz="2000" b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complexity</a:t>
            </a:r>
            <a:endParaRPr sz="2000">
              <a:latin typeface="Arial"/>
              <a:cs typeface="Arial"/>
            </a:endParaRPr>
          </a:p>
          <a:p>
            <a:pPr marL="356870" marR="762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2000" b="1" spc="-5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b="1" spc="-5" smtClean="0">
                <a:solidFill>
                  <a:srgbClr val="0000FF"/>
                </a:solidFill>
                <a:latin typeface="Arial"/>
                <a:cs typeface="Arial"/>
              </a:rPr>
              <a:t>ay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need scalable processor or configurable processor  and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programming </a:t>
            </a:r>
            <a:r>
              <a:rPr sz="2000" b="1">
                <a:solidFill>
                  <a:srgbClr val="0000FF"/>
                </a:solidFill>
                <a:latin typeface="Arial"/>
                <a:cs typeface="Arial"/>
              </a:rPr>
              <a:t>logic</a:t>
            </a:r>
            <a:r>
              <a:rPr sz="2000" b="1" spc="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smtClean="0">
                <a:solidFill>
                  <a:srgbClr val="0000FF"/>
                </a:solidFill>
                <a:latin typeface="Arial"/>
                <a:cs typeface="Arial"/>
              </a:rPr>
              <a:t>arrays</a:t>
            </a:r>
            <a:r>
              <a:rPr lang="en-US" sz="2000" b="1" spc="-5" dirty="0" smtClean="0">
                <a:solidFill>
                  <a:srgbClr val="0000FF"/>
                </a:solidFill>
                <a:latin typeface="Arial"/>
                <a:cs typeface="Arial"/>
              </a:rPr>
              <a:t> (PLAs)</a:t>
            </a:r>
            <a:r>
              <a:rPr sz="2000" b="1" spc="-5" smtClean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  <a:tab pos="2066289" algn="l"/>
                <a:tab pos="2593975" algn="l"/>
                <a:tab pos="3206115" algn="l"/>
                <a:tab pos="4791710" algn="l"/>
                <a:tab pos="5754370" algn="l"/>
                <a:tab pos="7057390" algn="l"/>
                <a:tab pos="7511415" algn="l"/>
              </a:tabLst>
            </a:pPr>
            <a:r>
              <a:rPr sz="2000" b="1" spc="-15" smtClean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b="1" smtClean="0">
                <a:solidFill>
                  <a:srgbClr val="0000FF"/>
                </a:solidFill>
                <a:latin typeface="Arial"/>
                <a:cs typeface="Arial"/>
              </a:rPr>
              <a:t>on</a:t>
            </a:r>
            <a:r>
              <a:rPr sz="2000" b="1" spc="-1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b="1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b="1" spc="-15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b="1" spc="-1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b="1" spc="-5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b="1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b="1" spc="-1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spc="-5" smtClean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000" b="1" spc="2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	th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	p</a:t>
            </a:r>
            <a:r>
              <a:rPr sz="2000" b="1" spc="1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cess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b="1" spc="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b="1" spc="1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il</a:t>
            </a:r>
            <a:r>
              <a:rPr sz="2000" b="1" spc="1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le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	th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ir  hardware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units.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32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>
              <a:latin typeface="Arial"/>
              <a:cs typeface="Arial"/>
            </a:endParaRPr>
          </a:p>
          <a:p>
            <a:pPr marL="356870" algn="just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993300"/>
                </a:solidFill>
                <a:latin typeface="Arial"/>
                <a:cs typeface="Arial"/>
              </a:rPr>
              <a:t>Programming </a:t>
            </a:r>
            <a:r>
              <a:rPr sz="2000" b="1" dirty="0">
                <a:solidFill>
                  <a:srgbClr val="993300"/>
                </a:solidFill>
                <a:latin typeface="Arial"/>
                <a:cs typeface="Arial"/>
              </a:rPr>
              <a:t>Tools:</a:t>
            </a:r>
            <a:endParaRPr sz="2000">
              <a:latin typeface="Arial"/>
              <a:cs typeface="Arial"/>
            </a:endParaRPr>
          </a:p>
          <a:p>
            <a:pPr marL="356870" marR="6350" indent="1483995" algn="just">
              <a:lnSpc>
                <a:spcPct val="100000"/>
              </a:lnSpc>
              <a:spcBef>
                <a:spcPts val="480"/>
              </a:spcBef>
            </a:pPr>
            <a:r>
              <a:rPr lang="en-US" sz="2000" b="1" spc="-5" dirty="0" smtClean="0">
                <a:solidFill>
                  <a:srgbClr val="993300"/>
                </a:solidFill>
                <a:latin typeface="Arial"/>
                <a:cs typeface="Arial"/>
              </a:rPr>
              <a:t>Advanced Software Development IDEs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10400" y="3200400"/>
            <a:ext cx="1676400" cy="1222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pPr marL="38100">
                <a:lnSpc>
                  <a:spcPts val="1639"/>
                </a:lnSpc>
              </a:pPr>
              <a:t>19</a:t>
            </a:fld>
            <a:endParaRPr spc="-5" dirty="0"/>
          </a:p>
        </p:txBody>
      </p:sp>
      <p:pic>
        <p:nvPicPr>
          <p:cNvPr id="6" name="Picture 2" descr="C:\Users\home\Pictures\WhatsApp Image 2019-10-01 at 17.17.1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7827" y="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411" y="148843"/>
            <a:ext cx="6615176" cy="492443"/>
          </a:xfrm>
        </p:spPr>
        <p:txBody>
          <a:bodyPr/>
          <a:lstStyle/>
          <a:p>
            <a:pPr algn="ctr"/>
            <a:r>
              <a:rPr lang="en-US" dirty="0" smtClean="0"/>
              <a:t>About the Trainers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5201424"/>
          </a:xfrm>
        </p:spPr>
        <p:txBody>
          <a:bodyPr/>
          <a:lstStyle/>
          <a:p>
            <a:r>
              <a:rPr lang="en-US" dirty="0" smtClean="0"/>
              <a:t>Deepak </a:t>
            </a:r>
            <a:r>
              <a:rPr lang="en-US" dirty="0" err="1" smtClean="0"/>
              <a:t>Nayak</a:t>
            </a:r>
            <a:endParaRPr lang="en-US" dirty="0" smtClean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20+ years in Embedded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R&amp;D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Projects, Programs, 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Delivery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Startups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Areas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Consumer AV (DSP, Multimedia)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Smart Lighting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HVAC Energy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Storage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Centre /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Strong innovation mindset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Patents, trade secrets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mtClean="0"/>
              <a:t>AI/ML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924425"/>
          </a:xfrm>
        </p:spPr>
        <p:txBody>
          <a:bodyPr/>
          <a:lstStyle/>
          <a:p>
            <a:r>
              <a:rPr lang="en-US" dirty="0" err="1" smtClean="0"/>
              <a:t>Rushikesh</a:t>
            </a:r>
            <a:r>
              <a:rPr lang="en-US" dirty="0" smtClean="0"/>
              <a:t> Kulkarni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3+ years of Training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Embedded courses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PG Diploma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3+ years of Industry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Electronics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ppliances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Automotive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Areas: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Hardware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Microcontrollers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Robotics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2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3172" y="484123"/>
            <a:ext cx="3596004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solidFill>
                  <a:srgbClr val="C00000"/>
                </a:solidFill>
              </a:rPr>
              <a:t>PROCESSOR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40027"/>
            <a:ext cx="8074025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715" indent="-34480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7505" algn="l"/>
              </a:tabLst>
            </a:pP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Processor </a:t>
            </a: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heart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of the Embedded  System.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00FF"/>
              </a:buClr>
              <a:buFont typeface="Arial"/>
              <a:buChar char="•"/>
            </a:pPr>
            <a:endParaRPr sz="3600">
              <a:latin typeface="Arial"/>
              <a:cs typeface="Arial"/>
            </a:endParaRPr>
          </a:p>
          <a:p>
            <a:pPr marL="356870" marR="5080" indent="-344805" algn="just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an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embedded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system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designer 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knowledge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of microprocessor and  microcontroller </a:t>
            </a: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must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363" y="4713528"/>
            <a:ext cx="2506980" cy="118999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ct val="125499"/>
              </a:lnSpc>
              <a:spcBef>
                <a:spcPts val="229"/>
              </a:spcBef>
            </a:pPr>
            <a:r>
              <a:rPr sz="2000" b="1" spc="5" dirty="0">
                <a:solidFill>
                  <a:srgbClr val="993300"/>
                </a:solidFill>
                <a:latin typeface="Arial"/>
                <a:cs typeface="Arial"/>
              </a:rPr>
              <a:t>Two </a:t>
            </a:r>
            <a:r>
              <a:rPr sz="2000" b="1" spc="-10" dirty="0">
                <a:solidFill>
                  <a:srgbClr val="993300"/>
                </a:solidFill>
                <a:latin typeface="Arial"/>
                <a:cs typeface="Arial"/>
              </a:rPr>
              <a:t>Essential</a:t>
            </a:r>
            <a:r>
              <a:rPr sz="2000" b="1" spc="-6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93300"/>
                </a:solidFill>
                <a:latin typeface="Arial"/>
                <a:cs typeface="Arial"/>
              </a:rPr>
              <a:t>Units:  Control Unit (CU),  Execution Unit</a:t>
            </a:r>
            <a:r>
              <a:rPr sz="2000" b="1" spc="-30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993300"/>
                </a:solidFill>
                <a:latin typeface="Arial"/>
                <a:cs typeface="Arial"/>
              </a:rPr>
              <a:t>(EU)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7940" y="4713528"/>
            <a:ext cx="1364615" cy="118999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ct val="125499"/>
              </a:lnSpc>
              <a:spcBef>
                <a:spcPts val="229"/>
              </a:spcBef>
            </a:pPr>
            <a:r>
              <a:rPr sz="2000" b="1" u="heavy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Arial"/>
                <a:cs typeface="Arial"/>
              </a:rPr>
              <a:t>Op</a:t>
            </a:r>
            <a:r>
              <a:rPr sz="2000" b="1" u="heavy" spc="-10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Arial"/>
                <a:cs typeface="Arial"/>
              </a:rPr>
              <a:t>e</a:t>
            </a:r>
            <a:r>
              <a:rPr sz="2000" b="1" u="heavy" spc="-15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Arial"/>
                <a:cs typeface="Arial"/>
              </a:rPr>
              <a:t>r</a:t>
            </a:r>
            <a:r>
              <a:rPr sz="2000" b="1" u="heavy" spc="-10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Arial"/>
                <a:cs typeface="Arial"/>
              </a:rPr>
              <a:t>a</a:t>
            </a:r>
            <a:r>
              <a:rPr sz="2000" b="1" u="heavy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Arial"/>
                <a:cs typeface="Arial"/>
              </a:rPr>
              <a:t>t</a:t>
            </a:r>
            <a:r>
              <a:rPr sz="2000" b="1" u="heavy" spc="-5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Arial"/>
                <a:cs typeface="Arial"/>
              </a:rPr>
              <a:t>i</a:t>
            </a:r>
            <a:r>
              <a:rPr sz="2000" b="1" u="heavy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Arial"/>
                <a:cs typeface="Arial"/>
              </a:rPr>
              <a:t>on</a:t>
            </a:r>
            <a:r>
              <a:rPr sz="2000" b="1" u="heavy" spc="-5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Arial"/>
                <a:cs typeface="Arial"/>
              </a:rPr>
              <a:t>s </a:t>
            </a:r>
            <a:r>
              <a:rPr sz="2000" b="1" spc="-5" dirty="0">
                <a:solidFill>
                  <a:srgbClr val="993300"/>
                </a:solidFill>
                <a:latin typeface="Arial"/>
                <a:cs typeface="Arial"/>
              </a:rPr>
              <a:t> Fetch  Execute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05600" y="3809999"/>
            <a:ext cx="2084831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pPr marL="38100">
                <a:lnSpc>
                  <a:spcPts val="1639"/>
                </a:lnSpc>
              </a:pPr>
              <a:t>20</a:t>
            </a:fld>
            <a:endParaRPr spc="-5" dirty="0"/>
          </a:p>
        </p:txBody>
      </p:sp>
      <p:pic>
        <p:nvPicPr>
          <p:cNvPr id="8" name="Picture 2" descr="C:\Users\home\Pictures\WhatsApp Image 2019-10-01 at 17.17.1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7827" y="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pPr marL="38100">
                <a:lnSpc>
                  <a:spcPts val="1639"/>
                </a:lnSpc>
              </a:pPr>
              <a:t>21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2883" y="331723"/>
            <a:ext cx="51542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C00000"/>
                </a:solidFill>
              </a:rPr>
              <a:t>VARIOUS</a:t>
            </a:r>
            <a:r>
              <a:rPr spc="-80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PROCESSOR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854845"/>
            <a:ext cx="8001634" cy="3787062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635"/>
              </a:spcBef>
              <a:buAutoNum type="arabicPeriod"/>
              <a:tabLst>
                <a:tab pos="463550" algn="l"/>
              </a:tabLst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General Purpose processor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 (GPP)</a:t>
            </a:r>
            <a:endParaRPr sz="2400">
              <a:latin typeface="Arial"/>
              <a:cs typeface="Arial"/>
            </a:endParaRPr>
          </a:p>
          <a:p>
            <a:pPr marL="622300" marR="3903345">
              <a:lnSpc>
                <a:spcPct val="111700"/>
              </a:lnSpc>
              <a:spcBef>
                <a:spcPts val="825"/>
              </a:spcBef>
            </a:pPr>
            <a:r>
              <a:rPr b="1" spc="-5" dirty="0">
                <a:solidFill>
                  <a:srgbClr val="993300"/>
                </a:solidFill>
                <a:latin typeface="Arial"/>
                <a:cs typeface="Arial"/>
              </a:rPr>
              <a:t>Microprocessor  Microcontroller  Embedded Processor  Digital </a:t>
            </a:r>
            <a:r>
              <a:rPr b="1" spc="-10" dirty="0">
                <a:solidFill>
                  <a:srgbClr val="993300"/>
                </a:solidFill>
                <a:latin typeface="Arial"/>
                <a:cs typeface="Arial"/>
              </a:rPr>
              <a:t>signal</a:t>
            </a:r>
            <a:r>
              <a:rPr b="1" spc="-45" dirty="0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993300"/>
                </a:solidFill>
                <a:latin typeface="Arial"/>
                <a:cs typeface="Arial"/>
              </a:rPr>
              <a:t>Processor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Arial"/>
              <a:cs typeface="Arial"/>
            </a:endParaRPr>
          </a:p>
          <a:p>
            <a:pPr marL="469900" marR="5080" indent="-469900">
              <a:lnSpc>
                <a:spcPts val="3460"/>
              </a:lnSpc>
              <a:buAutoNum type="arabicPeriod" startAt="2"/>
              <a:tabLst>
                <a:tab pos="469900" algn="l"/>
              </a:tabLst>
            </a:pPr>
            <a:r>
              <a:rPr sz="2400" b="1" spc="-15" dirty="0">
                <a:solidFill>
                  <a:srgbClr val="0000FF"/>
                </a:solidFill>
                <a:latin typeface="Arial"/>
                <a:cs typeface="Arial"/>
              </a:rPr>
              <a:t>Application 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Specific System Processor  (ASSP)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"/>
              <a:buAutoNum type="arabicPeriod" startAt="2"/>
            </a:pPr>
            <a:endParaRPr sz="3200">
              <a:latin typeface="Arial"/>
              <a:cs typeface="Arial"/>
            </a:endParaRPr>
          </a:p>
          <a:p>
            <a:pPr marL="462915" indent="-450850">
              <a:lnSpc>
                <a:spcPct val="100000"/>
              </a:lnSpc>
              <a:buAutoNum type="arabicPeriod" startAt="2"/>
              <a:tabLst>
                <a:tab pos="463550" algn="l"/>
              </a:tabLst>
            </a:pP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Multi Processor System using</a:t>
            </a:r>
            <a:r>
              <a:rPr sz="2400" b="1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GPPs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Picture 2" descr="C:\Users\home\Pictures\WhatsApp Image 2019-10-01 at 17.17.1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7827" y="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pPr marL="38100">
                <a:lnSpc>
                  <a:spcPts val="1639"/>
                </a:lnSpc>
              </a:pPr>
              <a:t>22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7308" y="548131"/>
            <a:ext cx="446913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C00000"/>
                </a:solidFill>
              </a:rPr>
              <a:t>MICROPROCESSOR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93595"/>
            <a:ext cx="8070215" cy="370678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6870" marR="8255" indent="-344805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7505" algn="l"/>
              </a:tabLst>
            </a:pP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microprocessor </a:t>
            </a:r>
            <a:r>
              <a:rPr sz="2000" b="1" dirty="0">
                <a:latin typeface="Arial"/>
                <a:cs typeface="Arial"/>
              </a:rPr>
              <a:t>is a </a:t>
            </a:r>
            <a:r>
              <a:rPr sz="2000" b="1" spc="-5" dirty="0">
                <a:latin typeface="Arial"/>
                <a:cs typeface="Arial"/>
              </a:rPr>
              <a:t>single </a:t>
            </a:r>
            <a:r>
              <a:rPr sz="2000" b="1" spc="-5">
                <a:latin typeface="Arial"/>
                <a:cs typeface="Arial"/>
              </a:rPr>
              <a:t>chip </a:t>
            </a:r>
            <a:r>
              <a:rPr sz="2000" b="1" smtClean="0">
                <a:latin typeface="Arial"/>
                <a:cs typeface="Arial"/>
              </a:rPr>
              <a:t>semi</a:t>
            </a:r>
            <a:r>
              <a:rPr sz="2000" b="1" spc="-5" smtClean="0">
                <a:latin typeface="Arial"/>
                <a:cs typeface="Arial"/>
              </a:rPr>
              <a:t>conductor  </a:t>
            </a:r>
            <a:r>
              <a:rPr sz="2000" b="1" spc="-10" smtClean="0">
                <a:latin typeface="Arial"/>
                <a:cs typeface="Arial"/>
              </a:rPr>
              <a:t>device</a:t>
            </a:r>
            <a:r>
              <a:rPr sz="2000" b="1" spc="-15" smtClean="0">
                <a:latin typeface="Arial"/>
                <a:cs typeface="Arial"/>
              </a:rPr>
              <a:t>, </a:t>
            </a:r>
            <a:r>
              <a:rPr sz="2000" b="1" spc="-5" dirty="0">
                <a:latin typeface="Arial"/>
                <a:cs typeface="Arial"/>
              </a:rPr>
              <a:t>but not </a:t>
            </a:r>
            <a:r>
              <a:rPr sz="2000" b="1" dirty="0">
                <a:latin typeface="Arial"/>
                <a:cs typeface="Arial"/>
              </a:rPr>
              <a:t>a  </a:t>
            </a:r>
            <a:r>
              <a:rPr sz="2000" b="1" spc="-5" dirty="0">
                <a:latin typeface="Arial"/>
                <a:cs typeface="Arial"/>
              </a:rPr>
              <a:t>complete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computer.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"/>
              <a:buChar char="•"/>
            </a:pPr>
            <a:endParaRPr sz="2800">
              <a:latin typeface="Arial"/>
              <a:cs typeface="Arial"/>
            </a:endParaRPr>
          </a:p>
          <a:p>
            <a:pPr marL="356870" marR="9525" indent="-344805" algn="just">
              <a:lnSpc>
                <a:spcPts val="2590"/>
              </a:lnSpc>
              <a:spcBef>
                <a:spcPts val="5"/>
              </a:spcBef>
              <a:buFont typeface="Arial"/>
              <a:buChar char="•"/>
              <a:tabLst>
                <a:tab pos="357505" algn="l"/>
              </a:tabLst>
            </a:pPr>
            <a:r>
              <a:rPr sz="2000" b="1" spc="-5" dirty="0">
                <a:latin typeface="Arial"/>
                <a:cs typeface="Arial"/>
              </a:rPr>
              <a:t>Its CPU contains </a:t>
            </a:r>
            <a:r>
              <a:rPr sz="2000" b="1" dirty="0">
                <a:latin typeface="Arial"/>
                <a:cs typeface="Arial"/>
              </a:rPr>
              <a:t>an </a:t>
            </a:r>
            <a:r>
              <a:rPr sz="2000" b="1" spc="-15" dirty="0">
                <a:latin typeface="Arial"/>
                <a:cs typeface="Arial"/>
              </a:rPr>
              <a:t>ALU, 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program </a:t>
            </a:r>
            <a:r>
              <a:rPr sz="2000" b="1" spc="-10" dirty="0">
                <a:latin typeface="Arial"/>
                <a:cs typeface="Arial"/>
              </a:rPr>
              <a:t>counter, 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stack  pointer, </a:t>
            </a:r>
            <a:r>
              <a:rPr sz="2000" b="1" spc="-10" dirty="0">
                <a:latin typeface="Arial"/>
                <a:cs typeface="Arial"/>
              </a:rPr>
              <a:t>some </a:t>
            </a:r>
            <a:r>
              <a:rPr sz="2000" b="1" spc="-5" dirty="0">
                <a:latin typeface="Arial"/>
                <a:cs typeface="Arial"/>
              </a:rPr>
              <a:t>working register, 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clock </a:t>
            </a:r>
            <a:r>
              <a:rPr sz="2000" b="1" spc="-10" dirty="0">
                <a:latin typeface="Arial"/>
                <a:cs typeface="Arial"/>
              </a:rPr>
              <a:t>timing </a:t>
            </a:r>
            <a:r>
              <a:rPr sz="2000" b="1" spc="-5" dirty="0">
                <a:latin typeface="Arial"/>
                <a:cs typeface="Arial"/>
              </a:rPr>
              <a:t>circuit  </a:t>
            </a:r>
            <a:r>
              <a:rPr sz="2000" b="1" dirty="0">
                <a:latin typeface="Arial"/>
                <a:cs typeface="Arial"/>
              </a:rPr>
              <a:t>and </a:t>
            </a:r>
            <a:r>
              <a:rPr sz="2000" b="1" spc="-5" dirty="0">
                <a:latin typeface="Arial"/>
                <a:cs typeface="Arial"/>
              </a:rPr>
              <a:t>interrupt circuit on 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10" dirty="0">
                <a:latin typeface="Arial"/>
                <a:cs typeface="Arial"/>
              </a:rPr>
              <a:t>single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chip.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"/>
              <a:buChar char="•"/>
            </a:pPr>
            <a:endParaRPr sz="2800">
              <a:latin typeface="Arial"/>
              <a:cs typeface="Arial"/>
            </a:endParaRPr>
          </a:p>
          <a:p>
            <a:pPr marL="356870" marR="5080" indent="-344805" algn="just">
              <a:lnSpc>
                <a:spcPts val="2590"/>
              </a:lnSpc>
              <a:buFont typeface="Arial"/>
              <a:buChar char="•"/>
              <a:tabLst>
                <a:tab pos="357505" algn="l"/>
              </a:tabLst>
            </a:pPr>
            <a:r>
              <a:rPr sz="2000" b="1" spc="-5" dirty="0">
                <a:latin typeface="Arial"/>
                <a:cs typeface="Arial"/>
              </a:rPr>
              <a:t>To </a:t>
            </a:r>
            <a:r>
              <a:rPr sz="2000" b="1">
                <a:latin typeface="Arial"/>
                <a:cs typeface="Arial"/>
              </a:rPr>
              <a:t>make </a:t>
            </a:r>
            <a:r>
              <a:rPr lang="en-US" sz="2000" b="1" dirty="0" smtClean="0">
                <a:latin typeface="Arial"/>
                <a:cs typeface="Arial"/>
              </a:rPr>
              <a:t>a </a:t>
            </a:r>
            <a:r>
              <a:rPr sz="2000" b="1" spc="-5" smtClean="0">
                <a:latin typeface="Arial"/>
                <a:cs typeface="Arial"/>
              </a:rPr>
              <a:t>complete computer</a:t>
            </a:r>
            <a:r>
              <a:rPr sz="2000" b="1" spc="-5" dirty="0">
                <a:latin typeface="Arial"/>
                <a:cs typeface="Arial"/>
              </a:rPr>
              <a:t>, </a:t>
            </a:r>
            <a:r>
              <a:rPr sz="2000" b="1" spc="-15" dirty="0">
                <a:latin typeface="Arial"/>
                <a:cs typeface="Arial"/>
              </a:rPr>
              <a:t>one </a:t>
            </a:r>
            <a:r>
              <a:rPr sz="2000" b="1" spc="-5" dirty="0">
                <a:latin typeface="Arial"/>
                <a:cs typeface="Arial"/>
              </a:rPr>
              <a:t>must </a:t>
            </a:r>
            <a:r>
              <a:rPr sz="2000" b="1" dirty="0">
                <a:latin typeface="Arial"/>
                <a:cs typeface="Arial"/>
              </a:rPr>
              <a:t>add  memory usually </a:t>
            </a:r>
            <a:r>
              <a:rPr sz="2000" b="1" spc="5" dirty="0">
                <a:latin typeface="Arial"/>
                <a:cs typeface="Arial"/>
              </a:rPr>
              <a:t>ROM </a:t>
            </a:r>
            <a:r>
              <a:rPr sz="2000" b="1" dirty="0">
                <a:latin typeface="Arial"/>
                <a:cs typeface="Arial"/>
              </a:rPr>
              <a:t>and </a:t>
            </a:r>
            <a:r>
              <a:rPr sz="2000" b="1" spc="-15" dirty="0">
                <a:latin typeface="Arial"/>
                <a:cs typeface="Arial"/>
              </a:rPr>
              <a:t>RAM, </a:t>
            </a:r>
            <a:r>
              <a:rPr sz="2000" b="1" dirty="0">
                <a:latin typeface="Arial"/>
                <a:cs typeface="Arial"/>
              </a:rPr>
              <a:t>memory </a:t>
            </a:r>
            <a:r>
              <a:rPr sz="2000" b="1" spc="-5" dirty="0">
                <a:latin typeface="Arial"/>
                <a:cs typeface="Arial"/>
              </a:rPr>
              <a:t>decoder, </a:t>
            </a:r>
            <a:r>
              <a:rPr sz="2000" b="1" dirty="0">
                <a:latin typeface="Arial"/>
                <a:cs typeface="Arial"/>
              </a:rPr>
              <a:t>an  </a:t>
            </a:r>
            <a:r>
              <a:rPr sz="2000" b="1" spc="-5" dirty="0">
                <a:latin typeface="Arial"/>
                <a:cs typeface="Arial"/>
              </a:rPr>
              <a:t>oscillator </a:t>
            </a:r>
            <a:r>
              <a:rPr sz="2000" b="1" spc="-10" dirty="0">
                <a:latin typeface="Arial"/>
                <a:cs typeface="Arial"/>
              </a:rPr>
              <a:t>and 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10" dirty="0">
                <a:latin typeface="Arial"/>
                <a:cs typeface="Arial"/>
              </a:rPr>
              <a:t>number </a:t>
            </a:r>
            <a:r>
              <a:rPr sz="2000" b="1" spc="-5" dirty="0">
                <a:latin typeface="Arial"/>
                <a:cs typeface="Arial"/>
              </a:rPr>
              <a:t>of serial </a:t>
            </a:r>
            <a:r>
              <a:rPr sz="2000" b="1" dirty="0">
                <a:latin typeface="Arial"/>
                <a:cs typeface="Arial"/>
              </a:rPr>
              <a:t>and </a:t>
            </a:r>
            <a:r>
              <a:rPr sz="2000" b="1" spc="-5" dirty="0">
                <a:latin typeface="Arial"/>
                <a:cs typeface="Arial"/>
              </a:rPr>
              <a:t>parallel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ports</a:t>
            </a:r>
            <a:r>
              <a:rPr sz="2400" b="1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Picture 2" descr="C:\Users\home\Pictures\WhatsApp Image 2019-10-01 at 17.17.1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7827" y="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pPr marL="38100">
                <a:lnSpc>
                  <a:spcPts val="1639"/>
                </a:lnSpc>
              </a:pPr>
              <a:t>23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533400"/>
            <a:ext cx="5763895" cy="11195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3600" spc="-5" dirty="0" smtClean="0">
                <a:solidFill>
                  <a:srgbClr val="990000"/>
                </a:solidFill>
              </a:rPr>
              <a:t/>
            </a:r>
            <a:br>
              <a:rPr lang="en-US" sz="3600" spc="-5" dirty="0" smtClean="0">
                <a:solidFill>
                  <a:srgbClr val="990000"/>
                </a:solidFill>
              </a:rPr>
            </a:br>
            <a:r>
              <a:rPr sz="3600" spc="-5" smtClean="0">
                <a:solidFill>
                  <a:srgbClr val="990000"/>
                </a:solidFill>
              </a:rPr>
              <a:t>MICROCONTROLLER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84451"/>
            <a:ext cx="8072755" cy="340298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6870" marR="5080" indent="-344805" algn="just">
              <a:lnSpc>
                <a:spcPct val="89800"/>
              </a:lnSpc>
              <a:spcBef>
                <a:spcPts val="480"/>
              </a:spcBef>
              <a:buChar char="•"/>
              <a:tabLst>
                <a:tab pos="357505" algn="l"/>
              </a:tabLst>
            </a:pPr>
            <a:endParaRPr lang="en-US" sz="2400" spc="-10" dirty="0" smtClean="0">
              <a:latin typeface="Arial"/>
              <a:cs typeface="Arial"/>
            </a:endParaRPr>
          </a:p>
          <a:p>
            <a:pPr marL="356870" marR="5080" indent="-344805" algn="just">
              <a:lnSpc>
                <a:spcPct val="89800"/>
              </a:lnSpc>
              <a:spcBef>
                <a:spcPts val="480"/>
              </a:spcBef>
              <a:buChar char="•"/>
              <a:tabLst>
                <a:tab pos="357505" algn="l"/>
              </a:tabLst>
            </a:pPr>
            <a:endParaRPr lang="en-US" sz="2400" spc="-10" dirty="0">
              <a:latin typeface="Arial"/>
              <a:cs typeface="Arial"/>
            </a:endParaRPr>
          </a:p>
          <a:p>
            <a:pPr marL="356870" marR="5080" indent="-344805" algn="just">
              <a:lnSpc>
                <a:spcPct val="89800"/>
              </a:lnSpc>
              <a:spcBef>
                <a:spcPts val="480"/>
              </a:spcBef>
              <a:buChar char="•"/>
              <a:tabLst>
                <a:tab pos="357505" algn="l"/>
              </a:tabLst>
            </a:pPr>
            <a:r>
              <a:rPr sz="2400" spc="-10" smtClean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microcontroller </a:t>
            </a:r>
            <a:r>
              <a:rPr sz="2400" spc="-5" dirty="0">
                <a:latin typeface="Arial"/>
                <a:cs typeface="Arial"/>
              </a:rPr>
              <a:t>is a functional  </a:t>
            </a:r>
            <a:r>
              <a:rPr sz="2400" spc="-10" dirty="0">
                <a:latin typeface="Arial"/>
                <a:cs typeface="Arial"/>
              </a:rPr>
              <a:t>computer system-on-a-chip. </a:t>
            </a:r>
            <a:r>
              <a:rPr sz="2400" spc="-5" dirty="0">
                <a:latin typeface="Arial"/>
                <a:cs typeface="Arial"/>
              </a:rPr>
              <a:t>It </a:t>
            </a:r>
            <a:r>
              <a:rPr sz="2400" spc="-10" dirty="0">
                <a:latin typeface="Arial"/>
                <a:cs typeface="Arial"/>
              </a:rPr>
              <a:t>contains </a:t>
            </a:r>
            <a:r>
              <a:rPr sz="2400" spc="-5">
                <a:latin typeface="Arial"/>
                <a:cs typeface="Arial"/>
              </a:rPr>
              <a:t>a </a:t>
            </a:r>
            <a:r>
              <a:rPr sz="2400" spc="-10" smtClean="0">
                <a:latin typeface="Arial"/>
                <a:cs typeface="Arial"/>
              </a:rPr>
              <a:t>processor</a:t>
            </a:r>
            <a:r>
              <a:rPr sz="2400" spc="-10" dirty="0">
                <a:latin typeface="Arial"/>
                <a:cs typeface="Arial"/>
              </a:rPr>
              <a:t>, </a:t>
            </a:r>
            <a:r>
              <a:rPr sz="2400" spc="-15" dirty="0">
                <a:latin typeface="Arial"/>
                <a:cs typeface="Arial"/>
              </a:rPr>
              <a:t>memory, </a:t>
            </a:r>
            <a:r>
              <a:rPr sz="2400" spc="-10" dirty="0">
                <a:latin typeface="Arial"/>
                <a:cs typeface="Arial"/>
              </a:rPr>
              <a:t>and programmable  input/output peripherals.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00FF"/>
              </a:buClr>
              <a:buFont typeface="Arial"/>
              <a:buChar char="•"/>
            </a:pPr>
            <a:endParaRPr sz="3600">
              <a:latin typeface="Arial"/>
              <a:cs typeface="Arial"/>
            </a:endParaRPr>
          </a:p>
          <a:p>
            <a:pPr marL="356870" marR="8890" indent="-344805" algn="just">
              <a:lnSpc>
                <a:spcPct val="89800"/>
              </a:lnSpc>
              <a:spcBef>
                <a:spcPts val="5"/>
              </a:spcBef>
              <a:buChar char="•"/>
              <a:tabLst>
                <a:tab pos="357505" algn="l"/>
              </a:tabLst>
            </a:pPr>
            <a:r>
              <a:rPr sz="2400" spc="-10" dirty="0">
                <a:latin typeface="Arial"/>
                <a:cs typeface="Arial"/>
              </a:rPr>
              <a:t>Microcontrollers </a:t>
            </a:r>
            <a:r>
              <a:rPr sz="2400" spc="-5" dirty="0">
                <a:latin typeface="Arial"/>
                <a:cs typeface="Arial"/>
              </a:rPr>
              <a:t>include </a:t>
            </a:r>
            <a:r>
              <a:rPr sz="2400" spc="-10" dirty="0">
                <a:latin typeface="Arial"/>
                <a:cs typeface="Arial"/>
              </a:rPr>
              <a:t>an integrated  CPU, </a:t>
            </a:r>
            <a:r>
              <a:rPr sz="2400" spc="-5" dirty="0">
                <a:latin typeface="Arial"/>
                <a:cs typeface="Arial"/>
              </a:rPr>
              <a:t>memory </a:t>
            </a:r>
            <a:r>
              <a:rPr sz="2400" dirty="0">
                <a:latin typeface="Arial"/>
                <a:cs typeface="Arial"/>
              </a:rPr>
              <a:t>(a </a:t>
            </a:r>
            <a:r>
              <a:rPr sz="2400" spc="-5" dirty="0">
                <a:latin typeface="Arial"/>
                <a:cs typeface="Arial"/>
              </a:rPr>
              <a:t>small </a:t>
            </a:r>
            <a:r>
              <a:rPr sz="2400" spc="-10" dirty="0">
                <a:latin typeface="Arial"/>
                <a:cs typeface="Arial"/>
              </a:rPr>
              <a:t>amount of </a:t>
            </a:r>
            <a:r>
              <a:rPr sz="2400" spc="-5" dirty="0">
                <a:latin typeface="Arial"/>
                <a:cs typeface="Arial"/>
              </a:rPr>
              <a:t>RAM,  </a:t>
            </a:r>
            <a:r>
              <a:rPr sz="2400" spc="-10" dirty="0">
                <a:latin typeface="Arial"/>
                <a:cs typeface="Arial"/>
              </a:rPr>
              <a:t>program memory, or both) and peripherals  capable of input and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output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Picture 2" descr="C:\Users\home\Pictures\WhatsApp Image 2019-10-01 at 17.17.1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7827" y="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pPr marL="38100">
                <a:lnSpc>
                  <a:spcPts val="1639"/>
                </a:lnSpc>
              </a:pPr>
              <a:t>24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180" y="514603"/>
            <a:ext cx="8044815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2800" dirty="0" smtClean="0">
                <a:solidFill>
                  <a:srgbClr val="7030A0"/>
                </a:solidFill>
              </a:rPr>
              <a:t/>
            </a:r>
            <a:br>
              <a:rPr lang="en-US" sz="2800" dirty="0" smtClean="0">
                <a:solidFill>
                  <a:srgbClr val="7030A0"/>
                </a:solidFill>
              </a:rPr>
            </a:br>
            <a:r>
              <a:rPr lang="en-US" sz="2800" dirty="0" smtClean="0">
                <a:solidFill>
                  <a:srgbClr val="7030A0"/>
                </a:solidFill>
              </a:rPr>
              <a:t/>
            </a:r>
            <a:br>
              <a:rPr lang="en-US" sz="2800" dirty="0" smtClean="0">
                <a:solidFill>
                  <a:srgbClr val="7030A0"/>
                </a:solidFill>
              </a:rPr>
            </a:br>
            <a:r>
              <a:rPr sz="2800" smtClean="0">
                <a:solidFill>
                  <a:srgbClr val="7030A0"/>
                </a:solidFill>
              </a:rPr>
              <a:t>VARIOUS</a:t>
            </a:r>
            <a:r>
              <a:rPr sz="2800" spc="-30" smtClean="0">
                <a:solidFill>
                  <a:srgbClr val="7030A0"/>
                </a:solidFill>
              </a:rPr>
              <a:t> </a:t>
            </a:r>
            <a:r>
              <a:rPr sz="2800" spc="-5" dirty="0">
                <a:solidFill>
                  <a:srgbClr val="7030A0"/>
                </a:solidFill>
              </a:rPr>
              <a:t>MICROCONTROLLERS</a:t>
            </a:r>
            <a:endParaRPr sz="2800">
              <a:solidFill>
                <a:srgbClr val="7030A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7940" y="1385112"/>
            <a:ext cx="6339840" cy="4562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9400"/>
              </a:lnSpc>
              <a:spcBef>
                <a:spcPts val="100"/>
              </a:spcBef>
            </a:pPr>
            <a:endParaRPr lang="en-US" sz="2400" spc="-1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356870" marR="5080" indent="-344805">
              <a:lnSpc>
                <a:spcPct val="109400"/>
              </a:lnSpc>
              <a:spcBef>
                <a:spcPts val="100"/>
              </a:spcBef>
            </a:pPr>
            <a:endParaRPr lang="en-US" sz="2400" spc="-10" dirty="0">
              <a:solidFill>
                <a:srgbClr val="0000FF"/>
              </a:solidFill>
              <a:latin typeface="Arial"/>
              <a:cs typeface="Arial"/>
            </a:endParaRPr>
          </a:p>
          <a:p>
            <a:pPr marL="356870" marR="5080" indent="-344805">
              <a:lnSpc>
                <a:spcPct val="109400"/>
              </a:lnSpc>
              <a:spcBef>
                <a:spcPts val="100"/>
              </a:spcBef>
            </a:pPr>
            <a:r>
              <a:rPr sz="2400" spc="-10" smtClean="0">
                <a:solidFill>
                  <a:srgbClr val="0000FF"/>
                </a:solidFill>
                <a:latin typeface="Arial"/>
                <a:cs typeface="Arial"/>
              </a:rPr>
              <a:t>INTEL  </a:t>
            </a:r>
            <a:endParaRPr lang="en-US" sz="2400" spc="-1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356870" marR="5080" indent="-344805">
              <a:lnSpc>
                <a:spcPct val="109400"/>
              </a:lnSpc>
              <a:spcBef>
                <a:spcPts val="100"/>
              </a:spcBef>
            </a:pPr>
            <a:r>
              <a:rPr sz="2400" spc="-10" smtClean="0">
                <a:solidFill>
                  <a:srgbClr val="990000"/>
                </a:solidFill>
                <a:latin typeface="Arial"/>
                <a:cs typeface="Arial"/>
              </a:rPr>
              <a:t>8031,8032,8051,8052,8751,8752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endParaRPr lang="en-US" sz="2400" spc="-5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2400" spc="-5" smtClean="0">
                <a:solidFill>
                  <a:srgbClr val="0000FF"/>
                </a:solidFill>
                <a:latin typeface="Arial"/>
                <a:cs typeface="Arial"/>
              </a:rPr>
              <a:t>PIC</a:t>
            </a:r>
            <a:endParaRPr lang="en-US" sz="2400" spc="-5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2400" spc="-10" smtClean="0">
                <a:solidFill>
                  <a:srgbClr val="990000"/>
                </a:solidFill>
                <a:latin typeface="Arial"/>
                <a:cs typeface="Arial"/>
              </a:rPr>
              <a:t>8-bit </a:t>
            </a:r>
            <a:r>
              <a:rPr sz="2400" spc="-5" dirty="0">
                <a:solidFill>
                  <a:srgbClr val="990000"/>
                </a:solidFill>
                <a:latin typeface="Arial"/>
                <a:cs typeface="Arial"/>
              </a:rPr>
              <a:t>PIC16</a:t>
            </a:r>
            <a:r>
              <a:rPr sz="2400" spc="-5">
                <a:solidFill>
                  <a:srgbClr val="990000"/>
                </a:solidFill>
                <a:latin typeface="Arial"/>
                <a:cs typeface="Arial"/>
              </a:rPr>
              <a:t>, </a:t>
            </a:r>
            <a:r>
              <a:rPr sz="2400" spc="-5" smtClean="0">
                <a:solidFill>
                  <a:srgbClr val="990000"/>
                </a:solidFill>
                <a:latin typeface="Arial"/>
                <a:cs typeface="Arial"/>
              </a:rPr>
              <a:t>PIC18</a:t>
            </a:r>
            <a:endParaRPr lang="en-US" sz="2400" spc="-5" dirty="0" smtClean="0">
              <a:solidFill>
                <a:srgbClr val="9900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2400" spc="-10" smtClean="0">
                <a:solidFill>
                  <a:srgbClr val="990000"/>
                </a:solidFill>
                <a:latin typeface="Arial"/>
                <a:cs typeface="Arial"/>
              </a:rPr>
              <a:t>16-bit </a:t>
            </a:r>
            <a:r>
              <a:rPr sz="2400" spc="-5" dirty="0">
                <a:solidFill>
                  <a:srgbClr val="990000"/>
                </a:solidFill>
                <a:latin typeface="Arial"/>
                <a:cs typeface="Arial"/>
              </a:rPr>
              <a:t>DSPIC33 / PIC24,  PIC16C7x</a:t>
            </a:r>
            <a:endParaRPr sz="2400">
              <a:latin typeface="Arial"/>
              <a:cs typeface="Arial"/>
            </a:endParaRPr>
          </a:p>
          <a:p>
            <a:pPr marL="356870" marR="3856354" indent="-344805">
              <a:lnSpc>
                <a:spcPct val="110000"/>
              </a:lnSpc>
            </a:pPr>
            <a:endParaRPr lang="en-US" sz="2400" spc="-1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356870" marR="3856354" indent="-344805">
              <a:lnSpc>
                <a:spcPct val="110000"/>
              </a:lnSpc>
            </a:pPr>
            <a:r>
              <a:rPr sz="2400" spc="-10" smtClean="0">
                <a:solidFill>
                  <a:srgbClr val="0000FF"/>
                </a:solidFill>
                <a:latin typeface="Arial"/>
                <a:cs typeface="Arial"/>
              </a:rPr>
              <a:t>Motorola</a:t>
            </a:r>
            <a:endParaRPr lang="en-US" sz="2400" spc="-1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356870" marR="3856354" indent="-344805">
              <a:lnSpc>
                <a:spcPct val="110000"/>
              </a:lnSpc>
            </a:pPr>
            <a:r>
              <a:rPr sz="2400" spc="-10" smtClean="0">
                <a:solidFill>
                  <a:srgbClr val="990000"/>
                </a:solidFill>
                <a:latin typeface="Arial"/>
                <a:cs typeface="Arial"/>
              </a:rPr>
              <a:t>MC68HC11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Picture 2" descr="C:\Users\home\Pictures\WhatsApp Image 2019-10-01 at 17.17.1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7827" y="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pPr marL="38100">
                <a:lnSpc>
                  <a:spcPts val="1639"/>
                </a:lnSpc>
              </a:pPr>
              <a:t>25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308" y="371347"/>
            <a:ext cx="675195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>
                <a:solidFill>
                  <a:srgbClr val="990000"/>
                </a:solidFill>
              </a:rPr>
              <a:t/>
            </a:r>
            <a:br>
              <a:rPr lang="en-US" spc="-10" dirty="0" smtClean="0">
                <a:solidFill>
                  <a:srgbClr val="990000"/>
                </a:solidFill>
              </a:rPr>
            </a:br>
            <a:r>
              <a:rPr sz="2800" spc="-10" smtClean="0">
                <a:solidFill>
                  <a:srgbClr val="990000"/>
                </a:solidFill>
              </a:rPr>
              <a:t>DIGITAL </a:t>
            </a:r>
            <a:r>
              <a:rPr sz="2800" spc="-15" dirty="0">
                <a:solidFill>
                  <a:srgbClr val="990000"/>
                </a:solidFill>
              </a:rPr>
              <a:t>SIGNAL</a:t>
            </a:r>
            <a:r>
              <a:rPr sz="2800" spc="-20" dirty="0">
                <a:solidFill>
                  <a:srgbClr val="990000"/>
                </a:solidFill>
              </a:rPr>
              <a:t> </a:t>
            </a:r>
            <a:r>
              <a:rPr sz="2800" dirty="0">
                <a:solidFill>
                  <a:srgbClr val="990000"/>
                </a:solidFill>
              </a:rPr>
              <a:t>PROCESSOR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413763"/>
            <a:ext cx="8065134" cy="5003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endParaRPr lang="en-US" sz="2000" spc="-5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endParaRPr lang="en-US" sz="2000" spc="-5" dirty="0">
              <a:solidFill>
                <a:srgbClr val="0000FF"/>
              </a:solidFill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5" smtClean="0">
                <a:solidFill>
                  <a:srgbClr val="0000FF"/>
                </a:solidFill>
                <a:latin typeface="Arial"/>
                <a:cs typeface="Arial"/>
              </a:rPr>
              <a:t>DSP is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single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chip </a:t>
            </a:r>
            <a:r>
              <a:rPr sz="2000">
                <a:solidFill>
                  <a:srgbClr val="0000FF"/>
                </a:solidFill>
                <a:latin typeface="Arial"/>
                <a:cs typeface="Arial"/>
              </a:rPr>
              <a:t>VLSI</a:t>
            </a:r>
            <a:r>
              <a:rPr sz="2000" spc="-1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00" spc="-10" dirty="0" smtClean="0">
                <a:solidFill>
                  <a:srgbClr val="0000FF"/>
                </a:solidFill>
                <a:latin typeface="Arial"/>
                <a:cs typeface="Arial"/>
              </a:rPr>
              <a:t>compute</a:t>
            </a:r>
            <a:r>
              <a:rPr sz="2000" spc="-5" smtClean="0">
                <a:solidFill>
                  <a:srgbClr val="0000FF"/>
                </a:solidFill>
                <a:latin typeface="Arial"/>
                <a:cs typeface="Arial"/>
              </a:rPr>
              <a:t>unit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00FF"/>
              </a:buClr>
              <a:buFont typeface="Arial"/>
              <a:buChar char="•"/>
            </a:pPr>
            <a:endParaRPr sz="2800">
              <a:latin typeface="Arial"/>
              <a:cs typeface="Arial"/>
            </a:endParaRPr>
          </a:p>
          <a:p>
            <a:pPr marL="356870" marR="6985" indent="-344805" algn="just">
              <a:lnSpc>
                <a:spcPct val="79200"/>
              </a:lnSpc>
              <a:spcBef>
                <a:spcPts val="5"/>
              </a:spcBef>
              <a:buChar char="•"/>
              <a:tabLst>
                <a:tab pos="357505" algn="l"/>
              </a:tabLst>
            </a:pP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Includes</a:t>
            </a:r>
          </a:p>
          <a:p>
            <a:pPr marL="356870" marR="6985" indent="-344805" algn="just">
              <a:lnSpc>
                <a:spcPct val="79200"/>
              </a:lnSpc>
              <a:spcBef>
                <a:spcPts val="5"/>
              </a:spcBef>
              <a:tabLst>
                <a:tab pos="357505" algn="l"/>
              </a:tabLst>
            </a:pPr>
            <a:endParaRPr lang="en-US" sz="200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356870" marR="6985" indent="-344805" algn="just">
              <a:lnSpc>
                <a:spcPct val="79200"/>
              </a:lnSpc>
              <a:spcBef>
                <a:spcPts val="5"/>
              </a:spcBef>
              <a:tabLst>
                <a:tab pos="357505" algn="l"/>
              </a:tabLst>
            </a:pPr>
            <a:r>
              <a:rPr lang="en-US" sz="2000" spc="-5" dirty="0" smtClean="0">
                <a:solidFill>
                  <a:srgbClr val="0000FF"/>
                </a:solidFill>
                <a:latin typeface="Arial"/>
                <a:cs typeface="Arial"/>
              </a:rPr>
              <a:t>	C</a:t>
            </a:r>
            <a:r>
              <a:rPr sz="2000" spc="-5" smtClean="0">
                <a:solidFill>
                  <a:srgbClr val="0000FF"/>
                </a:solidFill>
                <a:latin typeface="Arial"/>
                <a:cs typeface="Arial"/>
              </a:rPr>
              <a:t>omputational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capabilities </a:t>
            </a:r>
            <a:r>
              <a:rPr sz="200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000" smtClean="0">
                <a:solidFill>
                  <a:srgbClr val="0000FF"/>
                </a:solidFill>
                <a:latin typeface="Arial"/>
                <a:cs typeface="Arial"/>
              </a:rPr>
              <a:t>microprocessor </a:t>
            </a:r>
            <a:endParaRPr lang="en-US" sz="200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356870" marR="6985" indent="-344805" algn="just">
              <a:lnSpc>
                <a:spcPct val="79200"/>
              </a:lnSpc>
              <a:spcBef>
                <a:spcPts val="5"/>
              </a:spcBef>
              <a:tabLst>
                <a:tab pos="357505" algn="l"/>
              </a:tabLst>
            </a:pP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000" smtClean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endParaRPr lang="en-US" sz="200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356870" marR="6985" indent="-344805" algn="just">
              <a:lnSpc>
                <a:spcPct val="79200"/>
              </a:lnSpc>
              <a:spcBef>
                <a:spcPts val="5"/>
              </a:spcBef>
              <a:tabLst>
                <a:tab pos="357505" algn="l"/>
              </a:tabLst>
            </a:pPr>
            <a:r>
              <a:rPr lang="en-US" sz="2000" spc="-5" dirty="0" smtClean="0">
                <a:solidFill>
                  <a:srgbClr val="0000FF"/>
                </a:solidFill>
                <a:latin typeface="Arial"/>
                <a:cs typeface="Arial"/>
              </a:rPr>
              <a:t>	Mu</a:t>
            </a:r>
            <a:r>
              <a:rPr sz="2000" spc="-5" smtClean="0">
                <a:solidFill>
                  <a:srgbClr val="0000FF"/>
                </a:solidFill>
                <a:latin typeface="Arial"/>
                <a:cs typeface="Arial"/>
              </a:rPr>
              <a:t>ltiply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&amp; accumulate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units</a:t>
            </a:r>
            <a:r>
              <a:rPr sz="2000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0" spc="-10">
                <a:solidFill>
                  <a:srgbClr val="0000FF"/>
                </a:solidFill>
                <a:latin typeface="Arial"/>
                <a:cs typeface="Arial"/>
              </a:rPr>
              <a:t>MAC</a:t>
            </a:r>
            <a:r>
              <a:rPr sz="2000" spc="-1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"/>
              <a:buChar char="•"/>
            </a:pPr>
            <a:endParaRPr sz="2800">
              <a:latin typeface="Arial"/>
              <a:cs typeface="Arial"/>
            </a:endParaRPr>
          </a:p>
          <a:p>
            <a:pPr marL="356870" marR="5080" indent="-344805">
              <a:lnSpc>
                <a:spcPts val="2300"/>
              </a:lnSpc>
              <a:buChar char="•"/>
              <a:tabLst>
                <a:tab pos="357505" algn="l"/>
              </a:tabLst>
            </a:pPr>
            <a:r>
              <a:rPr lang="en-US" sz="2000" spc="-5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mtClean="0">
                <a:solidFill>
                  <a:srgbClr val="0000FF"/>
                </a:solidFill>
                <a:latin typeface="Arial"/>
                <a:cs typeface="Arial"/>
              </a:rPr>
              <a:t>pplications </a:t>
            </a:r>
            <a:r>
              <a:rPr sz="2000" spc="-5" smtClean="0">
                <a:solidFill>
                  <a:srgbClr val="0000FF"/>
                </a:solidFill>
                <a:latin typeface="Arial"/>
                <a:cs typeface="Arial"/>
              </a:rPr>
              <a:t>such</a:t>
            </a:r>
            <a:r>
              <a:rPr lang="en-US" sz="2000" spc="-5" dirty="0" smtClean="0">
                <a:solidFill>
                  <a:srgbClr val="0000FF"/>
                </a:solidFill>
                <a:latin typeface="Arial"/>
                <a:cs typeface="Arial"/>
              </a:rPr>
              <a:t> a</a:t>
            </a:r>
            <a:r>
              <a:rPr sz="2000" smtClean="0">
                <a:solidFill>
                  <a:srgbClr val="0000FF"/>
                </a:solidFill>
                <a:latin typeface="Arial"/>
                <a:cs typeface="Arial"/>
              </a:rPr>
              <a:t>s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image  processing, audio, video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&amp;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telecommunication  </a:t>
            </a:r>
            <a:r>
              <a:rPr sz="2000">
                <a:solidFill>
                  <a:srgbClr val="0000FF"/>
                </a:solidFill>
                <a:latin typeface="Arial"/>
                <a:cs typeface="Arial"/>
              </a:rPr>
              <a:t>processing</a:t>
            </a:r>
            <a:r>
              <a:rPr sz="2000" spc="-2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smtClean="0">
                <a:solidFill>
                  <a:srgbClr val="0000FF"/>
                </a:solidFill>
                <a:latin typeface="Arial"/>
                <a:cs typeface="Arial"/>
              </a:rPr>
              <a:t>systems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FF"/>
              </a:buClr>
              <a:buFont typeface="Arial"/>
              <a:buChar char="•"/>
            </a:pPr>
            <a:endParaRPr sz="2800">
              <a:latin typeface="Arial"/>
              <a:cs typeface="Arial"/>
            </a:endParaRPr>
          </a:p>
          <a:p>
            <a:pPr marL="356870" marR="5715" indent="-344805" algn="just">
              <a:lnSpc>
                <a:spcPct val="80000"/>
              </a:lnSpc>
              <a:buChar char="•"/>
              <a:tabLst>
                <a:tab pos="357505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It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000">
                <a:solidFill>
                  <a:srgbClr val="0000FF"/>
                </a:solidFill>
                <a:latin typeface="Arial"/>
                <a:cs typeface="Arial"/>
              </a:rPr>
              <a:t>used </a:t>
            </a:r>
            <a:r>
              <a:rPr lang="en-US" sz="2000" spc="-5" dirty="0" smtClean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lang="en-US" sz="2000" spc="-5" dirty="0" err="1" smtClean="0">
                <a:solidFill>
                  <a:srgbClr val="0000FF"/>
                </a:solidFill>
                <a:latin typeface="Arial"/>
                <a:cs typeface="Arial"/>
              </a:rPr>
              <a:t>fa</a:t>
            </a:r>
            <a:r>
              <a:rPr sz="2000" spc="-5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lang="en-US" sz="2000" spc="-5" dirty="0" smtClean="0">
                <a:solidFill>
                  <a:srgbClr val="0000FF"/>
                </a:solidFill>
                <a:latin typeface="Arial"/>
                <a:cs typeface="Arial"/>
              </a:rPr>
              <a:t>t s</a:t>
            </a:r>
            <a:r>
              <a:rPr sz="2000" spc="-5" smtClean="0">
                <a:solidFill>
                  <a:srgbClr val="0000FF"/>
                </a:solidFill>
                <a:latin typeface="Arial"/>
                <a:cs typeface="Arial"/>
              </a:rPr>
              <a:t>ignal </a:t>
            </a:r>
            <a:r>
              <a:rPr sz="2000">
                <a:solidFill>
                  <a:srgbClr val="0000FF"/>
                </a:solidFill>
                <a:latin typeface="Arial"/>
                <a:cs typeface="Arial"/>
              </a:rPr>
              <a:t>processing </a:t>
            </a:r>
            <a:r>
              <a:rPr sz="2000" spc="-5" smtClean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990000"/>
                </a:solidFill>
                <a:latin typeface="Arial"/>
                <a:cs typeface="Arial"/>
              </a:rPr>
              <a:t>Examples : TMS320Cxx, SHARC, </a:t>
            </a:r>
            <a:r>
              <a:rPr sz="2000" spc="-5">
                <a:solidFill>
                  <a:srgbClr val="990000"/>
                </a:solidFill>
                <a:latin typeface="Arial"/>
                <a:cs typeface="Arial"/>
              </a:rPr>
              <a:t>Motorola</a:t>
            </a:r>
            <a:r>
              <a:rPr sz="200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spc="-5" smtClean="0">
                <a:solidFill>
                  <a:srgbClr val="990000"/>
                </a:solidFill>
                <a:latin typeface="Arial"/>
                <a:cs typeface="Arial"/>
              </a:rPr>
              <a:t>5600xx</a:t>
            </a:r>
            <a:r>
              <a:rPr lang="en-US" sz="2000" spc="-5" dirty="0" smtClean="0">
                <a:solidFill>
                  <a:srgbClr val="990000"/>
                </a:solidFill>
                <a:latin typeface="Arial"/>
                <a:cs typeface="Arial"/>
              </a:rPr>
              <a:t>, ADI </a:t>
            </a:r>
            <a:r>
              <a:rPr lang="en-US" sz="2000" spc="-5" dirty="0" err="1" smtClean="0">
                <a:solidFill>
                  <a:srgbClr val="990000"/>
                </a:solidFill>
                <a:latin typeface="Arial"/>
                <a:cs typeface="Arial"/>
              </a:rPr>
              <a:t>Blackfin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Picture 2" descr="C:\Users\home\Pictures\WhatsApp Image 2019-10-01 at 17.17.1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7827" y="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pPr marL="38100">
                <a:lnSpc>
                  <a:spcPts val="1639"/>
                </a:lnSpc>
              </a:pPr>
              <a:t>26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0420" y="185419"/>
            <a:ext cx="496443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7030A0"/>
                </a:solidFill>
              </a:rPr>
              <a:t>OTHER</a:t>
            </a:r>
            <a:r>
              <a:rPr spc="-65" dirty="0">
                <a:solidFill>
                  <a:srgbClr val="7030A0"/>
                </a:solidFill>
              </a:rPr>
              <a:t> </a:t>
            </a:r>
            <a:r>
              <a:rPr spc="-5" dirty="0">
                <a:solidFill>
                  <a:srgbClr val="7030A0"/>
                </a:solidFill>
              </a:rPr>
              <a:t>HARDWARE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5139" y="1048003"/>
            <a:ext cx="6541770" cy="53655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800" b="1" dirty="0">
                <a:latin typeface="Arial"/>
                <a:cs typeface="Arial"/>
              </a:rPr>
              <a:t>Power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Source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00FF"/>
              </a:buClr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800" b="1" dirty="0">
                <a:latin typeface="Arial"/>
                <a:cs typeface="Arial"/>
              </a:rPr>
              <a:t>Clock </a:t>
            </a:r>
            <a:r>
              <a:rPr sz="1800" b="1" spc="-5" dirty="0">
                <a:latin typeface="Arial"/>
                <a:cs typeface="Arial"/>
              </a:rPr>
              <a:t>Oscillator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800" b="1" dirty="0">
                <a:latin typeface="Arial"/>
                <a:cs typeface="Arial"/>
              </a:rPr>
              <a:t>Real </a:t>
            </a:r>
            <a:r>
              <a:rPr sz="1800" b="1" spc="-5" dirty="0">
                <a:latin typeface="Arial"/>
                <a:cs typeface="Arial"/>
              </a:rPr>
              <a:t>Time Clock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(RTC)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00FF"/>
              </a:buClr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800" b="1" dirty="0">
                <a:latin typeface="Arial"/>
                <a:cs typeface="Arial"/>
              </a:rPr>
              <a:t>Reset </a:t>
            </a:r>
            <a:r>
              <a:rPr sz="1800" b="1" spc="-5" dirty="0">
                <a:latin typeface="Arial"/>
                <a:cs typeface="Arial"/>
              </a:rPr>
              <a:t>Circuit, </a:t>
            </a:r>
            <a:r>
              <a:rPr sz="1800" b="1" dirty="0">
                <a:latin typeface="Arial"/>
                <a:cs typeface="Arial"/>
              </a:rPr>
              <a:t>Power-up </a:t>
            </a:r>
            <a:r>
              <a:rPr sz="1800" b="1" spc="-10" dirty="0">
                <a:latin typeface="Arial"/>
                <a:cs typeface="Arial"/>
              </a:rPr>
              <a:t>Reset </a:t>
            </a:r>
            <a:r>
              <a:rPr sz="1800" b="1" dirty="0">
                <a:latin typeface="Arial"/>
                <a:cs typeface="Arial"/>
              </a:rPr>
              <a:t>and </a:t>
            </a:r>
            <a:r>
              <a:rPr sz="1800" b="1" spc="-5" dirty="0">
                <a:latin typeface="Arial"/>
                <a:cs typeface="Arial"/>
              </a:rPr>
              <a:t>watchdog timer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Reset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00FF"/>
              </a:buClr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800" b="1" spc="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00FF"/>
              </a:buClr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800" b="1" dirty="0">
                <a:latin typeface="Arial"/>
                <a:cs typeface="Arial"/>
              </a:rPr>
              <a:t>I/O Ports, I/O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Buses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800" b="1" spc="-5" dirty="0">
                <a:latin typeface="Arial"/>
                <a:cs typeface="Arial"/>
              </a:rPr>
              <a:t>Interrupt Handler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00FF"/>
              </a:buClr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800" b="1" spc="-5" dirty="0">
                <a:latin typeface="Arial"/>
                <a:cs typeface="Arial"/>
              </a:rPr>
              <a:t>DAC </a:t>
            </a:r>
            <a:r>
              <a:rPr sz="1800" b="1" dirty="0">
                <a:latin typeface="Arial"/>
                <a:cs typeface="Arial"/>
              </a:rPr>
              <a:t>and </a:t>
            </a:r>
            <a:r>
              <a:rPr sz="1800" b="1" spc="-15" dirty="0">
                <a:latin typeface="Arial"/>
                <a:cs typeface="Arial"/>
              </a:rPr>
              <a:t>ADC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endParaRPr sz="19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800" b="1" spc="-5" dirty="0">
                <a:latin typeface="Arial"/>
                <a:cs typeface="Arial"/>
              </a:rPr>
              <a:t>LCD </a:t>
            </a:r>
            <a:r>
              <a:rPr sz="1800" b="1" dirty="0">
                <a:latin typeface="Arial"/>
                <a:cs typeface="Arial"/>
              </a:rPr>
              <a:t>and LED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Display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00FF"/>
              </a:buClr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800" b="1" spc="-5" dirty="0">
                <a:latin typeface="Arial"/>
                <a:cs typeface="Arial"/>
              </a:rPr>
              <a:t>Keypad/Keyboard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Picture 2" descr="C:\Users\home\Pictures\WhatsApp Image 2019-10-01 at 17.17.1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7827" y="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pPr marL="38100">
                <a:lnSpc>
                  <a:spcPts val="1639"/>
                </a:lnSpc>
              </a:pPr>
              <a:t>27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339" y="484123"/>
            <a:ext cx="3190875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solidFill>
                  <a:srgbClr val="7030A0"/>
                </a:solidFill>
                <a:latin typeface="Arial"/>
                <a:cs typeface="Arial"/>
              </a:rPr>
              <a:t>S</a:t>
            </a:r>
            <a:r>
              <a:rPr spc="-20" dirty="0">
                <a:solidFill>
                  <a:srgbClr val="7030A0"/>
                </a:solidFill>
                <a:latin typeface="Arial"/>
                <a:cs typeface="Arial"/>
              </a:rPr>
              <a:t>O</a:t>
            </a:r>
            <a:r>
              <a:rPr spc="-5" dirty="0">
                <a:solidFill>
                  <a:srgbClr val="7030A0"/>
                </a:solidFill>
                <a:latin typeface="Arial"/>
                <a:cs typeface="Arial"/>
              </a:rPr>
              <a:t>FTW</a:t>
            </a:r>
            <a:r>
              <a:rPr spc="10" dirty="0">
                <a:solidFill>
                  <a:srgbClr val="7030A0"/>
                </a:solidFill>
                <a:latin typeface="Arial"/>
                <a:cs typeface="Arial"/>
              </a:rPr>
              <a:t>A</a:t>
            </a:r>
            <a:r>
              <a:rPr spc="5" dirty="0">
                <a:solidFill>
                  <a:srgbClr val="7030A0"/>
                </a:solidFill>
                <a:latin typeface="Arial"/>
                <a:cs typeface="Arial"/>
              </a:rPr>
              <a:t>R</a:t>
            </a:r>
            <a:r>
              <a:rPr spc="-10" dirty="0">
                <a:solidFill>
                  <a:srgbClr val="7030A0"/>
                </a:solidFill>
                <a:latin typeface="Arial"/>
                <a:cs typeface="Arial"/>
              </a:rPr>
              <a:t>E</a:t>
            </a:r>
            <a:endParaRPr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7400" y="1928875"/>
            <a:ext cx="2286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smtClean="0">
                <a:solidFill>
                  <a:srgbClr val="0000FF"/>
                </a:solidFill>
                <a:latin typeface="Arial"/>
                <a:cs typeface="Arial"/>
              </a:rPr>
              <a:t>SIMULATOR</a:t>
            </a:r>
            <a:r>
              <a:rPr lang="en-US" sz="2400" b="1" spc="-10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4740" y="2544554"/>
            <a:ext cx="106426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smtClean="0">
                <a:solidFill>
                  <a:srgbClr val="990000"/>
                </a:solidFill>
                <a:latin typeface="Arial"/>
                <a:cs typeface="Arial"/>
              </a:rPr>
              <a:t>M</a:t>
            </a:r>
            <a:r>
              <a:rPr sz="1800" b="1" spc="5" smtClean="0">
                <a:solidFill>
                  <a:srgbClr val="990000"/>
                </a:solidFill>
                <a:latin typeface="Arial"/>
                <a:cs typeface="Arial"/>
              </a:rPr>
              <a:t>as</a:t>
            </a:r>
            <a:r>
              <a:rPr sz="1800" b="1" smtClean="0">
                <a:solidFill>
                  <a:srgbClr val="990000"/>
                </a:solidFill>
                <a:latin typeface="Arial"/>
                <a:cs typeface="Arial"/>
              </a:rPr>
              <a:t>m</a:t>
            </a:r>
            <a:endParaRPr lang="en-US" sz="1800" b="1" dirty="0" smtClean="0">
              <a:solidFill>
                <a:srgbClr val="9900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 smtClean="0">
                <a:solidFill>
                  <a:srgbClr val="990000"/>
                </a:solidFill>
                <a:latin typeface="Arial"/>
                <a:cs typeface="Arial"/>
              </a:rPr>
              <a:t>MPLAB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40" y="1928875"/>
            <a:ext cx="1764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SO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b="1" spc="-3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b="1" spc="35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400" b="1" spc="-5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2496155"/>
            <a:ext cx="1835404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6080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 smtClean="0">
                <a:solidFill>
                  <a:srgbClr val="990000"/>
                </a:solidFill>
                <a:latin typeface="Arial"/>
                <a:cs typeface="Arial"/>
              </a:rPr>
              <a:t>Assembly</a:t>
            </a:r>
          </a:p>
          <a:p>
            <a:pPr marL="12700" marR="386080">
              <a:lnSpc>
                <a:spcPct val="100000"/>
              </a:lnSpc>
              <a:spcBef>
                <a:spcPts val="100"/>
              </a:spcBef>
            </a:pPr>
            <a:r>
              <a:rPr sz="1800" b="1" smtClean="0">
                <a:solidFill>
                  <a:srgbClr val="990000"/>
                </a:solidFill>
                <a:latin typeface="Arial"/>
                <a:cs typeface="Arial"/>
              </a:rPr>
              <a:t>C </a:t>
            </a:r>
            <a:r>
              <a:rPr lang="en-US" sz="1800" b="1" dirty="0" smtClean="0">
                <a:solidFill>
                  <a:srgbClr val="990000"/>
                </a:solidFill>
                <a:latin typeface="Arial"/>
                <a:cs typeface="Arial"/>
              </a:rPr>
              <a:t>/</a:t>
            </a:r>
            <a:r>
              <a:rPr sz="1800" b="1" spc="-5" smtClean="0">
                <a:solidFill>
                  <a:srgbClr val="990000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990000"/>
                </a:solidFill>
                <a:latin typeface="Arial"/>
                <a:cs typeface="Arial"/>
              </a:rPr>
              <a:t>++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990000"/>
                </a:solidFill>
                <a:latin typeface="Arial"/>
                <a:cs typeface="Arial"/>
              </a:rPr>
              <a:t>Dot</a:t>
            </a:r>
            <a:r>
              <a:rPr sz="1800" b="1" spc="-7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90000"/>
                </a:solidFill>
                <a:latin typeface="Arial"/>
                <a:cs typeface="Arial"/>
              </a:rPr>
              <a:t>Net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7600" y="4038600"/>
            <a:ext cx="2018029" cy="12182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COMPILER</a:t>
            </a:r>
            <a:endParaRPr sz="2400">
              <a:latin typeface="Arial"/>
              <a:cs typeface="Arial"/>
            </a:endParaRPr>
          </a:p>
          <a:p>
            <a:pPr marL="469900" marR="610870">
              <a:lnSpc>
                <a:spcPct val="100000"/>
              </a:lnSpc>
              <a:spcBef>
                <a:spcPts val="2180"/>
              </a:spcBef>
            </a:pPr>
            <a:r>
              <a:rPr lang="en-US" sz="1800" b="1" spc="-5" dirty="0" smtClean="0">
                <a:solidFill>
                  <a:srgbClr val="990000"/>
                </a:solidFill>
                <a:latin typeface="Arial"/>
                <a:cs typeface="Arial"/>
              </a:rPr>
              <a:t>MC18</a:t>
            </a:r>
            <a:r>
              <a:rPr sz="1800" b="1" smtClean="0">
                <a:solidFill>
                  <a:srgbClr val="990000"/>
                </a:solidFill>
                <a:latin typeface="Arial"/>
                <a:cs typeface="Arial"/>
              </a:rPr>
              <a:t>  </a:t>
            </a:r>
            <a:r>
              <a:rPr sz="1800" b="1" spc="-5" dirty="0">
                <a:solidFill>
                  <a:srgbClr val="990000"/>
                </a:solidFill>
                <a:latin typeface="Arial"/>
                <a:cs typeface="Arial"/>
              </a:rPr>
              <a:t>KEIL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7827" y="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429003"/>
            <a:ext cx="3503929" cy="4492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4930" indent="-62865">
              <a:lnSpc>
                <a:spcPct val="100000"/>
              </a:lnSpc>
              <a:spcBef>
                <a:spcPts val="90"/>
              </a:spcBef>
              <a:buSzPct val="92857"/>
              <a:buFont typeface="Arial"/>
              <a:buChar char="•"/>
              <a:tabLst>
                <a:tab pos="75565" algn="l"/>
              </a:tabLst>
            </a:pP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Household</a:t>
            </a:r>
            <a:r>
              <a:rPr sz="14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appliances:</a:t>
            </a:r>
            <a:endParaRPr sz="1400">
              <a:latin typeface="Arial"/>
              <a:cs typeface="Arial"/>
            </a:endParaRPr>
          </a:p>
          <a:p>
            <a:pPr marL="469900" marR="124460">
              <a:lnSpc>
                <a:spcPts val="1660"/>
              </a:lnSpc>
              <a:spcBef>
                <a:spcPts val="75"/>
              </a:spcBef>
            </a:pPr>
            <a:r>
              <a:rPr sz="1400" b="1" spc="-10" dirty="0">
                <a:solidFill>
                  <a:srgbClr val="990000"/>
                </a:solidFill>
                <a:latin typeface="Arial"/>
                <a:cs typeface="Arial"/>
              </a:rPr>
              <a:t>Microwave ovens, </a:t>
            </a:r>
            <a:r>
              <a:rPr sz="1400" b="1" spc="-5" dirty="0">
                <a:solidFill>
                  <a:srgbClr val="990000"/>
                </a:solidFill>
                <a:latin typeface="Arial"/>
                <a:cs typeface="Arial"/>
              </a:rPr>
              <a:t>Television, DVD  </a:t>
            </a:r>
            <a:r>
              <a:rPr sz="1400" b="1" spc="-10" dirty="0">
                <a:solidFill>
                  <a:srgbClr val="990000"/>
                </a:solidFill>
                <a:latin typeface="Arial"/>
                <a:cs typeface="Arial"/>
              </a:rPr>
              <a:t>Players &amp;</a:t>
            </a:r>
            <a:r>
              <a:rPr sz="1400" b="1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990000"/>
                </a:solidFill>
                <a:latin typeface="Arial"/>
                <a:cs typeface="Arial"/>
              </a:rPr>
              <a:t>Recorders</a:t>
            </a:r>
            <a:endParaRPr sz="1400">
              <a:latin typeface="Arial"/>
              <a:cs typeface="Arial"/>
            </a:endParaRPr>
          </a:p>
          <a:p>
            <a:pPr marL="74930" indent="-62865">
              <a:lnSpc>
                <a:spcPts val="1625"/>
              </a:lnSpc>
              <a:buSzPct val="92857"/>
              <a:buFont typeface="Arial"/>
              <a:buChar char="•"/>
              <a:tabLst>
                <a:tab pos="75565" algn="l"/>
              </a:tabLst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Audio</a:t>
            </a:r>
            <a:r>
              <a:rPr sz="14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players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FF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60960" marR="488950" indent="-48895">
              <a:lnSpc>
                <a:spcPct val="100000"/>
              </a:lnSpc>
              <a:buSzPct val="92857"/>
              <a:buFont typeface="Arial"/>
              <a:buChar char="•"/>
              <a:tabLst>
                <a:tab pos="75565" algn="l"/>
              </a:tabLst>
            </a:pP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Integrated </a:t>
            </a: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systems </a:t>
            </a: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in aircrafts </a:t>
            </a: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and  </a:t>
            </a: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missiles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"/>
              <a:buChar char="•"/>
            </a:pPr>
            <a:endParaRPr sz="1400">
              <a:latin typeface="Arial"/>
              <a:cs typeface="Arial"/>
            </a:endParaRPr>
          </a:p>
          <a:p>
            <a:pPr marL="74930" indent="-62865">
              <a:lnSpc>
                <a:spcPct val="100000"/>
              </a:lnSpc>
              <a:buSzPct val="92857"/>
              <a:buFont typeface="Arial"/>
              <a:buChar char="•"/>
              <a:tabLst>
                <a:tab pos="75565" algn="l"/>
              </a:tabLst>
            </a:pP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Cellular</a:t>
            </a: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telephones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00FF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74930" indent="-62865">
              <a:lnSpc>
                <a:spcPct val="100000"/>
              </a:lnSpc>
              <a:buSzPct val="92857"/>
              <a:buFont typeface="Arial"/>
              <a:buChar char="•"/>
              <a:tabLst>
                <a:tab pos="75565" algn="l"/>
              </a:tabLst>
            </a:pP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Electric </a:t>
            </a: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and Electronic Motor</a:t>
            </a:r>
            <a:r>
              <a:rPr sz="14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controllers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"/>
              <a:buChar char="•"/>
            </a:pPr>
            <a:endParaRPr sz="1400">
              <a:latin typeface="Arial"/>
              <a:cs typeface="Arial"/>
            </a:endParaRPr>
          </a:p>
          <a:p>
            <a:pPr marL="74930" indent="-62865">
              <a:lnSpc>
                <a:spcPct val="100000"/>
              </a:lnSpc>
              <a:buSzPct val="92857"/>
              <a:buFont typeface="Arial"/>
              <a:buChar char="•"/>
              <a:tabLst>
                <a:tab pos="75565" algn="l"/>
              </a:tabLst>
            </a:pP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Engine </a:t>
            </a: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controllers </a:t>
            </a: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14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automobiles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FF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74930" indent="-62865">
              <a:lnSpc>
                <a:spcPct val="100000"/>
              </a:lnSpc>
              <a:spcBef>
                <a:spcPts val="5"/>
              </a:spcBef>
              <a:buSzPct val="92857"/>
              <a:buFont typeface="Arial"/>
              <a:buChar char="•"/>
              <a:tabLst>
                <a:tab pos="75565" algn="l"/>
              </a:tabLst>
            </a:pP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Calculators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"/>
              <a:buChar char="•"/>
            </a:pPr>
            <a:endParaRPr sz="1400">
              <a:latin typeface="Arial"/>
              <a:cs typeface="Arial"/>
            </a:endParaRPr>
          </a:p>
          <a:p>
            <a:pPr marL="121920" indent="-109855">
              <a:lnSpc>
                <a:spcPct val="100000"/>
              </a:lnSpc>
              <a:buSzPct val="92857"/>
              <a:buFont typeface="Arial"/>
              <a:buChar char="•"/>
              <a:tabLst>
                <a:tab pos="122555" algn="l"/>
              </a:tabLst>
            </a:pP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Medical</a:t>
            </a:r>
            <a:r>
              <a:rPr sz="14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equipments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FF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74930" indent="-62865">
              <a:lnSpc>
                <a:spcPct val="100000"/>
              </a:lnSpc>
              <a:buSzPct val="92857"/>
              <a:buFont typeface="Arial"/>
              <a:buChar char="•"/>
              <a:tabLst>
                <a:tab pos="75565" algn="l"/>
              </a:tabLst>
            </a:pP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Videogames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00FF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74930" indent="-62865">
              <a:lnSpc>
                <a:spcPct val="100000"/>
              </a:lnSpc>
              <a:buSzPct val="92857"/>
              <a:buFont typeface="Arial"/>
              <a:buChar char="•"/>
              <a:tabLst>
                <a:tab pos="75565" algn="l"/>
              </a:tabLst>
            </a:pP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Digital musical </a:t>
            </a: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instruments,</a:t>
            </a:r>
            <a:r>
              <a:rPr sz="14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etc.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5340" y="401827"/>
            <a:ext cx="26714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/>
              <a:t>APPLICATIONS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4479402" y="1281423"/>
            <a:ext cx="4610177" cy="4674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pPr marL="38100">
                <a:lnSpc>
                  <a:spcPts val="1639"/>
                </a:lnSpc>
              </a:pPr>
              <a:t>28</a:t>
            </a:fld>
            <a:endParaRPr spc="-5" dirty="0"/>
          </a:p>
        </p:txBody>
      </p:sp>
      <p:pic>
        <p:nvPicPr>
          <p:cNvPr id="6" name="Picture 2" descr="C:\Users\home\Pictures\WhatsApp Image 2019-10-01 at 17.17.1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7827" y="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66800"/>
            <a:ext cx="82296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pPr marL="38100">
                <a:lnSpc>
                  <a:spcPts val="1639"/>
                </a:lnSpc>
              </a:pPr>
              <a:t>29</a:t>
            </a:fld>
            <a:endParaRPr spc="-5" dirty="0"/>
          </a:p>
        </p:txBody>
      </p:sp>
      <p:pic>
        <p:nvPicPr>
          <p:cNvPr id="4" name="Picture 2" descr="C:\Users\home\Pictures\WhatsApp Image 2019-10-01 at 17.17.1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7827" y="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424" y="726757"/>
            <a:ext cx="6615176" cy="492443"/>
          </a:xfrm>
        </p:spPr>
        <p:txBody>
          <a:bodyPr/>
          <a:lstStyle/>
          <a:p>
            <a:pPr algn="ctr"/>
            <a:r>
              <a:rPr lang="en-US" dirty="0" smtClean="0"/>
              <a:t>OPEN QUESTION!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9417"/>
            <a:ext cx="3978275" cy="3983079"/>
          </a:xfrm>
        </p:spPr>
      </p:pic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4709160" y="2057400"/>
            <a:ext cx="3977640" cy="338554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does this picture mean?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is special about what this guy has done?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How is this Embedded Course related to this guy?!</a:t>
            </a:r>
          </a:p>
          <a:p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3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9424" y="1490471"/>
            <a:ext cx="5523414" cy="3877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pPr marL="38100">
                <a:lnSpc>
                  <a:spcPts val="1639"/>
                </a:lnSpc>
              </a:pPr>
              <a:t>30</a:t>
            </a:fld>
            <a:endParaRPr spc="-5" dirty="0"/>
          </a:p>
        </p:txBody>
      </p:sp>
      <p:pic>
        <p:nvPicPr>
          <p:cNvPr id="4" name="Picture 2" descr="C:\Users\home\Pictures\WhatsApp Image 2019-10-01 at 17.17.1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7827" y="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pPr marL="38100">
                <a:lnSpc>
                  <a:spcPts val="1639"/>
                </a:lnSpc>
              </a:pPr>
              <a:t>31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1536902"/>
            <a:ext cx="7647940" cy="326884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 algn="ctr">
              <a:lnSpc>
                <a:spcPct val="100000"/>
              </a:lnSpc>
              <a:spcBef>
                <a:spcPts val="770"/>
              </a:spcBef>
              <a:tabLst>
                <a:tab pos="356870" algn="l"/>
                <a:tab pos="357505" algn="l"/>
              </a:tabLst>
            </a:pPr>
            <a:r>
              <a:rPr lang="en-US" sz="2800" b="1" spc="-5" dirty="0" smtClean="0">
                <a:solidFill>
                  <a:srgbClr val="C00000"/>
                </a:solidFill>
                <a:latin typeface="Arial"/>
                <a:cs typeface="Arial"/>
              </a:rPr>
              <a:t>EMBEDDED AUTOMOTIVE SYSTEMS</a:t>
            </a: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tabLst>
                <a:tab pos="356870" algn="l"/>
                <a:tab pos="357505" algn="l"/>
              </a:tabLst>
            </a:pPr>
            <a:endParaRPr sz="2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9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10" smtClean="0">
                <a:latin typeface="Arial"/>
                <a:cs typeface="Arial"/>
              </a:rPr>
              <a:t>Today’s </a:t>
            </a:r>
            <a:r>
              <a:rPr sz="2400" dirty="0">
                <a:latin typeface="Arial"/>
                <a:cs typeface="Arial"/>
              </a:rPr>
              <a:t>high-end </a:t>
            </a:r>
            <a:r>
              <a:rPr sz="2400" spc="-5" dirty="0">
                <a:latin typeface="Arial"/>
                <a:cs typeface="Arial"/>
              </a:rPr>
              <a:t>automobile may </a:t>
            </a:r>
            <a:r>
              <a:rPr sz="2400" spc="-10">
                <a:latin typeface="Arial"/>
                <a:cs typeface="Arial"/>
              </a:rPr>
              <a:t>have</a:t>
            </a:r>
            <a:r>
              <a:rPr sz="2400" spc="-330">
                <a:latin typeface="Arial"/>
                <a:cs typeface="Arial"/>
              </a:rPr>
              <a:t> </a:t>
            </a:r>
            <a:r>
              <a:rPr sz="2400" spc="-5" smtClean="0">
                <a:latin typeface="Arial"/>
                <a:cs typeface="Arial"/>
              </a:rPr>
              <a:t>100</a:t>
            </a:r>
            <a:r>
              <a:rPr lang="en-US" sz="2400" spc="-5" dirty="0" smtClean="0">
                <a:latin typeface="Arial"/>
                <a:cs typeface="Arial"/>
              </a:rPr>
              <a:t> </a:t>
            </a:r>
            <a:r>
              <a:rPr sz="2400" smtClean="0">
                <a:latin typeface="Arial"/>
                <a:cs typeface="Arial"/>
              </a:rPr>
              <a:t>microprocessors</a:t>
            </a:r>
            <a:endParaRPr sz="2400">
              <a:latin typeface="Arial"/>
              <a:cs typeface="Arial"/>
            </a:endParaRPr>
          </a:p>
          <a:p>
            <a:pPr marL="814070" lvl="1" indent="-344805">
              <a:spcBef>
                <a:spcPts val="67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smtClean="0">
                <a:latin typeface="Arial"/>
                <a:cs typeface="Arial"/>
              </a:rPr>
              <a:t>4-bit </a:t>
            </a:r>
            <a:r>
              <a:rPr sz="2400" dirty="0">
                <a:latin typeface="Arial"/>
                <a:cs typeface="Arial"/>
              </a:rPr>
              <a:t>microcontroller </a:t>
            </a:r>
            <a:r>
              <a:rPr sz="2400" spc="-5" dirty="0">
                <a:latin typeface="Arial"/>
                <a:cs typeface="Arial"/>
              </a:rPr>
              <a:t>checks </a:t>
            </a:r>
            <a:r>
              <a:rPr sz="2400" spc="-5">
                <a:latin typeface="Arial"/>
                <a:cs typeface="Arial"/>
              </a:rPr>
              <a:t>seat</a:t>
            </a:r>
            <a:r>
              <a:rPr sz="2400" spc="-360">
                <a:latin typeface="Arial"/>
                <a:cs typeface="Arial"/>
              </a:rPr>
              <a:t> </a:t>
            </a:r>
            <a:r>
              <a:rPr sz="2400" spc="-5" smtClean="0">
                <a:latin typeface="Arial"/>
                <a:cs typeface="Arial"/>
              </a:rPr>
              <a:t>belt</a:t>
            </a:r>
            <a:r>
              <a:rPr sz="2400" smtClean="0">
                <a:latin typeface="Arial"/>
                <a:cs typeface="Arial"/>
              </a:rPr>
              <a:t> </a:t>
            </a:r>
            <a:endParaRPr lang="en-US" sz="2400" dirty="0" smtClean="0">
              <a:latin typeface="Arial"/>
              <a:cs typeface="Arial"/>
            </a:endParaRPr>
          </a:p>
          <a:p>
            <a:pPr marL="814070" lvl="1" indent="-344805">
              <a:spcBef>
                <a:spcPts val="670"/>
              </a:spcBef>
              <a:buChar char="•"/>
              <a:tabLst>
                <a:tab pos="356870" algn="l"/>
                <a:tab pos="357505" algn="l"/>
              </a:tabLst>
            </a:pPr>
            <a:r>
              <a:rPr lang="en-US" sz="2400" dirty="0" smtClean="0">
                <a:latin typeface="Arial"/>
                <a:cs typeface="Arial"/>
              </a:rPr>
              <a:t>8-bit m</a:t>
            </a:r>
            <a:r>
              <a:rPr sz="2400" smtClean="0">
                <a:latin typeface="Arial"/>
                <a:cs typeface="Arial"/>
              </a:rPr>
              <a:t>icrocontrollers </a:t>
            </a:r>
            <a:r>
              <a:rPr sz="2400" spc="-10" dirty="0">
                <a:latin typeface="Arial"/>
                <a:cs typeface="Arial"/>
              </a:rPr>
              <a:t>run </a:t>
            </a:r>
            <a:r>
              <a:rPr sz="2400">
                <a:latin typeface="Arial"/>
                <a:cs typeface="Arial"/>
              </a:rPr>
              <a:t>dashboard</a:t>
            </a:r>
            <a:r>
              <a:rPr sz="2400" spc="-350">
                <a:latin typeface="Arial"/>
                <a:cs typeface="Arial"/>
              </a:rPr>
              <a:t> </a:t>
            </a:r>
            <a:r>
              <a:rPr sz="2400" spc="-5" smtClean="0">
                <a:latin typeface="Arial"/>
                <a:cs typeface="Arial"/>
              </a:rPr>
              <a:t>devices</a:t>
            </a:r>
            <a:endParaRPr lang="en-US" sz="2400" spc="-5" dirty="0" smtClean="0">
              <a:latin typeface="Arial"/>
              <a:cs typeface="Arial"/>
            </a:endParaRPr>
          </a:p>
          <a:p>
            <a:pPr marL="814070" lvl="1" indent="-344805">
              <a:spcBef>
                <a:spcPts val="67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smtClean="0">
                <a:latin typeface="Arial"/>
                <a:cs typeface="Arial"/>
              </a:rPr>
              <a:t>16/32-bit </a:t>
            </a:r>
            <a:r>
              <a:rPr sz="2400" dirty="0">
                <a:latin typeface="Arial"/>
                <a:cs typeface="Arial"/>
              </a:rPr>
              <a:t>microprocessor </a:t>
            </a:r>
            <a:r>
              <a:rPr sz="2400">
                <a:latin typeface="Arial"/>
                <a:cs typeface="Arial"/>
              </a:rPr>
              <a:t>controls</a:t>
            </a:r>
            <a:r>
              <a:rPr sz="2400" spc="-405">
                <a:latin typeface="Arial"/>
                <a:cs typeface="Arial"/>
              </a:rPr>
              <a:t> </a:t>
            </a:r>
            <a:r>
              <a:rPr sz="2400" spc="-5" smtClean="0">
                <a:latin typeface="Arial"/>
                <a:cs typeface="Arial"/>
              </a:rPr>
              <a:t>engine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Picture 2" descr="C:\Users\home\Pictures\WhatsApp Image 2019-10-01 at 17.17.1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7827" y="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411" y="345757"/>
            <a:ext cx="6615176" cy="492443"/>
          </a:xfrm>
        </p:spPr>
        <p:txBody>
          <a:bodyPr/>
          <a:lstStyle/>
          <a:p>
            <a:pPr algn="ctr"/>
            <a:r>
              <a:rPr lang="en-US" dirty="0" smtClean="0"/>
              <a:t>THE WORLD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990600"/>
            <a:ext cx="7543800" cy="563231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EMBEDDED plays a central role in today’s world</a:t>
            </a:r>
          </a:p>
          <a:p>
            <a:pPr lvl="1"/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Professional life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Desktops, PCs, Notebooks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Smartphones</a:t>
            </a:r>
          </a:p>
          <a:p>
            <a:pPr lvl="2"/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Financial life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Smartphones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ATM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PAYTM/UPI/Online transfer, Online banking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Personal life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Smartphones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Calling, Video-Calling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Travel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Ola/Uber, IRCTC/</a:t>
            </a:r>
            <a:r>
              <a:rPr lang="en-US" dirty="0" err="1" smtClean="0"/>
              <a:t>Cleartrip</a:t>
            </a:r>
            <a:r>
              <a:rPr lang="en-US" dirty="0" smtClean="0"/>
              <a:t>/</a:t>
            </a:r>
            <a:r>
              <a:rPr lang="en-US" dirty="0" err="1" smtClean="0"/>
              <a:t>Makemytrip</a:t>
            </a:r>
            <a:endParaRPr lang="en-US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Shopping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Flipkart, Amazon, </a:t>
            </a:r>
            <a:r>
              <a:rPr lang="en-US" dirty="0" err="1" smtClean="0"/>
              <a:t>Myntra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add pandemic and lockdown to the picture!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4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59723" y="6289021"/>
            <a:ext cx="17462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z="1400" spc="-5" dirty="0">
                <a:solidFill>
                  <a:srgbClr val="9900CC"/>
                </a:solidFill>
                <a:latin typeface="Arial"/>
                <a:cs typeface="Arial"/>
              </a:rPr>
              <a:pPr marL="38100">
                <a:lnSpc>
                  <a:spcPts val="1639"/>
                </a:lnSpc>
              </a:pPr>
              <a:t>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7316" y="484123"/>
            <a:ext cx="7382509" cy="87331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2800" spc="-5" dirty="0" smtClean="0">
                <a:solidFill>
                  <a:srgbClr val="7030A0"/>
                </a:solidFill>
              </a:rPr>
              <a:t/>
            </a:r>
            <a:br>
              <a:rPr lang="en-US" sz="2800" spc="-5" dirty="0" smtClean="0">
                <a:solidFill>
                  <a:srgbClr val="7030A0"/>
                </a:solidFill>
              </a:rPr>
            </a:br>
            <a:r>
              <a:rPr lang="en-US" sz="2800" spc="-5" dirty="0" smtClean="0">
                <a:solidFill>
                  <a:srgbClr val="7030A0"/>
                </a:solidFill>
              </a:rPr>
              <a:t>AGENDA</a:t>
            </a:r>
            <a:endParaRPr sz="2800">
              <a:solidFill>
                <a:srgbClr val="7030A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4739" y="1613102"/>
            <a:ext cx="3555365" cy="398442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5" smtClean="0">
                <a:solidFill>
                  <a:srgbClr val="0000FF"/>
                </a:solidFill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  <a:p>
            <a:pPr marL="814070" lvl="1" indent="-344805">
              <a:spcBef>
                <a:spcPts val="6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5">
                <a:solidFill>
                  <a:srgbClr val="0000FF"/>
                </a:solidFill>
                <a:latin typeface="Arial"/>
                <a:cs typeface="Arial"/>
              </a:rPr>
              <a:t>Embedded</a:t>
            </a:r>
            <a:r>
              <a:rPr sz="2000" b="1" spc="-6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mtClean="0">
                <a:solidFill>
                  <a:srgbClr val="0000FF"/>
                </a:solidFill>
                <a:latin typeface="Arial"/>
                <a:cs typeface="Arial"/>
              </a:rPr>
              <a:t>System</a:t>
            </a:r>
            <a:endParaRPr lang="en-US" sz="2000" b="1" spc="-5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814070" lvl="1" indent="-344805">
              <a:spcBef>
                <a:spcPts val="6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5" smtClean="0">
                <a:solidFill>
                  <a:srgbClr val="0000FF"/>
                </a:solidFill>
                <a:latin typeface="Arial"/>
                <a:cs typeface="Arial"/>
              </a:rPr>
              <a:t>Components</a:t>
            </a:r>
            <a:endParaRPr lang="en-US" sz="2000" b="1" spc="-5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814070" lvl="1" indent="-344805">
              <a:spcBef>
                <a:spcPts val="6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2000" b="1" spc="-5" dirty="0" smtClean="0">
                <a:solidFill>
                  <a:srgbClr val="0000FF"/>
                </a:solidFill>
                <a:latin typeface="Arial"/>
                <a:cs typeface="Arial"/>
              </a:rPr>
              <a:t>Classifications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Hardware</a:t>
            </a:r>
          </a:p>
          <a:p>
            <a:pPr marL="814070" lvl="1" indent="-344805">
              <a:spcBef>
                <a:spcPts val="6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mtClean="0">
                <a:solidFill>
                  <a:srgbClr val="0000FF"/>
                </a:solidFill>
                <a:latin typeface="Arial"/>
                <a:cs typeface="Arial"/>
              </a:rPr>
              <a:t>Processors</a:t>
            </a:r>
            <a:endParaRPr sz="2000">
              <a:latin typeface="Arial"/>
              <a:cs typeface="Arial"/>
            </a:endParaRPr>
          </a:p>
          <a:p>
            <a:pPr marL="814070" lvl="1" indent="-344805"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mtClean="0">
                <a:solidFill>
                  <a:srgbClr val="0000FF"/>
                </a:solidFill>
                <a:latin typeface="Arial"/>
                <a:cs typeface="Arial"/>
              </a:rPr>
              <a:t>Other</a:t>
            </a:r>
            <a:r>
              <a:rPr lang="en-US" sz="2000" b="1" spc="-5" dirty="0" smtClean="0">
                <a:solidFill>
                  <a:srgbClr val="0000FF"/>
                </a:solidFill>
                <a:latin typeface="Arial"/>
                <a:cs typeface="Arial"/>
              </a:rPr>
              <a:t> Components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mtClean="0">
                <a:solidFill>
                  <a:srgbClr val="0000FF"/>
                </a:solidFill>
                <a:latin typeface="Arial"/>
                <a:cs typeface="Arial"/>
              </a:rPr>
              <a:t>Software</a:t>
            </a:r>
            <a:endParaRPr lang="en-US" sz="2000" b="1" spc="-5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5" smtClean="0">
                <a:solidFill>
                  <a:srgbClr val="0000FF"/>
                </a:solidFill>
                <a:latin typeface="Arial"/>
                <a:cs typeface="Arial"/>
              </a:rPr>
              <a:t>Applications</a:t>
            </a:r>
            <a:endParaRPr lang="en-US" sz="2000" b="1" spc="-5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814070" lvl="1" indent="-344805">
              <a:spcBef>
                <a:spcPts val="6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2000" b="1" spc="-5" dirty="0" smtClean="0">
                <a:solidFill>
                  <a:srgbClr val="0000FF"/>
                </a:solidFill>
                <a:latin typeface="Arial"/>
                <a:cs typeface="Arial"/>
              </a:rPr>
              <a:t>Automotive Domain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Picture 2" descr="C:\Users\home\Pictures\WhatsApp Image 2019-10-01 at 17.17.1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7827" y="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459723" y="6289021"/>
            <a:ext cx="17462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z="1400" spc="-5" dirty="0">
                <a:solidFill>
                  <a:srgbClr val="9900CC"/>
                </a:solidFill>
                <a:latin typeface="Arial"/>
                <a:cs typeface="Arial"/>
              </a:rPr>
              <a:pPr marL="38100">
                <a:lnSpc>
                  <a:spcPts val="1639"/>
                </a:lnSpc>
              </a:pPr>
              <a:t>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0"/>
            <a:ext cx="6615176" cy="118109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4400" b="0" spc="-5" dirty="0" smtClean="0">
                <a:latin typeface="Arial"/>
                <a:cs typeface="Arial"/>
              </a:rPr>
              <a:t/>
            </a:r>
            <a:br>
              <a:rPr lang="en-US" sz="4400" b="0" spc="-5" dirty="0" smtClean="0">
                <a:latin typeface="Arial"/>
                <a:cs typeface="Arial"/>
              </a:rPr>
            </a:br>
            <a:r>
              <a:rPr lang="en-US" spc="-5" dirty="0" smtClean="0">
                <a:solidFill>
                  <a:srgbClr val="C00000"/>
                </a:solidFill>
                <a:latin typeface="Arial"/>
                <a:cs typeface="Arial"/>
              </a:rPr>
              <a:t>SYSTEM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33400" y="2209800"/>
            <a:ext cx="8077199" cy="338554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IN" sz="4000" spc="-10" dirty="0" smtClean="0">
                <a:solidFill>
                  <a:srgbClr val="141AFC"/>
                </a:solidFill>
              </a:rPr>
              <a:t>What </a:t>
            </a:r>
            <a:r>
              <a:rPr lang="en-IN" sz="4000" spc="-5" dirty="0" smtClean="0">
                <a:solidFill>
                  <a:srgbClr val="141AFC"/>
                </a:solidFill>
              </a:rPr>
              <a:t>is a</a:t>
            </a:r>
            <a:r>
              <a:rPr lang="en-IN" sz="4000" spc="-15" dirty="0" smtClean="0">
                <a:solidFill>
                  <a:srgbClr val="141AFC"/>
                </a:solidFill>
              </a:rPr>
              <a:t> </a:t>
            </a:r>
            <a:r>
              <a:rPr lang="en-IN" sz="4000" spc="-10" dirty="0" smtClean="0">
                <a:solidFill>
                  <a:srgbClr val="141AFC"/>
                </a:solidFill>
              </a:rPr>
              <a:t>system?</a:t>
            </a:r>
            <a:endParaRPr lang="en-IN" sz="4000" dirty="0" smtClean="0"/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 A way of working / organizing / doing one or more tasks according to a fixed plan, program or set of rules.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 An arrangement in which all its units assemble and work together according to the plan / program / rules.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8" name="Picture 2" descr="C:\Users\home\Pictures\WhatsApp Image 2019-10-01 at 17.17.1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7827" y="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304800"/>
            <a:ext cx="5494020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SYSTEM </a:t>
            </a:r>
            <a:r>
              <a:rPr smtClean="0">
                <a:solidFill>
                  <a:srgbClr val="C00000"/>
                </a:solidFill>
                <a:latin typeface="Arial"/>
                <a:cs typeface="Arial"/>
              </a:rPr>
              <a:t>EXAMPLE</a:t>
            </a: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 #1</a:t>
            </a:r>
            <a:endParaRPr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203451"/>
            <a:ext cx="8438515" cy="38818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0670">
              <a:lnSpc>
                <a:spcPts val="3825"/>
              </a:lnSpc>
              <a:spcBef>
                <a:spcPts val="90"/>
              </a:spcBef>
            </a:pPr>
            <a:r>
              <a:rPr sz="2400" b="1" spc="-10" smtClean="0">
                <a:solidFill>
                  <a:srgbClr val="141AFC"/>
                </a:solidFill>
                <a:latin typeface="Arial" pitchFamily="34" charset="0"/>
                <a:cs typeface="Arial" pitchFamily="34" charset="0"/>
              </a:rPr>
              <a:t>WATC</a:t>
            </a:r>
            <a:r>
              <a:rPr lang="en-US" sz="2400" b="1" spc="-10" dirty="0" smtClean="0">
                <a:solidFill>
                  <a:srgbClr val="141AFC"/>
                </a:solidFill>
                <a:latin typeface="Arial" pitchFamily="34" charset="0"/>
                <a:cs typeface="Arial" pitchFamily="34" charset="0"/>
              </a:rPr>
              <a:t>H</a:t>
            </a:r>
            <a:endParaRPr sz="2400" b="1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ts val="3345"/>
              </a:lnSpc>
            </a:pPr>
            <a:r>
              <a:rPr b="1" smtClean="0">
                <a:solidFill>
                  <a:srgbClr val="000099"/>
                </a:solidFill>
                <a:latin typeface="Carlito"/>
                <a:cs typeface="Carlito"/>
              </a:rPr>
              <a:t>It </a:t>
            </a:r>
            <a:r>
              <a:rPr b="1" dirty="0">
                <a:solidFill>
                  <a:srgbClr val="000099"/>
                </a:solidFill>
                <a:latin typeface="Carlito"/>
                <a:cs typeface="Carlito"/>
              </a:rPr>
              <a:t>is </a:t>
            </a:r>
            <a:r>
              <a:rPr b="1">
                <a:solidFill>
                  <a:srgbClr val="000099"/>
                </a:solidFill>
                <a:latin typeface="Carlito"/>
                <a:cs typeface="Carlito"/>
              </a:rPr>
              <a:t>a </a:t>
            </a:r>
            <a:r>
              <a:rPr b="1" smtClean="0">
                <a:solidFill>
                  <a:srgbClr val="000099"/>
                </a:solidFill>
                <a:latin typeface="Carlito"/>
                <a:cs typeface="Carlito"/>
              </a:rPr>
              <a:t>time</a:t>
            </a:r>
            <a:r>
              <a:rPr lang="en-US" b="1" dirty="0" smtClean="0">
                <a:solidFill>
                  <a:srgbClr val="000099"/>
                </a:solidFill>
                <a:latin typeface="Carlito"/>
                <a:cs typeface="Carlito"/>
              </a:rPr>
              <a:t>-</a:t>
            </a:r>
            <a:r>
              <a:rPr b="1" spc="-5" smtClean="0">
                <a:solidFill>
                  <a:srgbClr val="000099"/>
                </a:solidFill>
                <a:latin typeface="Carlito"/>
                <a:cs typeface="Carlito"/>
              </a:rPr>
              <a:t>display</a:t>
            </a:r>
            <a:r>
              <a:rPr b="1" spc="-40" smtClean="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b="1" dirty="0">
                <a:solidFill>
                  <a:srgbClr val="FF0000"/>
                </a:solidFill>
                <a:latin typeface="Carlito"/>
                <a:cs typeface="Carlito"/>
              </a:rPr>
              <a:t>SYSTEM</a:t>
            </a:r>
            <a:endParaRPr>
              <a:latin typeface="Carlito"/>
              <a:cs typeface="Carlito"/>
            </a:endParaRPr>
          </a:p>
          <a:p>
            <a:pPr marL="899160" marR="2536190" indent="-887094">
              <a:lnSpc>
                <a:spcPct val="100000"/>
              </a:lnSpc>
            </a:pPr>
            <a:r>
              <a:rPr b="1" dirty="0">
                <a:solidFill>
                  <a:srgbClr val="000099"/>
                </a:solidFill>
                <a:latin typeface="Carlito"/>
                <a:cs typeface="Carlito"/>
              </a:rPr>
              <a:t>Parts: Hardware, Needles, Battery</a:t>
            </a:r>
            <a:r>
              <a:rPr b="1">
                <a:solidFill>
                  <a:srgbClr val="000099"/>
                </a:solidFill>
                <a:latin typeface="Carlito"/>
                <a:cs typeface="Carlito"/>
              </a:rPr>
              <a:t>, </a:t>
            </a:r>
            <a:r>
              <a:rPr b="1" smtClean="0">
                <a:solidFill>
                  <a:srgbClr val="000099"/>
                </a:solidFill>
                <a:latin typeface="Carlito"/>
                <a:cs typeface="Carlito"/>
              </a:rPr>
              <a:t>Dial,</a:t>
            </a:r>
            <a:r>
              <a:rPr lang="en-US" b="1" dirty="0" smtClean="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b="1" smtClean="0">
                <a:solidFill>
                  <a:srgbClr val="000099"/>
                </a:solidFill>
                <a:latin typeface="Carlito"/>
                <a:cs typeface="Carlito"/>
              </a:rPr>
              <a:t>Chassis</a:t>
            </a:r>
            <a:r>
              <a:rPr lang="en-US" b="1" dirty="0" smtClean="0">
                <a:solidFill>
                  <a:srgbClr val="000099"/>
                </a:solidFill>
                <a:latin typeface="Carlito"/>
                <a:cs typeface="Carlito"/>
              </a:rPr>
              <a:t>, </a:t>
            </a:r>
            <a:r>
              <a:rPr b="1" smtClean="0">
                <a:solidFill>
                  <a:srgbClr val="000099"/>
                </a:solidFill>
                <a:latin typeface="Carlito"/>
                <a:cs typeface="Carlito"/>
              </a:rPr>
              <a:t>Strap</a:t>
            </a:r>
            <a:endParaRPr lang="en-US" b="1" dirty="0" smtClean="0">
              <a:solidFill>
                <a:srgbClr val="000099"/>
              </a:solidFill>
              <a:latin typeface="Carlito"/>
              <a:cs typeface="Carlito"/>
            </a:endParaRPr>
          </a:p>
          <a:p>
            <a:pPr marL="899160" marR="2536190" indent="-887094">
              <a:lnSpc>
                <a:spcPct val="100000"/>
              </a:lnSpc>
            </a:pPr>
            <a:endParaRPr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2000" b="1" u="heavy" spc="-5" smtClean="0">
                <a:solidFill>
                  <a:srgbClr val="141AFC"/>
                </a:solidFill>
                <a:uFill>
                  <a:solidFill>
                    <a:srgbClr val="141AFC"/>
                  </a:solidFill>
                </a:uFill>
                <a:latin typeface="Carlito"/>
                <a:cs typeface="Carlito"/>
              </a:rPr>
              <a:t>Rules</a:t>
            </a:r>
            <a:r>
              <a:rPr lang="en-US" sz="2000" b="1" u="heavy" spc="-5" dirty="0" smtClean="0">
                <a:solidFill>
                  <a:srgbClr val="141AFC"/>
                </a:solidFill>
                <a:uFill>
                  <a:solidFill>
                    <a:srgbClr val="141AFC"/>
                  </a:solidFill>
                </a:uFill>
                <a:latin typeface="Carlito"/>
                <a:cs typeface="Carlito"/>
              </a:rPr>
              <a:t>:</a:t>
            </a:r>
            <a:endParaRPr sz="2000">
              <a:latin typeface="Carlito"/>
              <a:cs typeface="Carlito"/>
            </a:endParaRPr>
          </a:p>
          <a:p>
            <a:pPr marL="283845" indent="-271780">
              <a:lnSpc>
                <a:spcPct val="100000"/>
              </a:lnSpc>
              <a:buSzPct val="96428"/>
              <a:buAutoNum type="arabicPeriod"/>
              <a:tabLst>
                <a:tab pos="284480" algn="l"/>
              </a:tabLst>
            </a:pPr>
            <a:r>
              <a:rPr sz="2000" dirty="0">
                <a:solidFill>
                  <a:srgbClr val="000099"/>
                </a:solidFill>
                <a:latin typeface="Carlito"/>
                <a:cs typeface="Carlito"/>
              </a:rPr>
              <a:t>All </a:t>
            </a:r>
            <a:r>
              <a:rPr sz="2000" spc="-5" dirty="0">
                <a:solidFill>
                  <a:srgbClr val="000099"/>
                </a:solidFill>
                <a:latin typeface="Carlito"/>
                <a:cs typeface="Carlito"/>
              </a:rPr>
              <a:t>needles </a:t>
            </a:r>
            <a:r>
              <a:rPr sz="2000" dirty="0">
                <a:solidFill>
                  <a:srgbClr val="000099"/>
                </a:solidFill>
                <a:latin typeface="Carlito"/>
                <a:cs typeface="Carlito"/>
              </a:rPr>
              <a:t>move </a:t>
            </a:r>
            <a:r>
              <a:rPr sz="2000" spc="-5" dirty="0">
                <a:solidFill>
                  <a:srgbClr val="000099"/>
                </a:solidFill>
                <a:latin typeface="Carlito"/>
                <a:cs typeface="Carlito"/>
              </a:rPr>
              <a:t>clockwise</a:t>
            </a:r>
            <a:r>
              <a:rPr sz="2000" spc="-45" dirty="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0099"/>
                </a:solidFill>
                <a:latin typeface="Carlito"/>
                <a:cs typeface="Carlito"/>
              </a:rPr>
              <a:t>only</a:t>
            </a:r>
            <a:endParaRPr sz="2000">
              <a:latin typeface="Carlito"/>
              <a:cs typeface="Carlito"/>
            </a:endParaRPr>
          </a:p>
          <a:p>
            <a:pPr marL="283845" indent="-271780">
              <a:lnSpc>
                <a:spcPct val="100000"/>
              </a:lnSpc>
              <a:buSzPct val="96428"/>
              <a:buAutoNum type="arabicPeriod"/>
              <a:tabLst>
                <a:tab pos="284480" algn="l"/>
              </a:tabLst>
            </a:pPr>
            <a:r>
              <a:rPr sz="2000" dirty="0">
                <a:solidFill>
                  <a:srgbClr val="000099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000099"/>
                </a:solidFill>
                <a:latin typeface="Carlito"/>
                <a:cs typeface="Carlito"/>
              </a:rPr>
              <a:t>thin needle </a:t>
            </a:r>
            <a:r>
              <a:rPr sz="2000" dirty="0">
                <a:solidFill>
                  <a:srgbClr val="000099"/>
                </a:solidFill>
                <a:latin typeface="Carlito"/>
                <a:cs typeface="Carlito"/>
              </a:rPr>
              <a:t>rotates every</a:t>
            </a:r>
            <a:r>
              <a:rPr sz="2000" spc="-45" dirty="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0099"/>
                </a:solidFill>
                <a:latin typeface="Carlito"/>
                <a:cs typeface="Carlito"/>
              </a:rPr>
              <a:t>second</a:t>
            </a:r>
            <a:endParaRPr sz="2000">
              <a:latin typeface="Carlito"/>
              <a:cs typeface="Carlito"/>
            </a:endParaRPr>
          </a:p>
          <a:p>
            <a:pPr marL="283845" indent="-271780">
              <a:lnSpc>
                <a:spcPct val="100000"/>
              </a:lnSpc>
              <a:buSzPct val="96428"/>
              <a:buAutoNum type="arabicPeriod"/>
              <a:tabLst>
                <a:tab pos="284480" algn="l"/>
              </a:tabLst>
            </a:pPr>
            <a:r>
              <a:rPr sz="2000" dirty="0">
                <a:solidFill>
                  <a:srgbClr val="000099"/>
                </a:solidFill>
                <a:latin typeface="Carlito"/>
                <a:cs typeface="Carlito"/>
              </a:rPr>
              <a:t>A long </a:t>
            </a:r>
            <a:r>
              <a:rPr sz="2000" spc="-5" dirty="0">
                <a:solidFill>
                  <a:srgbClr val="000099"/>
                </a:solidFill>
                <a:latin typeface="Carlito"/>
                <a:cs typeface="Carlito"/>
              </a:rPr>
              <a:t>needle </a:t>
            </a:r>
            <a:r>
              <a:rPr sz="2000" dirty="0">
                <a:solidFill>
                  <a:srgbClr val="000099"/>
                </a:solidFill>
                <a:latin typeface="Carlito"/>
                <a:cs typeface="Carlito"/>
              </a:rPr>
              <a:t>rotates every</a:t>
            </a:r>
            <a:r>
              <a:rPr sz="2000" spc="-60" dirty="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0099"/>
                </a:solidFill>
                <a:latin typeface="Carlito"/>
                <a:cs typeface="Carlito"/>
              </a:rPr>
              <a:t>minute</a:t>
            </a:r>
            <a:endParaRPr sz="2000">
              <a:latin typeface="Carlito"/>
              <a:cs typeface="Carlito"/>
            </a:endParaRPr>
          </a:p>
          <a:p>
            <a:pPr marL="283845" indent="-271780">
              <a:lnSpc>
                <a:spcPct val="100000"/>
              </a:lnSpc>
              <a:buSzPct val="96428"/>
              <a:buAutoNum type="arabicPeriod"/>
              <a:tabLst>
                <a:tab pos="284480" algn="l"/>
              </a:tabLst>
            </a:pPr>
            <a:r>
              <a:rPr sz="2000" dirty="0">
                <a:solidFill>
                  <a:srgbClr val="000099"/>
                </a:solidFill>
                <a:latin typeface="Carlito"/>
                <a:cs typeface="Carlito"/>
              </a:rPr>
              <a:t>A short </a:t>
            </a:r>
            <a:r>
              <a:rPr sz="2000" spc="-5" dirty="0">
                <a:solidFill>
                  <a:srgbClr val="000099"/>
                </a:solidFill>
                <a:latin typeface="Carlito"/>
                <a:cs typeface="Carlito"/>
              </a:rPr>
              <a:t>needle </a:t>
            </a:r>
            <a:r>
              <a:rPr sz="2000" dirty="0">
                <a:solidFill>
                  <a:srgbClr val="000099"/>
                </a:solidFill>
                <a:latin typeface="Carlito"/>
                <a:cs typeface="Carlito"/>
              </a:rPr>
              <a:t>rotates every</a:t>
            </a:r>
            <a:r>
              <a:rPr sz="2000" spc="-40" dirty="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0099"/>
                </a:solidFill>
                <a:latin typeface="Carlito"/>
                <a:cs typeface="Carlito"/>
              </a:rPr>
              <a:t>hour</a:t>
            </a:r>
            <a:endParaRPr sz="2000">
              <a:latin typeface="Carlito"/>
              <a:cs typeface="Carlito"/>
            </a:endParaRPr>
          </a:p>
          <a:p>
            <a:pPr marL="283845" indent="-271780">
              <a:lnSpc>
                <a:spcPct val="100000"/>
              </a:lnSpc>
              <a:buSzPct val="96428"/>
              <a:buAutoNum type="arabicPeriod"/>
              <a:tabLst>
                <a:tab pos="284480" algn="l"/>
                <a:tab pos="3964940" algn="l"/>
              </a:tabLst>
            </a:pPr>
            <a:r>
              <a:rPr sz="2000" dirty="0">
                <a:solidFill>
                  <a:srgbClr val="000099"/>
                </a:solidFill>
                <a:latin typeface="Carlito"/>
                <a:cs typeface="Carlito"/>
              </a:rPr>
              <a:t>All </a:t>
            </a:r>
            <a:r>
              <a:rPr sz="2000" spc="-5" dirty="0">
                <a:solidFill>
                  <a:srgbClr val="000099"/>
                </a:solidFill>
                <a:latin typeface="Carlito"/>
                <a:cs typeface="Carlito"/>
              </a:rPr>
              <a:t>needles </a:t>
            </a:r>
            <a:r>
              <a:rPr sz="2000" dirty="0">
                <a:solidFill>
                  <a:srgbClr val="000099"/>
                </a:solidFill>
                <a:latin typeface="Carlito"/>
                <a:cs typeface="Carlito"/>
              </a:rPr>
              <a:t>return </a:t>
            </a:r>
            <a:r>
              <a:rPr sz="2000">
                <a:solidFill>
                  <a:srgbClr val="000099"/>
                </a:solidFill>
                <a:latin typeface="Carlito"/>
                <a:cs typeface="Carlito"/>
              </a:rPr>
              <a:t>to</a:t>
            </a:r>
            <a:r>
              <a:rPr sz="2000" spc="1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sz="2000" spc="-5" smtClean="0">
                <a:solidFill>
                  <a:srgbClr val="000099"/>
                </a:solidFill>
                <a:latin typeface="Carlito"/>
                <a:cs typeface="Carlito"/>
              </a:rPr>
              <a:t>the</a:t>
            </a:r>
            <a:r>
              <a:rPr lang="en-US" sz="2000" spc="-5" dirty="0" smtClean="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sz="2000" smtClean="0">
                <a:solidFill>
                  <a:srgbClr val="000099"/>
                </a:solidFill>
                <a:latin typeface="Carlito"/>
                <a:cs typeface="Carlito"/>
              </a:rPr>
              <a:t>original </a:t>
            </a:r>
            <a:r>
              <a:rPr sz="2000" spc="-5" dirty="0">
                <a:solidFill>
                  <a:srgbClr val="000099"/>
                </a:solidFill>
                <a:latin typeface="Carlito"/>
                <a:cs typeface="Carlito"/>
              </a:rPr>
              <a:t>position </a:t>
            </a:r>
            <a:r>
              <a:rPr sz="2000" dirty="0">
                <a:solidFill>
                  <a:srgbClr val="000099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000099"/>
                </a:solidFill>
                <a:latin typeface="Carlito"/>
                <a:cs typeface="Carlito"/>
              </a:rPr>
              <a:t>12</a:t>
            </a:r>
            <a:r>
              <a:rPr sz="2000" spc="-50" dirty="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0099"/>
                </a:solidFill>
                <a:latin typeface="Carlito"/>
                <a:cs typeface="Carlito"/>
              </a:rPr>
              <a:t>hours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2800" y="1295400"/>
            <a:ext cx="1655063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39000" y="4343400"/>
            <a:ext cx="1447800" cy="1472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59723" y="6289021"/>
            <a:ext cx="17462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z="1400" spc="-5" dirty="0">
                <a:solidFill>
                  <a:srgbClr val="9900CC"/>
                </a:solidFill>
                <a:latin typeface="Arial"/>
                <a:cs typeface="Arial"/>
              </a:rPr>
              <a:pPr marL="38100">
                <a:lnSpc>
                  <a:spcPts val="1639"/>
                </a:lnSpc>
              </a:pPr>
              <a:t>7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244" y="282955"/>
            <a:ext cx="5494020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pc="-5">
                <a:solidFill>
                  <a:srgbClr val="C00000"/>
                </a:solidFill>
                <a:latin typeface="Arial"/>
                <a:cs typeface="Arial"/>
              </a:rPr>
              <a:t>SYSTEM</a:t>
            </a:r>
            <a:r>
              <a:rPr spc="-5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mtClean="0">
                <a:solidFill>
                  <a:srgbClr val="C00000"/>
                </a:solidFill>
                <a:latin typeface="Arial"/>
                <a:cs typeface="Arial"/>
              </a:rPr>
              <a:t>EXAMPLE</a:t>
            </a: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 #2</a:t>
            </a:r>
            <a:endParaRPr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7068" y="1090675"/>
            <a:ext cx="8590280" cy="43434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3670"/>
              </a:lnSpc>
              <a:spcBef>
                <a:spcPts val="90"/>
              </a:spcBef>
            </a:pPr>
            <a:r>
              <a:rPr sz="2400" b="1" spc="-5" dirty="0">
                <a:solidFill>
                  <a:srgbClr val="141AFC"/>
                </a:solidFill>
                <a:latin typeface="Arial"/>
                <a:cs typeface="Arial"/>
              </a:rPr>
              <a:t>WASHING</a:t>
            </a:r>
            <a:r>
              <a:rPr sz="2400" b="1" spc="-20" dirty="0">
                <a:solidFill>
                  <a:srgbClr val="141AFC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141AFC"/>
                </a:solidFill>
                <a:latin typeface="Arial"/>
                <a:cs typeface="Arial"/>
              </a:rPr>
              <a:t>MACHINE</a:t>
            </a:r>
            <a:endParaRPr sz="2400" b="1">
              <a:latin typeface="Arial"/>
              <a:cs typeface="Arial"/>
            </a:endParaRPr>
          </a:p>
          <a:p>
            <a:pPr marL="55244">
              <a:lnSpc>
                <a:spcPts val="3190"/>
              </a:lnSpc>
            </a:pPr>
            <a:r>
              <a:rPr sz="2000" b="1" dirty="0">
                <a:solidFill>
                  <a:srgbClr val="000099"/>
                </a:solidFill>
                <a:latin typeface="Carlito"/>
                <a:cs typeface="Carlito"/>
              </a:rPr>
              <a:t>It is an </a:t>
            </a:r>
            <a:r>
              <a:rPr sz="2000" b="1" spc="-5" dirty="0">
                <a:solidFill>
                  <a:srgbClr val="000099"/>
                </a:solidFill>
                <a:latin typeface="Carlito"/>
                <a:cs typeface="Carlito"/>
              </a:rPr>
              <a:t>automatic clothes </a:t>
            </a:r>
            <a:r>
              <a:rPr sz="2000" b="1" dirty="0">
                <a:solidFill>
                  <a:srgbClr val="000099"/>
                </a:solidFill>
                <a:latin typeface="Carlito"/>
                <a:cs typeface="Carlito"/>
              </a:rPr>
              <a:t>washing</a:t>
            </a:r>
            <a:r>
              <a:rPr sz="2000" b="1" spc="-20" dirty="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SYSTEM</a:t>
            </a:r>
            <a:endParaRPr sz="2000">
              <a:latin typeface="Carlito"/>
              <a:cs typeface="Carlito"/>
            </a:endParaRPr>
          </a:p>
          <a:p>
            <a:pPr marL="55244" marR="5080">
              <a:lnSpc>
                <a:spcPct val="100000"/>
              </a:lnSpc>
            </a:pPr>
            <a:r>
              <a:rPr sz="2000" b="1" dirty="0">
                <a:solidFill>
                  <a:srgbClr val="000099"/>
                </a:solidFill>
                <a:latin typeface="Carlito"/>
                <a:cs typeface="Carlito"/>
              </a:rPr>
              <a:t>Parts: Status </a:t>
            </a:r>
            <a:r>
              <a:rPr sz="2000" b="1" spc="-5" dirty="0">
                <a:solidFill>
                  <a:srgbClr val="000099"/>
                </a:solidFill>
                <a:latin typeface="Carlito"/>
                <a:cs typeface="Carlito"/>
              </a:rPr>
              <a:t>display panel</a:t>
            </a:r>
            <a:r>
              <a:rPr sz="2000" b="1" spc="-5">
                <a:solidFill>
                  <a:srgbClr val="000099"/>
                </a:solidFill>
                <a:latin typeface="Carlito"/>
                <a:cs typeface="Carlito"/>
              </a:rPr>
              <a:t>, </a:t>
            </a:r>
            <a:r>
              <a:rPr sz="2000" b="1" spc="-5" smtClean="0">
                <a:solidFill>
                  <a:srgbClr val="000099"/>
                </a:solidFill>
                <a:latin typeface="Carlito"/>
                <a:cs typeface="Carlito"/>
              </a:rPr>
              <a:t>Switche</a:t>
            </a:r>
            <a:r>
              <a:rPr lang="en-US" sz="2000" b="1" spc="-5" dirty="0" smtClean="0">
                <a:solidFill>
                  <a:srgbClr val="000099"/>
                </a:solidFill>
                <a:latin typeface="Carlito"/>
                <a:cs typeface="Carlito"/>
              </a:rPr>
              <a:t>s, </a:t>
            </a:r>
            <a:r>
              <a:rPr sz="2000" b="1" smtClean="0">
                <a:solidFill>
                  <a:srgbClr val="000099"/>
                </a:solidFill>
                <a:latin typeface="Carlito"/>
                <a:cs typeface="Carlito"/>
              </a:rPr>
              <a:t>Dials</a:t>
            </a:r>
            <a:r>
              <a:rPr sz="2000" b="1" dirty="0">
                <a:solidFill>
                  <a:srgbClr val="000099"/>
                </a:solidFill>
                <a:latin typeface="Carlito"/>
                <a:cs typeface="Carlito"/>
              </a:rPr>
              <a:t>, Motor</a:t>
            </a:r>
            <a:r>
              <a:rPr sz="2000" b="1">
                <a:solidFill>
                  <a:srgbClr val="000099"/>
                </a:solidFill>
                <a:latin typeface="Carlito"/>
                <a:cs typeface="Carlito"/>
              </a:rPr>
              <a:t>, </a:t>
            </a:r>
            <a:endParaRPr lang="en-US" sz="2000" b="1" dirty="0" smtClean="0">
              <a:solidFill>
                <a:srgbClr val="000099"/>
              </a:solidFill>
              <a:latin typeface="Carlito"/>
              <a:cs typeface="Carlito"/>
            </a:endParaRPr>
          </a:p>
          <a:p>
            <a:pPr marL="55244" marR="5080">
              <a:lnSpc>
                <a:spcPct val="100000"/>
              </a:lnSpc>
            </a:pPr>
            <a:r>
              <a:rPr sz="2000" b="1" smtClean="0">
                <a:solidFill>
                  <a:srgbClr val="000099"/>
                </a:solidFill>
                <a:latin typeface="Carlito"/>
                <a:cs typeface="Carlito"/>
              </a:rPr>
              <a:t>Power </a:t>
            </a:r>
            <a:r>
              <a:rPr lang="en-US" sz="2000" b="1" spc="-5" dirty="0" smtClean="0">
                <a:solidFill>
                  <a:srgbClr val="000099"/>
                </a:solidFill>
                <a:latin typeface="Carlito"/>
                <a:cs typeface="Carlito"/>
              </a:rPr>
              <a:t>supply</a:t>
            </a:r>
            <a:r>
              <a:rPr sz="2000" b="1" smtClean="0">
                <a:solidFill>
                  <a:srgbClr val="000099"/>
                </a:solidFill>
                <a:latin typeface="Carlito"/>
                <a:cs typeface="Carlito"/>
              </a:rPr>
              <a:t>, </a:t>
            </a:r>
            <a:r>
              <a:rPr sz="2000" b="1" spc="-5" smtClean="0">
                <a:solidFill>
                  <a:srgbClr val="000099"/>
                </a:solidFill>
                <a:latin typeface="Carlito"/>
                <a:cs typeface="Carlito"/>
              </a:rPr>
              <a:t>Inner</a:t>
            </a:r>
            <a:r>
              <a:rPr lang="en-US" sz="2000" b="1" spc="-5" dirty="0" smtClean="0">
                <a:solidFill>
                  <a:srgbClr val="000099"/>
                </a:solidFill>
                <a:latin typeface="Carlito"/>
                <a:cs typeface="Carlito"/>
              </a:rPr>
              <a:t>-</a:t>
            </a:r>
            <a:r>
              <a:rPr sz="2000" b="1" smtClean="0">
                <a:solidFill>
                  <a:srgbClr val="000099"/>
                </a:solidFill>
                <a:latin typeface="Carlito"/>
                <a:cs typeface="Carlito"/>
              </a:rPr>
              <a:t>water </a:t>
            </a:r>
            <a:r>
              <a:rPr sz="2000" b="1">
                <a:solidFill>
                  <a:srgbClr val="000099"/>
                </a:solidFill>
                <a:latin typeface="Carlito"/>
                <a:cs typeface="Carlito"/>
              </a:rPr>
              <a:t>level </a:t>
            </a:r>
            <a:r>
              <a:rPr sz="2000" b="1" spc="-5" smtClean="0">
                <a:solidFill>
                  <a:srgbClr val="000099"/>
                </a:solidFill>
                <a:latin typeface="Carlito"/>
                <a:cs typeface="Carlito"/>
              </a:rPr>
              <a:t>sensor</a:t>
            </a:r>
            <a:endParaRPr sz="2000">
              <a:latin typeface="Carlito"/>
              <a:cs typeface="Carlito"/>
            </a:endParaRPr>
          </a:p>
          <a:p>
            <a:pPr marL="55244">
              <a:lnSpc>
                <a:spcPct val="100000"/>
              </a:lnSpc>
              <a:spcBef>
                <a:spcPts val="2160"/>
              </a:spcBef>
            </a:pPr>
            <a:r>
              <a:rPr sz="2400" b="1" u="heavy" spc="-5" smtClean="0">
                <a:solidFill>
                  <a:srgbClr val="141AFC"/>
                </a:solidFill>
                <a:uFill>
                  <a:solidFill>
                    <a:srgbClr val="141AFC"/>
                  </a:solidFill>
                </a:uFill>
                <a:latin typeface="Carlito"/>
                <a:cs typeface="Carlito"/>
              </a:rPr>
              <a:t>Rules</a:t>
            </a:r>
            <a:r>
              <a:rPr lang="en-US" sz="2400" b="1" u="heavy" spc="-5" dirty="0" smtClean="0">
                <a:solidFill>
                  <a:srgbClr val="141AFC"/>
                </a:solidFill>
                <a:uFill>
                  <a:solidFill>
                    <a:srgbClr val="141AFC"/>
                  </a:solidFill>
                </a:uFill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  <a:p>
            <a:pPr marL="55244" marR="6118860">
              <a:lnSpc>
                <a:spcPts val="2860"/>
              </a:lnSpc>
              <a:spcBef>
                <a:spcPts val="125"/>
              </a:spcBef>
            </a:pPr>
            <a:r>
              <a:rPr sz="2000" spc="-5">
                <a:solidFill>
                  <a:srgbClr val="000099"/>
                </a:solidFill>
                <a:latin typeface="Carlito"/>
                <a:cs typeface="Carlito"/>
              </a:rPr>
              <a:t>1.Wash </a:t>
            </a:r>
            <a:r>
              <a:rPr lang="en-US" sz="2000" spc="-5" dirty="0" smtClean="0">
                <a:solidFill>
                  <a:srgbClr val="000099"/>
                </a:solidFill>
                <a:latin typeface="Carlito"/>
                <a:cs typeface="Carlito"/>
              </a:rPr>
              <a:t>clothes - </a:t>
            </a:r>
            <a:r>
              <a:rPr lang="en-US" sz="2000" dirty="0" smtClean="0">
                <a:solidFill>
                  <a:srgbClr val="000099"/>
                </a:solidFill>
                <a:latin typeface="Carlito"/>
                <a:cs typeface="Carlito"/>
              </a:rPr>
              <a:t>spin</a:t>
            </a:r>
            <a:endParaRPr lang="en-US" sz="2000" spc="-5" dirty="0" smtClean="0">
              <a:solidFill>
                <a:srgbClr val="000099"/>
              </a:solidFill>
              <a:latin typeface="Carlito"/>
              <a:cs typeface="Carlito"/>
            </a:endParaRPr>
          </a:p>
          <a:p>
            <a:pPr marL="55244" marR="6118860">
              <a:lnSpc>
                <a:spcPts val="2860"/>
              </a:lnSpc>
              <a:spcBef>
                <a:spcPts val="125"/>
              </a:spcBef>
            </a:pPr>
            <a:r>
              <a:rPr sz="2000" spc="-5" smtClean="0">
                <a:solidFill>
                  <a:srgbClr val="000099"/>
                </a:solidFill>
                <a:latin typeface="Carlito"/>
                <a:cs typeface="Carlito"/>
              </a:rPr>
              <a:t>2.Rinse</a:t>
            </a:r>
            <a:r>
              <a:rPr lang="en-US" sz="2000" spc="-5" dirty="0" smtClean="0">
                <a:solidFill>
                  <a:srgbClr val="000099"/>
                </a:solidFill>
                <a:latin typeface="Carlito"/>
                <a:cs typeface="Carlito"/>
              </a:rPr>
              <a:t> clothes</a:t>
            </a:r>
            <a:endParaRPr sz="2000">
              <a:latin typeface="Carlito"/>
              <a:cs typeface="Carlito"/>
            </a:endParaRPr>
          </a:p>
          <a:p>
            <a:pPr marL="287655" indent="-233045">
              <a:lnSpc>
                <a:spcPts val="2785"/>
              </a:lnSpc>
              <a:buSzPct val="95833"/>
              <a:buAutoNum type="arabicPeriod" startAt="3"/>
              <a:tabLst>
                <a:tab pos="288290" algn="l"/>
              </a:tabLst>
            </a:pPr>
            <a:r>
              <a:rPr sz="2000" spc="-5" smtClean="0">
                <a:solidFill>
                  <a:srgbClr val="000099"/>
                </a:solidFill>
                <a:latin typeface="Carlito"/>
                <a:cs typeface="Carlito"/>
              </a:rPr>
              <a:t>Dry</a:t>
            </a:r>
            <a:r>
              <a:rPr lang="en-US" sz="2000" spc="-5" dirty="0" smtClean="0">
                <a:solidFill>
                  <a:srgbClr val="000099"/>
                </a:solidFill>
                <a:latin typeface="Carlito"/>
                <a:cs typeface="Carlito"/>
              </a:rPr>
              <a:t> clothes</a:t>
            </a:r>
            <a:endParaRPr sz="2000">
              <a:latin typeface="Carlito"/>
              <a:cs typeface="Carlito"/>
            </a:endParaRPr>
          </a:p>
          <a:p>
            <a:pPr marL="287655" indent="-233045">
              <a:lnSpc>
                <a:spcPct val="100000"/>
              </a:lnSpc>
              <a:spcBef>
                <a:spcPts val="5"/>
              </a:spcBef>
              <a:buSzPct val="95833"/>
              <a:buAutoNum type="arabicPeriod" startAt="3"/>
              <a:tabLst>
                <a:tab pos="288290" algn="l"/>
              </a:tabLst>
            </a:pPr>
            <a:r>
              <a:rPr lang="en-US" sz="2000" spc="-5" dirty="0" smtClean="0">
                <a:solidFill>
                  <a:srgbClr val="000099"/>
                </a:solidFill>
                <a:latin typeface="Carlito"/>
                <a:cs typeface="Carlito"/>
              </a:rPr>
              <a:t>Indicate “</a:t>
            </a:r>
            <a:r>
              <a:rPr lang="en-US" sz="2000" spc="-5" dirty="0" err="1" smtClean="0">
                <a:solidFill>
                  <a:srgbClr val="000099"/>
                </a:solidFill>
                <a:latin typeface="Carlito"/>
                <a:cs typeface="Carlito"/>
              </a:rPr>
              <a:t>wa</a:t>
            </a:r>
            <a:r>
              <a:rPr sz="2000" spc="-5" smtClean="0">
                <a:solidFill>
                  <a:srgbClr val="000099"/>
                </a:solidFill>
                <a:latin typeface="Carlito"/>
                <a:cs typeface="Carlito"/>
              </a:rPr>
              <a:t>sh </a:t>
            </a:r>
            <a:r>
              <a:rPr lang="en-US" sz="2000" spc="-5" dirty="0" smtClean="0">
                <a:solidFill>
                  <a:srgbClr val="000099"/>
                </a:solidFill>
                <a:latin typeface="Carlito"/>
                <a:cs typeface="Carlito"/>
              </a:rPr>
              <a:t>is </a:t>
            </a:r>
            <a:r>
              <a:rPr sz="2000" spc="-5" smtClean="0">
                <a:solidFill>
                  <a:srgbClr val="000099"/>
                </a:solidFill>
                <a:latin typeface="Carlito"/>
                <a:cs typeface="Carlito"/>
              </a:rPr>
              <a:t>over</a:t>
            </a:r>
            <a:r>
              <a:rPr lang="en-US" sz="2000" spc="-5" dirty="0" smtClean="0">
                <a:solidFill>
                  <a:srgbClr val="000099"/>
                </a:solidFill>
                <a:latin typeface="Carlito"/>
                <a:cs typeface="Carlito"/>
              </a:rPr>
              <a:t>"</a:t>
            </a:r>
            <a:r>
              <a:rPr sz="2000" spc="-5" smtClean="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sz="2000">
                <a:solidFill>
                  <a:srgbClr val="000099"/>
                </a:solidFill>
                <a:latin typeface="Carlito"/>
                <a:cs typeface="Carlito"/>
              </a:rPr>
              <a:t>by</a:t>
            </a:r>
            <a:r>
              <a:rPr sz="2000" spc="-2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lang="en-US" sz="2000" spc="-20" dirty="0" smtClean="0">
                <a:solidFill>
                  <a:srgbClr val="000099"/>
                </a:solidFill>
                <a:latin typeface="Carlito"/>
                <a:cs typeface="Carlito"/>
              </a:rPr>
              <a:t>sound/</a:t>
            </a:r>
            <a:r>
              <a:rPr sz="2000" spc="-5" smtClean="0">
                <a:solidFill>
                  <a:srgbClr val="000099"/>
                </a:solidFill>
                <a:latin typeface="Carlito"/>
                <a:cs typeface="Carlito"/>
              </a:rPr>
              <a:t>blinking</a:t>
            </a:r>
            <a:endParaRPr sz="2000">
              <a:latin typeface="Carlito"/>
              <a:cs typeface="Carlito"/>
            </a:endParaRPr>
          </a:p>
          <a:p>
            <a:pPr marL="287655" indent="-233045">
              <a:lnSpc>
                <a:spcPts val="2870"/>
              </a:lnSpc>
              <a:buSzPct val="95833"/>
              <a:buAutoNum type="arabicPeriod" startAt="3"/>
              <a:tabLst>
                <a:tab pos="288290" algn="l"/>
              </a:tabLst>
            </a:pPr>
            <a:r>
              <a:rPr sz="2000" spc="-5" dirty="0">
                <a:solidFill>
                  <a:srgbClr val="000099"/>
                </a:solidFill>
                <a:latin typeface="Carlito"/>
                <a:cs typeface="Carlito"/>
              </a:rPr>
              <a:t>Each </a:t>
            </a:r>
            <a:r>
              <a:rPr sz="2000" spc="-10">
                <a:solidFill>
                  <a:srgbClr val="000099"/>
                </a:solidFill>
                <a:latin typeface="Carlito"/>
                <a:cs typeface="Carlito"/>
              </a:rPr>
              <a:t>step </a:t>
            </a:r>
            <a:r>
              <a:rPr sz="2000" spc="-5" smtClean="0">
                <a:solidFill>
                  <a:srgbClr val="000099"/>
                </a:solidFill>
                <a:latin typeface="Carlito"/>
                <a:cs typeface="Carlito"/>
              </a:rPr>
              <a:t>display</a:t>
            </a:r>
            <a:r>
              <a:rPr lang="en-US" sz="2000" spc="-5" dirty="0" smtClean="0">
                <a:solidFill>
                  <a:srgbClr val="000099"/>
                </a:solidFill>
                <a:latin typeface="Carlito"/>
                <a:cs typeface="Carlito"/>
              </a:rPr>
              <a:t>s</a:t>
            </a:r>
            <a:r>
              <a:rPr sz="2000" spc="-5" smtClean="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0099"/>
                </a:solidFill>
                <a:latin typeface="Carlito"/>
                <a:cs typeface="Carlito"/>
              </a:rPr>
              <a:t>the process</a:t>
            </a:r>
            <a:r>
              <a:rPr sz="2000" spc="5" dirty="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0099"/>
                </a:solidFill>
                <a:latin typeface="Carlito"/>
                <a:cs typeface="Carlito"/>
              </a:rPr>
              <a:t>stage</a:t>
            </a:r>
            <a:endParaRPr sz="2000">
              <a:latin typeface="Carlito"/>
              <a:cs typeface="Carlito"/>
            </a:endParaRPr>
          </a:p>
          <a:p>
            <a:pPr marL="287655" indent="-233045">
              <a:lnSpc>
                <a:spcPts val="2870"/>
              </a:lnSpc>
              <a:buSzPct val="95833"/>
              <a:buAutoNum type="arabicPeriod" startAt="3"/>
              <a:tabLst>
                <a:tab pos="288290" algn="l"/>
              </a:tabLst>
            </a:pPr>
            <a:r>
              <a:rPr sz="2000" spc="-5" smtClean="0">
                <a:solidFill>
                  <a:srgbClr val="000099"/>
                </a:solidFill>
                <a:latin typeface="Carlito"/>
                <a:cs typeface="Carlito"/>
              </a:rPr>
              <a:t>I</a:t>
            </a:r>
            <a:r>
              <a:rPr lang="en-US" sz="2000" spc="-5" dirty="0" smtClean="0">
                <a:solidFill>
                  <a:srgbClr val="000099"/>
                </a:solidFill>
                <a:latin typeface="Carlito"/>
                <a:cs typeface="Carlito"/>
              </a:rPr>
              <a:t>f </a:t>
            </a:r>
            <a:r>
              <a:rPr sz="2000" spc="-5" smtClean="0">
                <a:solidFill>
                  <a:srgbClr val="000099"/>
                </a:solidFill>
                <a:latin typeface="Carlito"/>
                <a:cs typeface="Carlito"/>
              </a:rPr>
              <a:t>interrupt</a:t>
            </a:r>
            <a:r>
              <a:rPr lang="en-US" sz="2000" spc="-5" dirty="0" err="1" smtClean="0">
                <a:solidFill>
                  <a:srgbClr val="000099"/>
                </a:solidFill>
                <a:latin typeface="Carlito"/>
                <a:cs typeface="Carlito"/>
              </a:rPr>
              <a:t>ed</a:t>
            </a:r>
            <a:r>
              <a:rPr sz="2000" spc="-5" smtClean="0">
                <a:solidFill>
                  <a:srgbClr val="000099"/>
                </a:solidFill>
                <a:latin typeface="Carlito"/>
                <a:cs typeface="Carlito"/>
              </a:rPr>
              <a:t>, </a:t>
            </a:r>
            <a:r>
              <a:rPr sz="2000" spc="-5" dirty="0">
                <a:solidFill>
                  <a:srgbClr val="000099"/>
                </a:solidFill>
                <a:latin typeface="Carlito"/>
                <a:cs typeface="Carlito"/>
              </a:rPr>
              <a:t>execute </a:t>
            </a:r>
            <a:r>
              <a:rPr sz="2000" dirty="0">
                <a:solidFill>
                  <a:srgbClr val="000099"/>
                </a:solidFill>
                <a:latin typeface="Carlito"/>
                <a:cs typeface="Carlito"/>
              </a:rPr>
              <a:t>only </a:t>
            </a:r>
            <a:r>
              <a:rPr sz="2000" spc="-5" dirty="0">
                <a:solidFill>
                  <a:srgbClr val="000099"/>
                </a:solidFill>
                <a:latin typeface="Carlito"/>
                <a:cs typeface="Carlito"/>
              </a:rPr>
              <a:t>the</a:t>
            </a:r>
            <a:r>
              <a:rPr sz="2000" spc="-40" dirty="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0099"/>
                </a:solidFill>
                <a:latin typeface="Carlito"/>
                <a:cs typeface="Carlito"/>
              </a:rPr>
              <a:t>remaining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39000" y="1752600"/>
            <a:ext cx="1383792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0" y="3733800"/>
            <a:ext cx="2324132" cy="2501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59723" y="6289021"/>
            <a:ext cx="17462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z="1400" spc="-5" dirty="0">
                <a:solidFill>
                  <a:srgbClr val="9900CC"/>
                </a:solidFill>
                <a:latin typeface="Arial"/>
                <a:cs typeface="Arial"/>
              </a:rPr>
              <a:pPr marL="38100">
                <a:lnSpc>
                  <a:spcPts val="1639"/>
                </a:lnSpc>
              </a:pPr>
              <a:t>8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5123" y="6467475"/>
            <a:ext cx="123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9900CC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9044" y="435355"/>
            <a:ext cx="5647690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EMBEDDED</a:t>
            </a:r>
            <a:r>
              <a:rPr sz="2800" spc="-9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030A0"/>
                </a:solidFill>
                <a:latin typeface="Arial"/>
                <a:cs typeface="Arial"/>
              </a:rPr>
              <a:t>SYSTEM</a:t>
            </a:r>
            <a:endParaRPr sz="280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197355"/>
            <a:ext cx="79870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1550035" algn="l"/>
                <a:tab pos="1741805" algn="l"/>
                <a:tab pos="2357755" algn="l"/>
                <a:tab pos="3050540" algn="l"/>
                <a:tab pos="3808095" algn="l"/>
                <a:tab pos="4138295" algn="l"/>
                <a:tab pos="5211445" algn="l"/>
                <a:tab pos="5438775" algn="l"/>
                <a:tab pos="5913120" algn="l"/>
                <a:tab pos="6671309" algn="l"/>
                <a:tab pos="6880859" algn="l"/>
                <a:tab pos="7300595" algn="l"/>
                <a:tab pos="7447915" algn="l"/>
                <a:tab pos="7635240" algn="l"/>
              </a:tabLst>
            </a:pPr>
            <a:r>
              <a:rPr sz="2000" b="1" spc="-8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b="1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spc="-5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b="1" spc="15" smtClean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000" b="1" spc="5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spc="-5" smtClean="0">
                <a:solidFill>
                  <a:srgbClr val="0000FF"/>
                </a:solidFill>
                <a:latin typeface="Arial"/>
                <a:cs typeface="Arial"/>
              </a:rPr>
              <a:t>dd</a:t>
            </a:r>
            <a:r>
              <a:rPr sz="2000" b="1" spc="5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smtClean="0">
                <a:solidFill>
                  <a:srgbClr val="0000FF"/>
                </a:solidFill>
                <a:latin typeface="Arial"/>
                <a:cs typeface="Arial"/>
              </a:rPr>
              <a:t>d	</a:t>
            </a:r>
            <a:r>
              <a:rPr sz="2000" b="1" spc="25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b="1" spc="-65" smtClean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000" b="1" spc="5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b="1" spc="-1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b="1" spc="5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mtClean="0">
                <a:solidFill>
                  <a:srgbClr val="0000FF"/>
                </a:solidFill>
                <a:latin typeface="Arial"/>
                <a:cs typeface="Arial"/>
              </a:rPr>
              <a:t>is	</a:t>
            </a:r>
            <a:r>
              <a:rPr sz="2000" b="1" spc="-30" smtClean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b="1" spc="-5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b="1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1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b="1" spc="-5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b="1" spc="5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b="1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b="1" spc="5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b="1" smtClean="0">
                <a:solidFill>
                  <a:srgbClr val="0000FF"/>
                </a:solidFill>
                <a:latin typeface="Arial"/>
                <a:cs typeface="Arial"/>
              </a:rPr>
              <a:t>s </a:t>
            </a:r>
            <a:r>
              <a:rPr sz="2000" b="1" spc="5" smtClean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b="1" spc="-5" smtClean="0">
                <a:solidFill>
                  <a:srgbClr val="0000FF"/>
                </a:solidFill>
                <a:latin typeface="Arial"/>
                <a:cs typeface="Arial"/>
              </a:rPr>
              <a:t>ompu</a:t>
            </a:r>
            <a:r>
              <a:rPr sz="2000" b="1" spc="-1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b="1" spc="5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b="1" spc="5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b="1" spc="-5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b="1" spc="-55" smtClean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b="1" spc="25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000" b="1" spc="5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b="1" spc="-5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b="1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25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000" b="1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b="1" spc="-35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b="1" smtClean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5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b="1" spc="-5" smtClean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b="1" spc="-1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b="1" spc="-35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b="1" spc="25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000" b="1" spc="5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b="1" spc="-5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b="1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5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spc="-5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b="1" spc="-30" smtClean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000" b="1" spc="-15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spc="-5" smtClean="0">
                <a:solidFill>
                  <a:srgbClr val="0000FF"/>
                </a:solidFill>
                <a:latin typeface="Arial"/>
                <a:cs typeface="Arial"/>
              </a:rPr>
              <a:t>dd</a:t>
            </a:r>
            <a:r>
              <a:rPr sz="2000" b="1" spc="5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smtClean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mtClean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 it</a:t>
            </a:r>
            <a:r>
              <a:rPr lang="en-IN" sz="2400" b="1" spc="-5" dirty="0" smtClean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lang="en-IN" sz="2400" dirty="0" smtClean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733799"/>
            <a:ext cx="8463280" cy="2976880"/>
            <a:chOff x="0" y="3733799"/>
            <a:chExt cx="8463280" cy="2976880"/>
          </a:xfrm>
        </p:grpSpPr>
        <p:sp>
          <p:nvSpPr>
            <p:cNvPr id="7" name="object 7"/>
            <p:cNvSpPr/>
            <p:nvPr/>
          </p:nvSpPr>
          <p:spPr>
            <a:xfrm>
              <a:off x="0" y="3733799"/>
              <a:ext cx="4038600" cy="25630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43600" y="3886199"/>
              <a:ext cx="2514600" cy="2819400"/>
            </a:xfrm>
            <a:custGeom>
              <a:avLst/>
              <a:gdLst/>
              <a:ahLst/>
              <a:cxnLst/>
              <a:rect l="l" t="t" r="r" b="b"/>
              <a:pathLst>
                <a:path w="2514600" h="2819400">
                  <a:moveTo>
                    <a:pt x="2514600" y="0"/>
                  </a:moveTo>
                  <a:lnTo>
                    <a:pt x="0" y="0"/>
                  </a:lnTo>
                  <a:lnTo>
                    <a:pt x="0" y="2819400"/>
                  </a:lnTo>
                  <a:lnTo>
                    <a:pt x="2514600" y="28194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43600" y="3886199"/>
              <a:ext cx="2514600" cy="2819400"/>
            </a:xfrm>
            <a:custGeom>
              <a:avLst/>
              <a:gdLst/>
              <a:ahLst/>
              <a:cxnLst/>
              <a:rect l="l" t="t" r="r" b="b"/>
              <a:pathLst>
                <a:path w="2514600" h="2819400">
                  <a:moveTo>
                    <a:pt x="0" y="0"/>
                  </a:moveTo>
                  <a:lnTo>
                    <a:pt x="0" y="2819400"/>
                  </a:lnTo>
                  <a:lnTo>
                    <a:pt x="2514600" y="2819400"/>
                  </a:lnTo>
                  <a:lnTo>
                    <a:pt x="2514600" y="0"/>
                  </a:lnTo>
                  <a:lnTo>
                    <a:pt x="0" y="0"/>
                  </a:lnTo>
                  <a:close/>
                </a:path>
              </a:pathLst>
            </a:custGeom>
            <a:ln w="9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98540" y="3997303"/>
            <a:ext cx="2016760" cy="172148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400" b="1" spc="-10" dirty="0">
                <a:solidFill>
                  <a:srgbClr val="FCF676"/>
                </a:solidFill>
                <a:latin typeface="Arial"/>
                <a:cs typeface="Arial"/>
              </a:rPr>
              <a:t>SOFTWARE</a:t>
            </a:r>
            <a:r>
              <a:rPr sz="1400" b="1" spc="-40" dirty="0">
                <a:solidFill>
                  <a:srgbClr val="FCF676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CF676"/>
                </a:solidFill>
                <a:latin typeface="Arial"/>
                <a:cs typeface="Arial"/>
              </a:rPr>
              <a:t>PROGRAM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#include </a:t>
            </a:r>
            <a:r>
              <a:rPr sz="1200" spc="-1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1200" spc="-1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1200" spc="-10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200" spc="-10" smtClean="0">
                <a:solidFill>
                  <a:srgbClr val="FFFFFF"/>
                </a:solidFill>
                <a:latin typeface="Arial"/>
                <a:cs typeface="Arial"/>
              </a:rPr>
              <a:t>f8</a:t>
            </a:r>
            <a:r>
              <a:rPr lang="en-US" sz="1200" spc="-10" dirty="0" smtClean="0">
                <a:solidFill>
                  <a:srgbClr val="FFFFFF"/>
                </a:solidFill>
                <a:latin typeface="Arial"/>
                <a:cs typeface="Arial"/>
              </a:rPr>
              <a:t>4520</a:t>
            </a:r>
            <a:r>
              <a:rPr sz="1200" spc="-10" smtClean="0">
                <a:solidFill>
                  <a:srgbClr val="FFFFFF"/>
                </a:solidFill>
                <a:latin typeface="Arial"/>
                <a:cs typeface="Arial"/>
              </a:rPr>
              <a:t>.h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 marR="889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#use delay</a:t>
            </a:r>
            <a:r>
              <a:rPr sz="12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(clock=20000000)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#</a:t>
            </a:r>
            <a:r>
              <a:rPr sz="1200">
                <a:solidFill>
                  <a:srgbClr val="FFFFFF"/>
                </a:solidFill>
                <a:latin typeface="Arial"/>
                <a:cs typeface="Arial"/>
              </a:rPr>
              <a:t>byte</a:t>
            </a:r>
            <a:r>
              <a:rPr sz="1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smtClean="0">
                <a:solidFill>
                  <a:srgbClr val="FFFFFF"/>
                </a:solidFill>
                <a:latin typeface="Arial"/>
                <a:cs typeface="Arial"/>
              </a:rPr>
              <a:t>PORTB=6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main()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0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set_tris_b(0);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08839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portb=255;	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//decimal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47635" y="5876163"/>
            <a:ext cx="9601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//hexadecimal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8540" y="5693283"/>
            <a:ext cx="115760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1000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;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portb=0x55;  </a:t>
            </a:r>
            <a:r>
              <a:rPr sz="120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-2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2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1200" spc="-4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5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>
                <a:solidFill>
                  <a:srgbClr val="FFFFFF"/>
                </a:solidFill>
                <a:latin typeface="Arial"/>
                <a:cs typeface="Arial"/>
              </a:rPr>
              <a:t>1000</a:t>
            </a:r>
            <a:r>
              <a:rPr sz="1200" spc="5" smtClean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mtClean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lang="en-US" sz="12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200" dirty="0" smtClean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95400" y="2057400"/>
            <a:ext cx="5480685" cy="2204720"/>
            <a:chOff x="1187196" y="2414585"/>
            <a:chExt cx="5480685" cy="2204720"/>
          </a:xfrm>
        </p:grpSpPr>
        <p:sp>
          <p:nvSpPr>
            <p:cNvPr id="15" name="object 15"/>
            <p:cNvSpPr/>
            <p:nvPr/>
          </p:nvSpPr>
          <p:spPr>
            <a:xfrm>
              <a:off x="1191767" y="2419156"/>
              <a:ext cx="5471160" cy="2195830"/>
            </a:xfrm>
            <a:custGeom>
              <a:avLst/>
              <a:gdLst/>
              <a:ahLst/>
              <a:cxnLst/>
              <a:rect l="l" t="t" r="r" b="b"/>
              <a:pathLst>
                <a:path w="5471159" h="2195829">
                  <a:moveTo>
                    <a:pt x="3596855" y="0"/>
                  </a:moveTo>
                  <a:lnTo>
                    <a:pt x="3548143" y="1058"/>
                  </a:lnTo>
                  <a:lnTo>
                    <a:pt x="3499227" y="3242"/>
                  </a:lnTo>
                  <a:lnTo>
                    <a:pt x="3450126" y="6563"/>
                  </a:lnTo>
                  <a:lnTo>
                    <a:pt x="3400856" y="11031"/>
                  </a:lnTo>
                  <a:lnTo>
                    <a:pt x="3351400" y="16664"/>
                  </a:lnTo>
                  <a:lnTo>
                    <a:pt x="3301884" y="23456"/>
                  </a:lnTo>
                  <a:lnTo>
                    <a:pt x="3252216" y="31434"/>
                  </a:lnTo>
                  <a:lnTo>
                    <a:pt x="2154936" y="220410"/>
                  </a:lnTo>
                  <a:lnTo>
                    <a:pt x="2104480" y="229754"/>
                  </a:lnTo>
                  <a:lnTo>
                    <a:pt x="2054471" y="240249"/>
                  </a:lnTo>
                  <a:lnTo>
                    <a:pt x="2004926" y="251879"/>
                  </a:lnTo>
                  <a:lnTo>
                    <a:pt x="1955865" y="264628"/>
                  </a:lnTo>
                  <a:lnTo>
                    <a:pt x="1907304" y="278480"/>
                  </a:lnTo>
                  <a:lnTo>
                    <a:pt x="1859262" y="293419"/>
                  </a:lnTo>
                  <a:lnTo>
                    <a:pt x="1811756" y="309431"/>
                  </a:lnTo>
                  <a:lnTo>
                    <a:pt x="1764806" y="326498"/>
                  </a:lnTo>
                  <a:lnTo>
                    <a:pt x="1718428" y="344604"/>
                  </a:lnTo>
                  <a:lnTo>
                    <a:pt x="1672641" y="363735"/>
                  </a:lnTo>
                  <a:lnTo>
                    <a:pt x="1627463" y="383874"/>
                  </a:lnTo>
                  <a:lnTo>
                    <a:pt x="1582912" y="405005"/>
                  </a:lnTo>
                  <a:lnTo>
                    <a:pt x="1539005" y="427112"/>
                  </a:lnTo>
                  <a:lnTo>
                    <a:pt x="1495762" y="450180"/>
                  </a:lnTo>
                  <a:lnTo>
                    <a:pt x="1453200" y="474192"/>
                  </a:lnTo>
                  <a:lnTo>
                    <a:pt x="1411336" y="499133"/>
                  </a:lnTo>
                  <a:lnTo>
                    <a:pt x="1370190" y="524987"/>
                  </a:lnTo>
                  <a:lnTo>
                    <a:pt x="1329779" y="551737"/>
                  </a:lnTo>
                  <a:lnTo>
                    <a:pt x="1290121" y="579369"/>
                  </a:lnTo>
                  <a:lnTo>
                    <a:pt x="1251233" y="607866"/>
                  </a:lnTo>
                  <a:lnTo>
                    <a:pt x="1213135" y="637212"/>
                  </a:lnTo>
                  <a:lnTo>
                    <a:pt x="1175845" y="667392"/>
                  </a:lnTo>
                  <a:lnTo>
                    <a:pt x="1139379" y="698389"/>
                  </a:lnTo>
                  <a:lnTo>
                    <a:pt x="1103756" y="730188"/>
                  </a:lnTo>
                  <a:lnTo>
                    <a:pt x="1068995" y="762773"/>
                  </a:lnTo>
                  <a:lnTo>
                    <a:pt x="1035113" y="796128"/>
                  </a:lnTo>
                  <a:lnTo>
                    <a:pt x="1002128" y="830237"/>
                  </a:lnTo>
                  <a:lnTo>
                    <a:pt x="970059" y="865084"/>
                  </a:lnTo>
                  <a:lnTo>
                    <a:pt x="938923" y="900653"/>
                  </a:lnTo>
                  <a:lnTo>
                    <a:pt x="908738" y="936928"/>
                  </a:lnTo>
                  <a:lnTo>
                    <a:pt x="879523" y="973895"/>
                  </a:lnTo>
                  <a:lnTo>
                    <a:pt x="851295" y="1011536"/>
                  </a:lnTo>
                  <a:lnTo>
                    <a:pt x="824072" y="1049835"/>
                  </a:lnTo>
                  <a:lnTo>
                    <a:pt x="797873" y="1088778"/>
                  </a:lnTo>
                  <a:lnTo>
                    <a:pt x="772715" y="1128348"/>
                  </a:lnTo>
                  <a:lnTo>
                    <a:pt x="748617" y="1168529"/>
                  </a:lnTo>
                  <a:lnTo>
                    <a:pt x="725596" y="1209305"/>
                  </a:lnTo>
                  <a:lnTo>
                    <a:pt x="703671" y="1250661"/>
                  </a:lnTo>
                  <a:lnTo>
                    <a:pt x="682859" y="1292580"/>
                  </a:lnTo>
                  <a:lnTo>
                    <a:pt x="663179" y="1335047"/>
                  </a:lnTo>
                  <a:lnTo>
                    <a:pt x="644649" y="1378046"/>
                  </a:lnTo>
                  <a:lnTo>
                    <a:pt x="627286" y="1421560"/>
                  </a:lnTo>
                  <a:lnTo>
                    <a:pt x="611109" y="1465575"/>
                  </a:lnTo>
                  <a:lnTo>
                    <a:pt x="596136" y="1510074"/>
                  </a:lnTo>
                  <a:lnTo>
                    <a:pt x="582384" y="1555041"/>
                  </a:lnTo>
                  <a:lnTo>
                    <a:pt x="569872" y="1600461"/>
                  </a:lnTo>
                  <a:lnTo>
                    <a:pt x="558618" y="1646317"/>
                  </a:lnTo>
                  <a:lnTo>
                    <a:pt x="548639" y="1692594"/>
                  </a:lnTo>
                  <a:lnTo>
                    <a:pt x="0" y="1787082"/>
                  </a:lnTo>
                  <a:lnTo>
                    <a:pt x="1085088" y="2195514"/>
                  </a:lnTo>
                  <a:lnTo>
                    <a:pt x="2054810" y="1503618"/>
                  </a:lnTo>
                  <a:lnTo>
                    <a:pt x="1642872" y="1503618"/>
                  </a:lnTo>
                  <a:lnTo>
                    <a:pt x="1653177" y="1457062"/>
                  </a:lnTo>
                  <a:lnTo>
                    <a:pt x="1664779" y="1410878"/>
                  </a:lnTo>
                  <a:lnTo>
                    <a:pt x="1677661" y="1365084"/>
                  </a:lnTo>
                  <a:lnTo>
                    <a:pt x="1691807" y="1319701"/>
                  </a:lnTo>
                  <a:lnTo>
                    <a:pt x="1707314" y="1274446"/>
                  </a:lnTo>
                  <a:lnTo>
                    <a:pt x="1723827" y="1230244"/>
                  </a:lnTo>
                  <a:lnTo>
                    <a:pt x="1741669" y="1186207"/>
                  </a:lnTo>
                  <a:lnTo>
                    <a:pt x="1760711" y="1142658"/>
                  </a:lnTo>
                  <a:lnTo>
                    <a:pt x="1780936" y="1099615"/>
                  </a:lnTo>
                  <a:lnTo>
                    <a:pt x="1802330" y="1057098"/>
                  </a:lnTo>
                  <a:lnTo>
                    <a:pt x="1824875" y="1015126"/>
                  </a:lnTo>
                  <a:lnTo>
                    <a:pt x="1848555" y="973718"/>
                  </a:lnTo>
                  <a:lnTo>
                    <a:pt x="1873355" y="932893"/>
                  </a:lnTo>
                  <a:lnTo>
                    <a:pt x="1899258" y="892670"/>
                  </a:lnTo>
                  <a:lnTo>
                    <a:pt x="1926249" y="853070"/>
                  </a:lnTo>
                  <a:lnTo>
                    <a:pt x="1954311" y="814110"/>
                  </a:lnTo>
                  <a:lnTo>
                    <a:pt x="1983428" y="775810"/>
                  </a:lnTo>
                  <a:lnTo>
                    <a:pt x="2013585" y="738189"/>
                  </a:lnTo>
                  <a:lnTo>
                    <a:pt x="2044764" y="701267"/>
                  </a:lnTo>
                  <a:lnTo>
                    <a:pt x="2076950" y="665063"/>
                  </a:lnTo>
                  <a:lnTo>
                    <a:pt x="2110127" y="629596"/>
                  </a:lnTo>
                  <a:lnTo>
                    <a:pt x="2144280" y="594884"/>
                  </a:lnTo>
                  <a:lnTo>
                    <a:pt x="2179390" y="560948"/>
                  </a:lnTo>
                  <a:lnTo>
                    <a:pt x="2215444" y="527807"/>
                  </a:lnTo>
                  <a:lnTo>
                    <a:pt x="2252424" y="495479"/>
                  </a:lnTo>
                  <a:lnTo>
                    <a:pt x="2290315" y="463984"/>
                  </a:lnTo>
                  <a:lnTo>
                    <a:pt x="2329100" y="433342"/>
                  </a:lnTo>
                  <a:lnTo>
                    <a:pt x="2368764" y="403570"/>
                  </a:lnTo>
                  <a:lnTo>
                    <a:pt x="2409290" y="374690"/>
                  </a:lnTo>
                  <a:lnTo>
                    <a:pt x="2450662" y="346719"/>
                  </a:lnTo>
                  <a:lnTo>
                    <a:pt x="2492865" y="319677"/>
                  </a:lnTo>
                  <a:lnTo>
                    <a:pt x="2535881" y="293583"/>
                  </a:lnTo>
                  <a:lnTo>
                    <a:pt x="2579696" y="268457"/>
                  </a:lnTo>
                  <a:lnTo>
                    <a:pt x="2624292" y="244317"/>
                  </a:lnTo>
                  <a:lnTo>
                    <a:pt x="2669655" y="221183"/>
                  </a:lnTo>
                  <a:lnTo>
                    <a:pt x="2715767" y="199074"/>
                  </a:lnTo>
                  <a:lnTo>
                    <a:pt x="4503591" y="199074"/>
                  </a:lnTo>
                  <a:lnTo>
                    <a:pt x="4501651" y="198114"/>
                  </a:lnTo>
                  <a:lnTo>
                    <a:pt x="4460658" y="178990"/>
                  </a:lnTo>
                  <a:lnTo>
                    <a:pt x="4419113" y="160771"/>
                  </a:lnTo>
                  <a:lnTo>
                    <a:pt x="4377035" y="143466"/>
                  </a:lnTo>
                  <a:lnTo>
                    <a:pt x="4334439" y="127087"/>
                  </a:lnTo>
                  <a:lnTo>
                    <a:pt x="4291344" y="111646"/>
                  </a:lnTo>
                  <a:lnTo>
                    <a:pt x="4247767" y="97152"/>
                  </a:lnTo>
                  <a:lnTo>
                    <a:pt x="4203726" y="83617"/>
                  </a:lnTo>
                  <a:lnTo>
                    <a:pt x="4159237" y="71053"/>
                  </a:lnTo>
                  <a:lnTo>
                    <a:pt x="4114319" y="59470"/>
                  </a:lnTo>
                  <a:lnTo>
                    <a:pt x="4068989" y="48879"/>
                  </a:lnTo>
                  <a:lnTo>
                    <a:pt x="4023264" y="39292"/>
                  </a:lnTo>
                  <a:lnTo>
                    <a:pt x="3977162" y="30720"/>
                  </a:lnTo>
                  <a:lnTo>
                    <a:pt x="3930700" y="23174"/>
                  </a:lnTo>
                  <a:lnTo>
                    <a:pt x="3883853" y="16659"/>
                  </a:lnTo>
                  <a:lnTo>
                    <a:pt x="3836766" y="11202"/>
                  </a:lnTo>
                  <a:lnTo>
                    <a:pt x="3789329" y="6799"/>
                  </a:lnTo>
                  <a:lnTo>
                    <a:pt x="3741602" y="3466"/>
                  </a:lnTo>
                  <a:lnTo>
                    <a:pt x="3693603" y="1215"/>
                  </a:lnTo>
                  <a:lnTo>
                    <a:pt x="3645348" y="55"/>
                  </a:lnTo>
                  <a:lnTo>
                    <a:pt x="3596855" y="0"/>
                  </a:lnTo>
                  <a:close/>
                </a:path>
                <a:path w="5471159" h="2195829">
                  <a:moveTo>
                    <a:pt x="4503591" y="199074"/>
                  </a:moveTo>
                  <a:lnTo>
                    <a:pt x="2715767" y="199074"/>
                  </a:lnTo>
                  <a:lnTo>
                    <a:pt x="2766580" y="204427"/>
                  </a:lnTo>
                  <a:lnTo>
                    <a:pt x="2816957" y="210964"/>
                  </a:lnTo>
                  <a:lnTo>
                    <a:pt x="2866881" y="218671"/>
                  </a:lnTo>
                  <a:lnTo>
                    <a:pt x="2916335" y="227534"/>
                  </a:lnTo>
                  <a:lnTo>
                    <a:pt x="2965301" y="237537"/>
                  </a:lnTo>
                  <a:lnTo>
                    <a:pt x="3013761" y="248666"/>
                  </a:lnTo>
                  <a:lnTo>
                    <a:pt x="3061696" y="260906"/>
                  </a:lnTo>
                  <a:lnTo>
                    <a:pt x="3109090" y="274243"/>
                  </a:lnTo>
                  <a:lnTo>
                    <a:pt x="3155923" y="288660"/>
                  </a:lnTo>
                  <a:lnTo>
                    <a:pt x="3202180" y="304145"/>
                  </a:lnTo>
                  <a:lnTo>
                    <a:pt x="3247840" y="320681"/>
                  </a:lnTo>
                  <a:lnTo>
                    <a:pt x="3292888" y="338255"/>
                  </a:lnTo>
                  <a:lnTo>
                    <a:pt x="3337304" y="356851"/>
                  </a:lnTo>
                  <a:lnTo>
                    <a:pt x="3381071" y="376455"/>
                  </a:lnTo>
                  <a:lnTo>
                    <a:pt x="3424171" y="397051"/>
                  </a:lnTo>
                  <a:lnTo>
                    <a:pt x="3466587" y="418626"/>
                  </a:lnTo>
                  <a:lnTo>
                    <a:pt x="3508300" y="441163"/>
                  </a:lnTo>
                  <a:lnTo>
                    <a:pt x="3549293" y="464649"/>
                  </a:lnTo>
                  <a:lnTo>
                    <a:pt x="3589547" y="489069"/>
                  </a:lnTo>
                  <a:lnTo>
                    <a:pt x="3629046" y="514408"/>
                  </a:lnTo>
                  <a:lnTo>
                    <a:pt x="3667770" y="540651"/>
                  </a:lnTo>
                  <a:lnTo>
                    <a:pt x="3705703" y="567784"/>
                  </a:lnTo>
                  <a:lnTo>
                    <a:pt x="3742826" y="595791"/>
                  </a:lnTo>
                  <a:lnTo>
                    <a:pt x="3779121" y="624657"/>
                  </a:lnTo>
                  <a:lnTo>
                    <a:pt x="3814571" y="654369"/>
                  </a:lnTo>
                  <a:lnTo>
                    <a:pt x="3849158" y="684911"/>
                  </a:lnTo>
                  <a:lnTo>
                    <a:pt x="3882864" y="716269"/>
                  </a:lnTo>
                  <a:lnTo>
                    <a:pt x="3915671" y="748428"/>
                  </a:lnTo>
                  <a:lnTo>
                    <a:pt x="3947562" y="781372"/>
                  </a:lnTo>
                  <a:lnTo>
                    <a:pt x="3978517" y="815087"/>
                  </a:lnTo>
                  <a:lnTo>
                    <a:pt x="4008521" y="849559"/>
                  </a:lnTo>
                  <a:lnTo>
                    <a:pt x="4037554" y="884773"/>
                  </a:lnTo>
                  <a:lnTo>
                    <a:pt x="4065598" y="920713"/>
                  </a:lnTo>
                  <a:lnTo>
                    <a:pt x="4092637" y="957365"/>
                  </a:lnTo>
                  <a:lnTo>
                    <a:pt x="4118652" y="994715"/>
                  </a:lnTo>
                  <a:lnTo>
                    <a:pt x="4143625" y="1032747"/>
                  </a:lnTo>
                  <a:lnTo>
                    <a:pt x="4167539" y="1071447"/>
                  </a:lnTo>
                  <a:lnTo>
                    <a:pt x="4190376" y="1110800"/>
                  </a:lnTo>
                  <a:lnTo>
                    <a:pt x="4212117" y="1150791"/>
                  </a:lnTo>
                  <a:lnTo>
                    <a:pt x="4232745" y="1191406"/>
                  </a:lnTo>
                  <a:lnTo>
                    <a:pt x="4252242" y="1232629"/>
                  </a:lnTo>
                  <a:lnTo>
                    <a:pt x="4270713" y="1274748"/>
                  </a:lnTo>
                  <a:lnTo>
                    <a:pt x="4287772" y="1316842"/>
                  </a:lnTo>
                  <a:lnTo>
                    <a:pt x="4303769" y="1359802"/>
                  </a:lnTo>
                  <a:lnTo>
                    <a:pt x="4318564" y="1403312"/>
                  </a:lnTo>
                  <a:lnTo>
                    <a:pt x="4332139" y="1447356"/>
                  </a:lnTo>
                  <a:lnTo>
                    <a:pt x="4344476" y="1491921"/>
                  </a:lnTo>
                  <a:lnTo>
                    <a:pt x="4355557" y="1536990"/>
                  </a:lnTo>
                  <a:lnTo>
                    <a:pt x="4365364" y="1582551"/>
                  </a:lnTo>
                  <a:lnTo>
                    <a:pt x="4373880" y="1628586"/>
                  </a:lnTo>
                  <a:lnTo>
                    <a:pt x="5471160" y="1439610"/>
                  </a:lnTo>
                  <a:lnTo>
                    <a:pt x="5462840" y="1394848"/>
                  </a:lnTo>
                  <a:lnTo>
                    <a:pt x="5453323" y="1350578"/>
                  </a:lnTo>
                  <a:lnTo>
                    <a:pt x="5442627" y="1306813"/>
                  </a:lnTo>
                  <a:lnTo>
                    <a:pt x="5430769" y="1263564"/>
                  </a:lnTo>
                  <a:lnTo>
                    <a:pt x="5417766" y="1220841"/>
                  </a:lnTo>
                  <a:lnTo>
                    <a:pt x="5403636" y="1178656"/>
                  </a:lnTo>
                  <a:lnTo>
                    <a:pt x="5388396" y="1137019"/>
                  </a:lnTo>
                  <a:lnTo>
                    <a:pt x="5372064" y="1095942"/>
                  </a:lnTo>
                  <a:lnTo>
                    <a:pt x="5354657" y="1055437"/>
                  </a:lnTo>
                  <a:lnTo>
                    <a:pt x="5336192" y="1015513"/>
                  </a:lnTo>
                  <a:lnTo>
                    <a:pt x="5316687" y="976182"/>
                  </a:lnTo>
                  <a:lnTo>
                    <a:pt x="5296160" y="937456"/>
                  </a:lnTo>
                  <a:lnTo>
                    <a:pt x="5274628" y="899345"/>
                  </a:lnTo>
                  <a:lnTo>
                    <a:pt x="5252107" y="861860"/>
                  </a:lnTo>
                  <a:lnTo>
                    <a:pt x="5228617" y="825013"/>
                  </a:lnTo>
                  <a:lnTo>
                    <a:pt x="5204174" y="788815"/>
                  </a:lnTo>
                  <a:lnTo>
                    <a:pt x="5178795" y="753276"/>
                  </a:lnTo>
                  <a:lnTo>
                    <a:pt x="5152499" y="718408"/>
                  </a:lnTo>
                  <a:lnTo>
                    <a:pt x="5125302" y="684222"/>
                  </a:lnTo>
                  <a:lnTo>
                    <a:pt x="5097221" y="650728"/>
                  </a:lnTo>
                  <a:lnTo>
                    <a:pt x="5068276" y="617939"/>
                  </a:lnTo>
                  <a:lnTo>
                    <a:pt x="5038482" y="585865"/>
                  </a:lnTo>
                  <a:lnTo>
                    <a:pt x="5007857" y="554517"/>
                  </a:lnTo>
                  <a:lnTo>
                    <a:pt x="4976419" y="523907"/>
                  </a:lnTo>
                  <a:lnTo>
                    <a:pt x="4944185" y="494045"/>
                  </a:lnTo>
                  <a:lnTo>
                    <a:pt x="4911173" y="464942"/>
                  </a:lnTo>
                  <a:lnTo>
                    <a:pt x="4877400" y="436610"/>
                  </a:lnTo>
                  <a:lnTo>
                    <a:pt x="4842883" y="409060"/>
                  </a:lnTo>
                  <a:lnTo>
                    <a:pt x="4807640" y="382302"/>
                  </a:lnTo>
                  <a:lnTo>
                    <a:pt x="4771689" y="356349"/>
                  </a:lnTo>
                  <a:lnTo>
                    <a:pt x="4735046" y="331210"/>
                  </a:lnTo>
                  <a:lnTo>
                    <a:pt x="4697729" y="306897"/>
                  </a:lnTo>
                  <a:lnTo>
                    <a:pt x="4659757" y="283422"/>
                  </a:lnTo>
                  <a:lnTo>
                    <a:pt x="4621145" y="260795"/>
                  </a:lnTo>
                  <a:lnTo>
                    <a:pt x="4581912" y="239027"/>
                  </a:lnTo>
                  <a:lnTo>
                    <a:pt x="4542075" y="218130"/>
                  </a:lnTo>
                  <a:lnTo>
                    <a:pt x="4503591" y="199074"/>
                  </a:lnTo>
                  <a:close/>
                </a:path>
                <a:path w="5471159" h="2195829">
                  <a:moveTo>
                    <a:pt x="2191512" y="1406082"/>
                  </a:moveTo>
                  <a:lnTo>
                    <a:pt x="1642872" y="1503618"/>
                  </a:lnTo>
                  <a:lnTo>
                    <a:pt x="2054810" y="1503618"/>
                  </a:lnTo>
                  <a:lnTo>
                    <a:pt x="2191512" y="1406082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7536" y="2419156"/>
              <a:ext cx="2755900" cy="1628775"/>
            </a:xfrm>
            <a:custGeom>
              <a:avLst/>
              <a:gdLst/>
              <a:ahLst/>
              <a:cxnLst/>
              <a:rect l="l" t="t" r="r" b="b"/>
              <a:pathLst>
                <a:path w="2755900" h="1628775">
                  <a:moveTo>
                    <a:pt x="881087" y="0"/>
                  </a:moveTo>
                  <a:lnTo>
                    <a:pt x="832375" y="1058"/>
                  </a:lnTo>
                  <a:lnTo>
                    <a:pt x="783459" y="3242"/>
                  </a:lnTo>
                  <a:lnTo>
                    <a:pt x="734358" y="6563"/>
                  </a:lnTo>
                  <a:lnTo>
                    <a:pt x="685088" y="11031"/>
                  </a:lnTo>
                  <a:lnTo>
                    <a:pt x="635632" y="16664"/>
                  </a:lnTo>
                  <a:lnTo>
                    <a:pt x="586116" y="23456"/>
                  </a:lnTo>
                  <a:lnTo>
                    <a:pt x="536448" y="31434"/>
                  </a:lnTo>
                  <a:lnTo>
                    <a:pt x="485893" y="40423"/>
                  </a:lnTo>
                  <a:lnTo>
                    <a:pt x="435655" y="50744"/>
                  </a:lnTo>
                  <a:lnTo>
                    <a:pt x="385747" y="62370"/>
                  </a:lnTo>
                  <a:lnTo>
                    <a:pt x="336182" y="75274"/>
                  </a:lnTo>
                  <a:lnTo>
                    <a:pt x="286974" y="89429"/>
                  </a:lnTo>
                  <a:lnTo>
                    <a:pt x="238137" y="104806"/>
                  </a:lnTo>
                  <a:lnTo>
                    <a:pt x="189685" y="121379"/>
                  </a:lnTo>
                  <a:lnTo>
                    <a:pt x="141632" y="139120"/>
                  </a:lnTo>
                  <a:lnTo>
                    <a:pt x="93991" y="158001"/>
                  </a:lnTo>
                  <a:lnTo>
                    <a:pt x="46775" y="177995"/>
                  </a:lnTo>
                  <a:lnTo>
                    <a:pt x="0" y="199074"/>
                  </a:lnTo>
                  <a:lnTo>
                    <a:pt x="50812" y="204427"/>
                  </a:lnTo>
                  <a:lnTo>
                    <a:pt x="101189" y="210964"/>
                  </a:lnTo>
                  <a:lnTo>
                    <a:pt x="151113" y="218671"/>
                  </a:lnTo>
                  <a:lnTo>
                    <a:pt x="200567" y="227534"/>
                  </a:lnTo>
                  <a:lnTo>
                    <a:pt x="249533" y="237537"/>
                  </a:lnTo>
                  <a:lnTo>
                    <a:pt x="297993" y="248666"/>
                  </a:lnTo>
                  <a:lnTo>
                    <a:pt x="345928" y="260906"/>
                  </a:lnTo>
                  <a:lnTo>
                    <a:pt x="393322" y="274243"/>
                  </a:lnTo>
                  <a:lnTo>
                    <a:pt x="440155" y="288660"/>
                  </a:lnTo>
                  <a:lnTo>
                    <a:pt x="486412" y="304145"/>
                  </a:lnTo>
                  <a:lnTo>
                    <a:pt x="532072" y="320681"/>
                  </a:lnTo>
                  <a:lnTo>
                    <a:pt x="577120" y="338255"/>
                  </a:lnTo>
                  <a:lnTo>
                    <a:pt x="621536" y="356851"/>
                  </a:lnTo>
                  <a:lnTo>
                    <a:pt x="665303" y="376455"/>
                  </a:lnTo>
                  <a:lnTo>
                    <a:pt x="708403" y="397051"/>
                  </a:lnTo>
                  <a:lnTo>
                    <a:pt x="750819" y="418626"/>
                  </a:lnTo>
                  <a:lnTo>
                    <a:pt x="792532" y="441163"/>
                  </a:lnTo>
                  <a:lnTo>
                    <a:pt x="833525" y="464649"/>
                  </a:lnTo>
                  <a:lnTo>
                    <a:pt x="873779" y="489069"/>
                  </a:lnTo>
                  <a:lnTo>
                    <a:pt x="913278" y="514408"/>
                  </a:lnTo>
                  <a:lnTo>
                    <a:pt x="952002" y="540651"/>
                  </a:lnTo>
                  <a:lnTo>
                    <a:pt x="989935" y="567784"/>
                  </a:lnTo>
                  <a:lnTo>
                    <a:pt x="1027058" y="595791"/>
                  </a:lnTo>
                  <a:lnTo>
                    <a:pt x="1063353" y="624657"/>
                  </a:lnTo>
                  <a:lnTo>
                    <a:pt x="1098803" y="654369"/>
                  </a:lnTo>
                  <a:lnTo>
                    <a:pt x="1133390" y="684911"/>
                  </a:lnTo>
                  <a:lnTo>
                    <a:pt x="1167096" y="716269"/>
                  </a:lnTo>
                  <a:lnTo>
                    <a:pt x="1199903" y="748428"/>
                  </a:lnTo>
                  <a:lnTo>
                    <a:pt x="1231794" y="781372"/>
                  </a:lnTo>
                  <a:lnTo>
                    <a:pt x="1262749" y="815087"/>
                  </a:lnTo>
                  <a:lnTo>
                    <a:pt x="1292753" y="849559"/>
                  </a:lnTo>
                  <a:lnTo>
                    <a:pt x="1321786" y="884773"/>
                  </a:lnTo>
                  <a:lnTo>
                    <a:pt x="1349830" y="920713"/>
                  </a:lnTo>
                  <a:lnTo>
                    <a:pt x="1376869" y="957365"/>
                  </a:lnTo>
                  <a:lnTo>
                    <a:pt x="1402884" y="994715"/>
                  </a:lnTo>
                  <a:lnTo>
                    <a:pt x="1427857" y="1032747"/>
                  </a:lnTo>
                  <a:lnTo>
                    <a:pt x="1451771" y="1071447"/>
                  </a:lnTo>
                  <a:lnTo>
                    <a:pt x="1474608" y="1110800"/>
                  </a:lnTo>
                  <a:lnTo>
                    <a:pt x="1496349" y="1150791"/>
                  </a:lnTo>
                  <a:lnTo>
                    <a:pt x="1516977" y="1191406"/>
                  </a:lnTo>
                  <a:lnTo>
                    <a:pt x="1536474" y="1232629"/>
                  </a:lnTo>
                  <a:lnTo>
                    <a:pt x="1554822" y="1274446"/>
                  </a:lnTo>
                  <a:lnTo>
                    <a:pt x="1572004" y="1316842"/>
                  </a:lnTo>
                  <a:lnTo>
                    <a:pt x="1588001" y="1359802"/>
                  </a:lnTo>
                  <a:lnTo>
                    <a:pt x="1602796" y="1403312"/>
                  </a:lnTo>
                  <a:lnTo>
                    <a:pt x="1616371" y="1447356"/>
                  </a:lnTo>
                  <a:lnTo>
                    <a:pt x="1628708" y="1491921"/>
                  </a:lnTo>
                  <a:lnTo>
                    <a:pt x="1639789" y="1536990"/>
                  </a:lnTo>
                  <a:lnTo>
                    <a:pt x="1649596" y="1582551"/>
                  </a:lnTo>
                  <a:lnTo>
                    <a:pt x="1658112" y="1628586"/>
                  </a:lnTo>
                  <a:lnTo>
                    <a:pt x="2755392" y="1439610"/>
                  </a:lnTo>
                  <a:lnTo>
                    <a:pt x="2747072" y="1394848"/>
                  </a:lnTo>
                  <a:lnTo>
                    <a:pt x="2737555" y="1350578"/>
                  </a:lnTo>
                  <a:lnTo>
                    <a:pt x="2726859" y="1306813"/>
                  </a:lnTo>
                  <a:lnTo>
                    <a:pt x="2715001" y="1263564"/>
                  </a:lnTo>
                  <a:lnTo>
                    <a:pt x="2701998" y="1220841"/>
                  </a:lnTo>
                  <a:lnTo>
                    <a:pt x="2687868" y="1178656"/>
                  </a:lnTo>
                  <a:lnTo>
                    <a:pt x="2672628" y="1137019"/>
                  </a:lnTo>
                  <a:lnTo>
                    <a:pt x="2656296" y="1095942"/>
                  </a:lnTo>
                  <a:lnTo>
                    <a:pt x="2638889" y="1055437"/>
                  </a:lnTo>
                  <a:lnTo>
                    <a:pt x="2620424" y="1015513"/>
                  </a:lnTo>
                  <a:lnTo>
                    <a:pt x="2600919" y="976182"/>
                  </a:lnTo>
                  <a:lnTo>
                    <a:pt x="2580392" y="937456"/>
                  </a:lnTo>
                  <a:lnTo>
                    <a:pt x="2558860" y="899345"/>
                  </a:lnTo>
                  <a:lnTo>
                    <a:pt x="2536339" y="861860"/>
                  </a:lnTo>
                  <a:lnTo>
                    <a:pt x="2512849" y="825013"/>
                  </a:lnTo>
                  <a:lnTo>
                    <a:pt x="2488406" y="788815"/>
                  </a:lnTo>
                  <a:lnTo>
                    <a:pt x="2463027" y="753276"/>
                  </a:lnTo>
                  <a:lnTo>
                    <a:pt x="2436731" y="718408"/>
                  </a:lnTo>
                  <a:lnTo>
                    <a:pt x="2409534" y="684222"/>
                  </a:lnTo>
                  <a:lnTo>
                    <a:pt x="2381453" y="650728"/>
                  </a:lnTo>
                  <a:lnTo>
                    <a:pt x="2352508" y="617939"/>
                  </a:lnTo>
                  <a:lnTo>
                    <a:pt x="2322714" y="585865"/>
                  </a:lnTo>
                  <a:lnTo>
                    <a:pt x="2292089" y="554517"/>
                  </a:lnTo>
                  <a:lnTo>
                    <a:pt x="2260651" y="523907"/>
                  </a:lnTo>
                  <a:lnTo>
                    <a:pt x="2228417" y="494045"/>
                  </a:lnTo>
                  <a:lnTo>
                    <a:pt x="2195405" y="464942"/>
                  </a:lnTo>
                  <a:lnTo>
                    <a:pt x="2161632" y="436610"/>
                  </a:lnTo>
                  <a:lnTo>
                    <a:pt x="2127115" y="409060"/>
                  </a:lnTo>
                  <a:lnTo>
                    <a:pt x="2091872" y="382302"/>
                  </a:lnTo>
                  <a:lnTo>
                    <a:pt x="2055921" y="356349"/>
                  </a:lnTo>
                  <a:lnTo>
                    <a:pt x="2019278" y="331210"/>
                  </a:lnTo>
                  <a:lnTo>
                    <a:pt x="1981961" y="306897"/>
                  </a:lnTo>
                  <a:lnTo>
                    <a:pt x="1943989" y="283422"/>
                  </a:lnTo>
                  <a:lnTo>
                    <a:pt x="1905377" y="260795"/>
                  </a:lnTo>
                  <a:lnTo>
                    <a:pt x="1866144" y="239027"/>
                  </a:lnTo>
                  <a:lnTo>
                    <a:pt x="1826307" y="218130"/>
                  </a:lnTo>
                  <a:lnTo>
                    <a:pt x="1785883" y="198114"/>
                  </a:lnTo>
                  <a:lnTo>
                    <a:pt x="1744890" y="178990"/>
                  </a:lnTo>
                  <a:lnTo>
                    <a:pt x="1703345" y="160771"/>
                  </a:lnTo>
                  <a:lnTo>
                    <a:pt x="1661267" y="143466"/>
                  </a:lnTo>
                  <a:lnTo>
                    <a:pt x="1618671" y="127087"/>
                  </a:lnTo>
                  <a:lnTo>
                    <a:pt x="1575576" y="111646"/>
                  </a:lnTo>
                  <a:lnTo>
                    <a:pt x="1531999" y="97152"/>
                  </a:lnTo>
                  <a:lnTo>
                    <a:pt x="1487958" y="83617"/>
                  </a:lnTo>
                  <a:lnTo>
                    <a:pt x="1443469" y="71053"/>
                  </a:lnTo>
                  <a:lnTo>
                    <a:pt x="1398551" y="59470"/>
                  </a:lnTo>
                  <a:lnTo>
                    <a:pt x="1353221" y="48879"/>
                  </a:lnTo>
                  <a:lnTo>
                    <a:pt x="1307496" y="39292"/>
                  </a:lnTo>
                  <a:lnTo>
                    <a:pt x="1261394" y="30720"/>
                  </a:lnTo>
                  <a:lnTo>
                    <a:pt x="1214932" y="23174"/>
                  </a:lnTo>
                  <a:lnTo>
                    <a:pt x="1168085" y="16659"/>
                  </a:lnTo>
                  <a:lnTo>
                    <a:pt x="1120998" y="11202"/>
                  </a:lnTo>
                  <a:lnTo>
                    <a:pt x="1073561" y="6799"/>
                  </a:lnTo>
                  <a:lnTo>
                    <a:pt x="1025834" y="3466"/>
                  </a:lnTo>
                  <a:lnTo>
                    <a:pt x="977835" y="1215"/>
                  </a:lnTo>
                  <a:lnTo>
                    <a:pt x="929580" y="55"/>
                  </a:lnTo>
                  <a:lnTo>
                    <a:pt x="881087" y="0"/>
                  </a:lnTo>
                  <a:close/>
                </a:path>
              </a:pathLst>
            </a:custGeom>
            <a:solidFill>
              <a:srgbClr val="95B3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91767" y="2419156"/>
              <a:ext cx="5471160" cy="2195830"/>
            </a:xfrm>
            <a:custGeom>
              <a:avLst/>
              <a:gdLst/>
              <a:ahLst/>
              <a:cxnLst/>
              <a:rect l="l" t="t" r="r" b="b"/>
              <a:pathLst>
                <a:path w="5471159" h="2195829">
                  <a:moveTo>
                    <a:pt x="5471160" y="1439610"/>
                  </a:moveTo>
                  <a:lnTo>
                    <a:pt x="5462840" y="1394848"/>
                  </a:lnTo>
                  <a:lnTo>
                    <a:pt x="5453323" y="1350578"/>
                  </a:lnTo>
                  <a:lnTo>
                    <a:pt x="5442627" y="1306813"/>
                  </a:lnTo>
                  <a:lnTo>
                    <a:pt x="5430769" y="1263564"/>
                  </a:lnTo>
                  <a:lnTo>
                    <a:pt x="5417766" y="1220841"/>
                  </a:lnTo>
                  <a:lnTo>
                    <a:pt x="5403636" y="1178656"/>
                  </a:lnTo>
                  <a:lnTo>
                    <a:pt x="5388396" y="1137019"/>
                  </a:lnTo>
                  <a:lnTo>
                    <a:pt x="5372064" y="1095942"/>
                  </a:lnTo>
                  <a:lnTo>
                    <a:pt x="5354657" y="1055437"/>
                  </a:lnTo>
                  <a:lnTo>
                    <a:pt x="5336192" y="1015513"/>
                  </a:lnTo>
                  <a:lnTo>
                    <a:pt x="5316687" y="976182"/>
                  </a:lnTo>
                  <a:lnTo>
                    <a:pt x="5296160" y="937456"/>
                  </a:lnTo>
                  <a:lnTo>
                    <a:pt x="5274628" y="899345"/>
                  </a:lnTo>
                  <a:lnTo>
                    <a:pt x="5252107" y="861860"/>
                  </a:lnTo>
                  <a:lnTo>
                    <a:pt x="5228617" y="825013"/>
                  </a:lnTo>
                  <a:lnTo>
                    <a:pt x="5204174" y="788815"/>
                  </a:lnTo>
                  <a:lnTo>
                    <a:pt x="5178795" y="753276"/>
                  </a:lnTo>
                  <a:lnTo>
                    <a:pt x="5152499" y="718408"/>
                  </a:lnTo>
                  <a:lnTo>
                    <a:pt x="5125302" y="684222"/>
                  </a:lnTo>
                  <a:lnTo>
                    <a:pt x="5097221" y="650728"/>
                  </a:lnTo>
                  <a:lnTo>
                    <a:pt x="5068276" y="617939"/>
                  </a:lnTo>
                  <a:lnTo>
                    <a:pt x="5038482" y="585865"/>
                  </a:lnTo>
                  <a:lnTo>
                    <a:pt x="5007857" y="554517"/>
                  </a:lnTo>
                  <a:lnTo>
                    <a:pt x="4976419" y="523907"/>
                  </a:lnTo>
                  <a:lnTo>
                    <a:pt x="4944185" y="494045"/>
                  </a:lnTo>
                  <a:lnTo>
                    <a:pt x="4911173" y="464942"/>
                  </a:lnTo>
                  <a:lnTo>
                    <a:pt x="4877400" y="436610"/>
                  </a:lnTo>
                  <a:lnTo>
                    <a:pt x="4842883" y="409060"/>
                  </a:lnTo>
                  <a:lnTo>
                    <a:pt x="4807640" y="382302"/>
                  </a:lnTo>
                  <a:lnTo>
                    <a:pt x="4771689" y="356349"/>
                  </a:lnTo>
                  <a:lnTo>
                    <a:pt x="4735046" y="331210"/>
                  </a:lnTo>
                  <a:lnTo>
                    <a:pt x="4697729" y="306897"/>
                  </a:lnTo>
                  <a:lnTo>
                    <a:pt x="4659757" y="283422"/>
                  </a:lnTo>
                  <a:lnTo>
                    <a:pt x="4621145" y="260795"/>
                  </a:lnTo>
                  <a:lnTo>
                    <a:pt x="4581912" y="239027"/>
                  </a:lnTo>
                  <a:lnTo>
                    <a:pt x="4542075" y="218130"/>
                  </a:lnTo>
                  <a:lnTo>
                    <a:pt x="4501651" y="198114"/>
                  </a:lnTo>
                  <a:lnTo>
                    <a:pt x="4460658" y="178990"/>
                  </a:lnTo>
                  <a:lnTo>
                    <a:pt x="4419113" y="160771"/>
                  </a:lnTo>
                  <a:lnTo>
                    <a:pt x="4377035" y="143466"/>
                  </a:lnTo>
                  <a:lnTo>
                    <a:pt x="4334439" y="127087"/>
                  </a:lnTo>
                  <a:lnTo>
                    <a:pt x="4291344" y="111646"/>
                  </a:lnTo>
                  <a:lnTo>
                    <a:pt x="4247767" y="97152"/>
                  </a:lnTo>
                  <a:lnTo>
                    <a:pt x="4203726" y="83617"/>
                  </a:lnTo>
                  <a:lnTo>
                    <a:pt x="4159237" y="71053"/>
                  </a:lnTo>
                  <a:lnTo>
                    <a:pt x="4114319" y="59470"/>
                  </a:lnTo>
                  <a:lnTo>
                    <a:pt x="4068989" y="48879"/>
                  </a:lnTo>
                  <a:lnTo>
                    <a:pt x="4023264" y="39292"/>
                  </a:lnTo>
                  <a:lnTo>
                    <a:pt x="3977162" y="30720"/>
                  </a:lnTo>
                  <a:lnTo>
                    <a:pt x="3930700" y="23174"/>
                  </a:lnTo>
                  <a:lnTo>
                    <a:pt x="3883896" y="16664"/>
                  </a:lnTo>
                  <a:lnTo>
                    <a:pt x="3836766" y="11202"/>
                  </a:lnTo>
                  <a:lnTo>
                    <a:pt x="3789329" y="6799"/>
                  </a:lnTo>
                  <a:lnTo>
                    <a:pt x="3741602" y="3466"/>
                  </a:lnTo>
                  <a:lnTo>
                    <a:pt x="3693603" y="1215"/>
                  </a:lnTo>
                  <a:lnTo>
                    <a:pt x="3645348" y="55"/>
                  </a:lnTo>
                  <a:lnTo>
                    <a:pt x="3596855" y="0"/>
                  </a:lnTo>
                  <a:lnTo>
                    <a:pt x="3548143" y="1058"/>
                  </a:lnTo>
                  <a:lnTo>
                    <a:pt x="3499227" y="3242"/>
                  </a:lnTo>
                  <a:lnTo>
                    <a:pt x="3450126" y="6563"/>
                  </a:lnTo>
                  <a:lnTo>
                    <a:pt x="3400856" y="11031"/>
                  </a:lnTo>
                  <a:lnTo>
                    <a:pt x="3351437" y="16659"/>
                  </a:lnTo>
                  <a:lnTo>
                    <a:pt x="3301884" y="23456"/>
                  </a:lnTo>
                  <a:lnTo>
                    <a:pt x="3252216" y="31434"/>
                  </a:lnTo>
                  <a:lnTo>
                    <a:pt x="2154936" y="220410"/>
                  </a:lnTo>
                  <a:lnTo>
                    <a:pt x="2104480" y="229754"/>
                  </a:lnTo>
                  <a:lnTo>
                    <a:pt x="2054471" y="240249"/>
                  </a:lnTo>
                  <a:lnTo>
                    <a:pt x="2004926" y="251879"/>
                  </a:lnTo>
                  <a:lnTo>
                    <a:pt x="1955865" y="264628"/>
                  </a:lnTo>
                  <a:lnTo>
                    <a:pt x="1907304" y="278480"/>
                  </a:lnTo>
                  <a:lnTo>
                    <a:pt x="1859262" y="293419"/>
                  </a:lnTo>
                  <a:lnTo>
                    <a:pt x="1811756" y="309431"/>
                  </a:lnTo>
                  <a:lnTo>
                    <a:pt x="1764806" y="326498"/>
                  </a:lnTo>
                  <a:lnTo>
                    <a:pt x="1718428" y="344604"/>
                  </a:lnTo>
                  <a:lnTo>
                    <a:pt x="1672641" y="363735"/>
                  </a:lnTo>
                  <a:lnTo>
                    <a:pt x="1627463" y="383874"/>
                  </a:lnTo>
                  <a:lnTo>
                    <a:pt x="1582912" y="405005"/>
                  </a:lnTo>
                  <a:lnTo>
                    <a:pt x="1539005" y="427112"/>
                  </a:lnTo>
                  <a:lnTo>
                    <a:pt x="1495762" y="450180"/>
                  </a:lnTo>
                  <a:lnTo>
                    <a:pt x="1453200" y="474192"/>
                  </a:lnTo>
                  <a:lnTo>
                    <a:pt x="1411336" y="499133"/>
                  </a:lnTo>
                  <a:lnTo>
                    <a:pt x="1370190" y="524987"/>
                  </a:lnTo>
                  <a:lnTo>
                    <a:pt x="1329779" y="551737"/>
                  </a:lnTo>
                  <a:lnTo>
                    <a:pt x="1290121" y="579369"/>
                  </a:lnTo>
                  <a:lnTo>
                    <a:pt x="1251233" y="607866"/>
                  </a:lnTo>
                  <a:lnTo>
                    <a:pt x="1213135" y="637212"/>
                  </a:lnTo>
                  <a:lnTo>
                    <a:pt x="1175845" y="667392"/>
                  </a:lnTo>
                  <a:lnTo>
                    <a:pt x="1139379" y="698389"/>
                  </a:lnTo>
                  <a:lnTo>
                    <a:pt x="1103756" y="730188"/>
                  </a:lnTo>
                  <a:lnTo>
                    <a:pt x="1068995" y="762773"/>
                  </a:lnTo>
                  <a:lnTo>
                    <a:pt x="1035113" y="796128"/>
                  </a:lnTo>
                  <a:lnTo>
                    <a:pt x="1002128" y="830237"/>
                  </a:lnTo>
                  <a:lnTo>
                    <a:pt x="970059" y="865084"/>
                  </a:lnTo>
                  <a:lnTo>
                    <a:pt x="938923" y="900653"/>
                  </a:lnTo>
                  <a:lnTo>
                    <a:pt x="908738" y="936928"/>
                  </a:lnTo>
                  <a:lnTo>
                    <a:pt x="879523" y="973895"/>
                  </a:lnTo>
                  <a:lnTo>
                    <a:pt x="851295" y="1011536"/>
                  </a:lnTo>
                  <a:lnTo>
                    <a:pt x="824072" y="1049835"/>
                  </a:lnTo>
                  <a:lnTo>
                    <a:pt x="797873" y="1088778"/>
                  </a:lnTo>
                  <a:lnTo>
                    <a:pt x="772715" y="1128348"/>
                  </a:lnTo>
                  <a:lnTo>
                    <a:pt x="748617" y="1168529"/>
                  </a:lnTo>
                  <a:lnTo>
                    <a:pt x="725596" y="1209305"/>
                  </a:lnTo>
                  <a:lnTo>
                    <a:pt x="703671" y="1250661"/>
                  </a:lnTo>
                  <a:lnTo>
                    <a:pt x="682859" y="1292580"/>
                  </a:lnTo>
                  <a:lnTo>
                    <a:pt x="663179" y="1335047"/>
                  </a:lnTo>
                  <a:lnTo>
                    <a:pt x="644649" y="1378046"/>
                  </a:lnTo>
                  <a:lnTo>
                    <a:pt x="627286" y="1421560"/>
                  </a:lnTo>
                  <a:lnTo>
                    <a:pt x="611109" y="1465575"/>
                  </a:lnTo>
                  <a:lnTo>
                    <a:pt x="596136" y="1510074"/>
                  </a:lnTo>
                  <a:lnTo>
                    <a:pt x="582384" y="1555041"/>
                  </a:lnTo>
                  <a:lnTo>
                    <a:pt x="569872" y="1600461"/>
                  </a:lnTo>
                  <a:lnTo>
                    <a:pt x="558618" y="1646317"/>
                  </a:lnTo>
                  <a:lnTo>
                    <a:pt x="548639" y="1692594"/>
                  </a:lnTo>
                  <a:lnTo>
                    <a:pt x="0" y="1787082"/>
                  </a:lnTo>
                  <a:lnTo>
                    <a:pt x="1085088" y="2195514"/>
                  </a:lnTo>
                  <a:lnTo>
                    <a:pt x="2191512" y="1406082"/>
                  </a:lnTo>
                  <a:lnTo>
                    <a:pt x="1642872" y="1503618"/>
                  </a:lnTo>
                  <a:lnTo>
                    <a:pt x="1653177" y="1457062"/>
                  </a:lnTo>
                  <a:lnTo>
                    <a:pt x="1664779" y="1410878"/>
                  </a:lnTo>
                  <a:lnTo>
                    <a:pt x="1677661" y="1365084"/>
                  </a:lnTo>
                  <a:lnTo>
                    <a:pt x="1691807" y="1319701"/>
                  </a:lnTo>
                  <a:lnTo>
                    <a:pt x="1707201" y="1274748"/>
                  </a:lnTo>
                  <a:lnTo>
                    <a:pt x="1723827" y="1230244"/>
                  </a:lnTo>
                  <a:lnTo>
                    <a:pt x="1741669" y="1186207"/>
                  </a:lnTo>
                  <a:lnTo>
                    <a:pt x="1760711" y="1142658"/>
                  </a:lnTo>
                  <a:lnTo>
                    <a:pt x="1780936" y="1099615"/>
                  </a:lnTo>
                  <a:lnTo>
                    <a:pt x="1802330" y="1057098"/>
                  </a:lnTo>
                  <a:lnTo>
                    <a:pt x="1824875" y="1015126"/>
                  </a:lnTo>
                  <a:lnTo>
                    <a:pt x="1848555" y="973718"/>
                  </a:lnTo>
                  <a:lnTo>
                    <a:pt x="1873355" y="932893"/>
                  </a:lnTo>
                  <a:lnTo>
                    <a:pt x="1899258" y="892670"/>
                  </a:lnTo>
                  <a:lnTo>
                    <a:pt x="1926249" y="853070"/>
                  </a:lnTo>
                  <a:lnTo>
                    <a:pt x="1954311" y="814110"/>
                  </a:lnTo>
                  <a:lnTo>
                    <a:pt x="1983428" y="775810"/>
                  </a:lnTo>
                  <a:lnTo>
                    <a:pt x="2013585" y="738189"/>
                  </a:lnTo>
                  <a:lnTo>
                    <a:pt x="2044764" y="701267"/>
                  </a:lnTo>
                  <a:lnTo>
                    <a:pt x="2076950" y="665063"/>
                  </a:lnTo>
                  <a:lnTo>
                    <a:pt x="2110127" y="629596"/>
                  </a:lnTo>
                  <a:lnTo>
                    <a:pt x="2144280" y="594884"/>
                  </a:lnTo>
                  <a:lnTo>
                    <a:pt x="2179390" y="560948"/>
                  </a:lnTo>
                  <a:lnTo>
                    <a:pt x="2215444" y="527807"/>
                  </a:lnTo>
                  <a:lnTo>
                    <a:pt x="2252424" y="495479"/>
                  </a:lnTo>
                  <a:lnTo>
                    <a:pt x="2290315" y="463984"/>
                  </a:lnTo>
                  <a:lnTo>
                    <a:pt x="2329100" y="433342"/>
                  </a:lnTo>
                  <a:lnTo>
                    <a:pt x="2368764" y="403570"/>
                  </a:lnTo>
                  <a:lnTo>
                    <a:pt x="2409290" y="374690"/>
                  </a:lnTo>
                  <a:lnTo>
                    <a:pt x="2450662" y="346719"/>
                  </a:lnTo>
                  <a:lnTo>
                    <a:pt x="2492865" y="319677"/>
                  </a:lnTo>
                  <a:lnTo>
                    <a:pt x="2535881" y="293583"/>
                  </a:lnTo>
                  <a:lnTo>
                    <a:pt x="2579696" y="268457"/>
                  </a:lnTo>
                  <a:lnTo>
                    <a:pt x="2624292" y="244317"/>
                  </a:lnTo>
                  <a:lnTo>
                    <a:pt x="2669655" y="221183"/>
                  </a:lnTo>
                  <a:lnTo>
                    <a:pt x="2715767" y="199074"/>
                  </a:lnTo>
                  <a:lnTo>
                    <a:pt x="2766580" y="204427"/>
                  </a:lnTo>
                  <a:lnTo>
                    <a:pt x="2816957" y="210964"/>
                  </a:lnTo>
                  <a:lnTo>
                    <a:pt x="2866881" y="218671"/>
                  </a:lnTo>
                  <a:lnTo>
                    <a:pt x="2916335" y="227534"/>
                  </a:lnTo>
                  <a:lnTo>
                    <a:pt x="2965301" y="237537"/>
                  </a:lnTo>
                  <a:lnTo>
                    <a:pt x="3013761" y="248666"/>
                  </a:lnTo>
                  <a:lnTo>
                    <a:pt x="3061696" y="260906"/>
                  </a:lnTo>
                  <a:lnTo>
                    <a:pt x="3109090" y="274243"/>
                  </a:lnTo>
                  <a:lnTo>
                    <a:pt x="3155923" y="288660"/>
                  </a:lnTo>
                  <a:lnTo>
                    <a:pt x="3202180" y="304145"/>
                  </a:lnTo>
                  <a:lnTo>
                    <a:pt x="3247840" y="320681"/>
                  </a:lnTo>
                  <a:lnTo>
                    <a:pt x="3292888" y="338255"/>
                  </a:lnTo>
                  <a:lnTo>
                    <a:pt x="3337304" y="356851"/>
                  </a:lnTo>
                  <a:lnTo>
                    <a:pt x="3381071" y="376455"/>
                  </a:lnTo>
                  <a:lnTo>
                    <a:pt x="3424171" y="397051"/>
                  </a:lnTo>
                  <a:lnTo>
                    <a:pt x="3466587" y="418626"/>
                  </a:lnTo>
                  <a:lnTo>
                    <a:pt x="3508300" y="441163"/>
                  </a:lnTo>
                  <a:lnTo>
                    <a:pt x="3549293" y="464649"/>
                  </a:lnTo>
                  <a:lnTo>
                    <a:pt x="3589547" y="489069"/>
                  </a:lnTo>
                  <a:lnTo>
                    <a:pt x="3629046" y="514408"/>
                  </a:lnTo>
                  <a:lnTo>
                    <a:pt x="3667770" y="540651"/>
                  </a:lnTo>
                  <a:lnTo>
                    <a:pt x="3705703" y="567784"/>
                  </a:lnTo>
                  <a:lnTo>
                    <a:pt x="3742826" y="595791"/>
                  </a:lnTo>
                  <a:lnTo>
                    <a:pt x="3779121" y="624657"/>
                  </a:lnTo>
                  <a:lnTo>
                    <a:pt x="3814571" y="654369"/>
                  </a:lnTo>
                  <a:lnTo>
                    <a:pt x="3849158" y="684911"/>
                  </a:lnTo>
                  <a:lnTo>
                    <a:pt x="3882864" y="716269"/>
                  </a:lnTo>
                  <a:lnTo>
                    <a:pt x="3915671" y="748428"/>
                  </a:lnTo>
                  <a:lnTo>
                    <a:pt x="3947562" y="781372"/>
                  </a:lnTo>
                  <a:lnTo>
                    <a:pt x="3978517" y="815087"/>
                  </a:lnTo>
                  <a:lnTo>
                    <a:pt x="4008521" y="849559"/>
                  </a:lnTo>
                  <a:lnTo>
                    <a:pt x="4037554" y="884773"/>
                  </a:lnTo>
                  <a:lnTo>
                    <a:pt x="4065598" y="920713"/>
                  </a:lnTo>
                  <a:lnTo>
                    <a:pt x="4092637" y="957365"/>
                  </a:lnTo>
                  <a:lnTo>
                    <a:pt x="4118652" y="994715"/>
                  </a:lnTo>
                  <a:lnTo>
                    <a:pt x="4143625" y="1032747"/>
                  </a:lnTo>
                  <a:lnTo>
                    <a:pt x="4167539" y="1071447"/>
                  </a:lnTo>
                  <a:lnTo>
                    <a:pt x="4190376" y="1110800"/>
                  </a:lnTo>
                  <a:lnTo>
                    <a:pt x="4212117" y="1150791"/>
                  </a:lnTo>
                  <a:lnTo>
                    <a:pt x="4232745" y="1191406"/>
                  </a:lnTo>
                  <a:lnTo>
                    <a:pt x="4252242" y="1232629"/>
                  </a:lnTo>
                  <a:lnTo>
                    <a:pt x="4270590" y="1274446"/>
                  </a:lnTo>
                  <a:lnTo>
                    <a:pt x="4287772" y="1316842"/>
                  </a:lnTo>
                  <a:lnTo>
                    <a:pt x="4303769" y="1359802"/>
                  </a:lnTo>
                  <a:lnTo>
                    <a:pt x="4318564" y="1403312"/>
                  </a:lnTo>
                  <a:lnTo>
                    <a:pt x="4332139" y="1447356"/>
                  </a:lnTo>
                  <a:lnTo>
                    <a:pt x="4344476" y="1491921"/>
                  </a:lnTo>
                  <a:lnTo>
                    <a:pt x="4355557" y="1536990"/>
                  </a:lnTo>
                  <a:lnTo>
                    <a:pt x="4365364" y="1582551"/>
                  </a:lnTo>
                  <a:lnTo>
                    <a:pt x="4373880" y="1628586"/>
                  </a:lnTo>
                  <a:lnTo>
                    <a:pt x="5471160" y="1439610"/>
                  </a:lnTo>
                  <a:close/>
                </a:path>
                <a:path w="5471159" h="2195829">
                  <a:moveTo>
                    <a:pt x="3252216" y="31434"/>
                  </a:moveTo>
                  <a:lnTo>
                    <a:pt x="3201661" y="40423"/>
                  </a:lnTo>
                  <a:lnTo>
                    <a:pt x="3151423" y="50744"/>
                  </a:lnTo>
                  <a:lnTo>
                    <a:pt x="3101515" y="62370"/>
                  </a:lnTo>
                  <a:lnTo>
                    <a:pt x="3051950" y="75274"/>
                  </a:lnTo>
                  <a:lnTo>
                    <a:pt x="3002742" y="89429"/>
                  </a:lnTo>
                  <a:lnTo>
                    <a:pt x="2953905" y="104806"/>
                  </a:lnTo>
                  <a:lnTo>
                    <a:pt x="2905453" y="121379"/>
                  </a:lnTo>
                  <a:lnTo>
                    <a:pt x="2857400" y="139120"/>
                  </a:lnTo>
                  <a:lnTo>
                    <a:pt x="2809759" y="158001"/>
                  </a:lnTo>
                  <a:lnTo>
                    <a:pt x="2762543" y="177995"/>
                  </a:lnTo>
                  <a:lnTo>
                    <a:pt x="2715767" y="199074"/>
                  </a:lnTo>
                </a:path>
              </a:pathLst>
            </a:custGeom>
            <a:ln w="9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45540" y="4748275"/>
            <a:ext cx="18345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40" dirty="0">
                <a:solidFill>
                  <a:srgbClr val="FCF676"/>
                </a:solidFill>
                <a:latin typeface="Arial"/>
                <a:cs typeface="Arial"/>
              </a:rPr>
              <a:t>H</a:t>
            </a:r>
            <a:r>
              <a:rPr sz="2400" b="1" spc="-55" dirty="0">
                <a:solidFill>
                  <a:srgbClr val="FCF676"/>
                </a:solidFill>
                <a:latin typeface="Arial"/>
                <a:cs typeface="Arial"/>
              </a:rPr>
              <a:t>A</a:t>
            </a:r>
            <a:r>
              <a:rPr sz="2400" b="1" spc="15" dirty="0">
                <a:solidFill>
                  <a:srgbClr val="FCF676"/>
                </a:solidFill>
                <a:latin typeface="Arial"/>
                <a:cs typeface="Arial"/>
              </a:rPr>
              <a:t>R</a:t>
            </a:r>
            <a:r>
              <a:rPr sz="2400" b="1" spc="-10" dirty="0">
                <a:solidFill>
                  <a:srgbClr val="FCF676"/>
                </a:solidFill>
                <a:latin typeface="Arial"/>
                <a:cs typeface="Arial"/>
              </a:rPr>
              <a:t>D</a:t>
            </a:r>
            <a:r>
              <a:rPr sz="2400" b="1" spc="35" dirty="0">
                <a:solidFill>
                  <a:srgbClr val="FCF676"/>
                </a:solidFill>
                <a:latin typeface="Arial"/>
                <a:cs typeface="Arial"/>
              </a:rPr>
              <a:t>W</a:t>
            </a:r>
            <a:r>
              <a:rPr sz="2400" b="1" spc="-55" dirty="0">
                <a:solidFill>
                  <a:srgbClr val="FCF676"/>
                </a:solidFill>
                <a:latin typeface="Arial"/>
                <a:cs typeface="Arial"/>
              </a:rPr>
              <a:t>A</a:t>
            </a:r>
            <a:r>
              <a:rPr sz="2400" b="1" spc="-10" dirty="0">
                <a:solidFill>
                  <a:srgbClr val="FCF676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CF676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21" name="Picture 2" descr="C:\Users\home\Pictures\WhatsApp Image 2019-10-01 at 17.17.1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7827" y="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1056</Words>
  <Application>Microsoft Office PowerPoint</Application>
  <PresentationFormat>On-screen Show (4:3)</PresentationFormat>
  <Paragraphs>341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An introduction to Embedded Systems</vt:lpstr>
      <vt:lpstr>About the Trainers</vt:lpstr>
      <vt:lpstr>OPEN QUESTION!</vt:lpstr>
      <vt:lpstr>THE WORLD TODAY</vt:lpstr>
      <vt:lpstr> AGENDA</vt:lpstr>
      <vt:lpstr> SYSTEM</vt:lpstr>
      <vt:lpstr>SYSTEM EXAMPLE #1</vt:lpstr>
      <vt:lpstr>SYSTEM EXAMPLE #2</vt:lpstr>
      <vt:lpstr>EMBEDDED SYSTEM</vt:lpstr>
      <vt:lpstr>COMPUTER HARDWARE</vt:lpstr>
      <vt:lpstr> EMBEDDED SYSTEM HARDWARE</vt:lpstr>
      <vt:lpstr>EMBEDDED SYSTEM BLOCK DIAGRAM</vt:lpstr>
      <vt:lpstr>PowerPoint Presentation</vt:lpstr>
      <vt:lpstr>  EMBEDDED SYSTEM CONSTRAINTS</vt:lpstr>
      <vt:lpstr>PowerPoint Presentation</vt:lpstr>
      <vt:lpstr>EMBEDDED SYSTEM CLASSIFICATIONS</vt:lpstr>
      <vt:lpstr>SMALL SCALE EMBEDDED SYSTEM</vt:lpstr>
      <vt:lpstr> MEDIUM SCALE EMBEDDED SYSTEM</vt:lpstr>
      <vt:lpstr>SOPHISTICATED EMBEDDED SYSTEM</vt:lpstr>
      <vt:lpstr>PROCESSOR</vt:lpstr>
      <vt:lpstr>VARIOUS PROCESSOR</vt:lpstr>
      <vt:lpstr>MICROPROCESSOR</vt:lpstr>
      <vt:lpstr> MICROCONTROLLER</vt:lpstr>
      <vt:lpstr>  VARIOUS MICROCONTROLLERS</vt:lpstr>
      <vt:lpstr> DIGITAL SIGNAL PROCESSOR</vt:lpstr>
      <vt:lpstr>OTHER HARDWARE</vt:lpstr>
      <vt:lpstr>SOFTWARE</vt:lpstr>
      <vt:lpstr>APPLICATIONS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2020-09-10T12:55:32Z</dcterms:created>
  <dcterms:modified xsi:type="dcterms:W3CDTF">2020-09-10T12:55:38Z</dcterms:modified>
</cp:coreProperties>
</file>