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1"/>
  </p:sldMasterIdLst>
  <p:notesMasterIdLst>
    <p:notesMasterId r:id="rId41"/>
  </p:notesMasterIdLst>
  <p:sldIdLst>
    <p:sldId id="318" r:id="rId2"/>
    <p:sldId id="257" r:id="rId3"/>
    <p:sldId id="285" r:id="rId4"/>
    <p:sldId id="286" r:id="rId5"/>
    <p:sldId id="258" r:id="rId6"/>
    <p:sldId id="261" r:id="rId7"/>
    <p:sldId id="259" r:id="rId8"/>
    <p:sldId id="260" r:id="rId9"/>
    <p:sldId id="336" r:id="rId10"/>
    <p:sldId id="288" r:id="rId11"/>
    <p:sldId id="326" r:id="rId12"/>
    <p:sldId id="332" r:id="rId13"/>
    <p:sldId id="327" r:id="rId14"/>
    <p:sldId id="328" r:id="rId15"/>
    <p:sldId id="329" r:id="rId16"/>
    <p:sldId id="330" r:id="rId17"/>
    <p:sldId id="331" r:id="rId18"/>
    <p:sldId id="267" r:id="rId19"/>
    <p:sldId id="270" r:id="rId20"/>
    <p:sldId id="269" r:id="rId21"/>
    <p:sldId id="268" r:id="rId22"/>
    <p:sldId id="271" r:id="rId23"/>
    <p:sldId id="272" r:id="rId24"/>
    <p:sldId id="273" r:id="rId25"/>
    <p:sldId id="297" r:id="rId26"/>
    <p:sldId id="320" r:id="rId27"/>
    <p:sldId id="321" r:id="rId28"/>
    <p:sldId id="281" r:id="rId29"/>
    <p:sldId id="323" r:id="rId30"/>
    <p:sldId id="325" r:id="rId31"/>
    <p:sldId id="324" r:id="rId32"/>
    <p:sldId id="322" r:id="rId33"/>
    <p:sldId id="334" r:id="rId34"/>
    <p:sldId id="335" r:id="rId35"/>
    <p:sldId id="337" r:id="rId36"/>
    <p:sldId id="338" r:id="rId37"/>
    <p:sldId id="339" r:id="rId38"/>
    <p:sldId id="340" r:id="rId39"/>
    <p:sldId id="33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711" autoAdjust="0"/>
    <p:restoredTop sz="94660"/>
  </p:normalViewPr>
  <p:slideViewPr>
    <p:cSldViewPr>
      <p:cViewPr>
        <p:scale>
          <a:sx n="91" d="100"/>
          <a:sy n="91" d="100"/>
        </p:scale>
        <p:origin x="-490" y="1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C5FAA-52D3-4EF6-A666-E022912C11E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80165-1A4C-4DB2-B0FB-8883D3C0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49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5B6C-025A-48CC-95C9-07D4C5ADD6C8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67EB-A15E-4EAD-986A-689FEC24219A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C59E-E4D6-49C5-9246-B3E79F151B97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547D-90BA-4A25-BC4A-5729D193936F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C875-D9FC-49A0-BB94-961945CD86C3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8055-4884-487B-98F3-188970BB7C43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C0B8-A071-41B2-9AF1-1ABA471F55CC}" type="datetime1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D190-E5FE-4B83-8F74-B4AD2DDE30D3}" type="datetime1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DED5-2C45-4D1E-9D16-3CD2F127DEC8}" type="datetime1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5A07-49C3-4347-B2AF-CDCEF7C22C8B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05FD-AA4D-417B-9344-0CA71A2E36D8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7F9399-FAA3-41B3-8B2A-8647FB80246D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jpeg"/><Relationship Id="rId4" Type="http://schemas.openxmlformats.org/officeDocument/2006/relationships/image" Target="../media/image5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Digital Electronics</a:t>
            </a:r>
            <a:endParaRPr lang="en-US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gentle introduction!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6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3"/>
          <p:cNvSpPr txBox="1"/>
          <p:nvPr/>
        </p:nvSpPr>
        <p:spPr>
          <a:xfrm>
            <a:off x="531496" y="1885755"/>
            <a:ext cx="7084017" cy="41684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Uses 10 symbols / digits: 0,1,2,3,4,5,6,7,8,9</a:t>
            </a: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Base 10 (also called Decimal)</a:t>
            </a: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Natural number system for counting</a:t>
            </a:r>
          </a:p>
          <a:p>
            <a:pPr marL="812800" marR="5080" lvl="1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f</a:t>
            </a:r>
            <a:r>
              <a:rPr lang="en-US" sz="2000" dirty="0" smtClean="0">
                <a:latin typeface="Times New Roman"/>
                <a:cs typeface="Times New Roman"/>
              </a:rPr>
              <a:t>or humans</a:t>
            </a:r>
          </a:p>
          <a:p>
            <a:pPr marL="812800" marR="5080" lvl="1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812800" marR="5080" lvl="1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Read as:</a:t>
            </a:r>
          </a:p>
          <a:p>
            <a:pPr marL="812800" marR="5080" lvl="1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Three Thousand Six Hundred Eighty Seven</a:t>
            </a:r>
          </a:p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Decomposed as:</a:t>
            </a:r>
          </a:p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714511"/>
            <a:ext cx="82296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000" b="1" spc="-5" dirty="0" smtClean="0"/>
              <a:t>Decimal Number </a:t>
            </a:r>
            <a:r>
              <a:rPr sz="4000" b="1" spc="-5" dirty="0" smtClean="0"/>
              <a:t>System</a:t>
            </a:r>
            <a:endParaRPr sz="4000" b="1" spc="-5" dirty="0"/>
          </a:p>
        </p:txBody>
      </p:sp>
      <p:sp>
        <p:nvSpPr>
          <p:cNvPr id="5" name="object 5"/>
          <p:cNvSpPr/>
          <p:nvPr/>
        </p:nvSpPr>
        <p:spPr>
          <a:xfrm>
            <a:off x="6235546" y="2286000"/>
            <a:ext cx="2050733" cy="543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23990" y="3048000"/>
            <a:ext cx="2938162" cy="21181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4"/>
          <p:cNvSpPr/>
          <p:nvPr/>
        </p:nvSpPr>
        <p:spPr>
          <a:xfrm>
            <a:off x="838200" y="5745480"/>
            <a:ext cx="7211026" cy="350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8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3"/>
          <p:cNvSpPr txBox="1"/>
          <p:nvPr/>
        </p:nvSpPr>
        <p:spPr>
          <a:xfrm>
            <a:off x="531496" y="1885755"/>
            <a:ext cx="7084017" cy="41684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Uses 2 symbols / digits: 0,1</a:t>
            </a: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Base 2 (also called Binary)</a:t>
            </a: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Natural number system for counting</a:t>
            </a:r>
          </a:p>
          <a:p>
            <a:pPr marL="812800" marR="5080" lvl="1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f</a:t>
            </a:r>
            <a:r>
              <a:rPr lang="en-US" sz="2000" dirty="0" smtClean="0">
                <a:latin typeface="Times New Roman"/>
                <a:cs typeface="Times New Roman"/>
              </a:rPr>
              <a:t>or computers!</a:t>
            </a:r>
          </a:p>
          <a:p>
            <a:pPr marL="812800" marR="5080" lvl="1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812800" marR="5080" lvl="1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Read as:</a:t>
            </a:r>
          </a:p>
          <a:p>
            <a:pPr marL="812800" marR="5080" lvl="1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One Zero One </a:t>
            </a:r>
            <a:r>
              <a:rPr lang="en-US" sz="2000" dirty="0" err="1" smtClean="0">
                <a:latin typeface="Times New Roman"/>
                <a:cs typeface="Times New Roman"/>
              </a:rPr>
              <a:t>One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Decomposed as:</a:t>
            </a:r>
          </a:p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714511"/>
            <a:ext cx="82296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000" b="1" spc="-5" dirty="0" smtClean="0"/>
              <a:t>Binary Number </a:t>
            </a:r>
            <a:r>
              <a:rPr sz="4000" b="1" spc="-5" dirty="0" smtClean="0"/>
              <a:t>System</a:t>
            </a:r>
            <a:endParaRPr sz="4000" b="1" spc="-5" dirty="0"/>
          </a:p>
        </p:txBody>
      </p:sp>
      <p:grpSp>
        <p:nvGrpSpPr>
          <p:cNvPr id="7" name="object 4"/>
          <p:cNvGrpSpPr/>
          <p:nvPr/>
        </p:nvGrpSpPr>
        <p:grpSpPr>
          <a:xfrm>
            <a:off x="4953001" y="2743200"/>
            <a:ext cx="3390412" cy="2298022"/>
            <a:chOff x="3844290" y="2328102"/>
            <a:chExt cx="5457825" cy="2612390"/>
          </a:xfrm>
        </p:grpSpPr>
        <p:sp>
          <p:nvSpPr>
            <p:cNvPr id="8" name="object 5"/>
            <p:cNvSpPr/>
            <p:nvPr/>
          </p:nvSpPr>
          <p:spPr>
            <a:xfrm>
              <a:off x="6140913" y="2328102"/>
              <a:ext cx="3160909" cy="25677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object 6"/>
            <p:cNvSpPr/>
            <p:nvPr/>
          </p:nvSpPr>
          <p:spPr>
            <a:xfrm>
              <a:off x="3844290" y="4316730"/>
              <a:ext cx="3157219" cy="6235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0" name="object 5"/>
          <p:cNvSpPr/>
          <p:nvPr/>
        </p:nvSpPr>
        <p:spPr>
          <a:xfrm>
            <a:off x="1371600" y="5867400"/>
            <a:ext cx="4575110" cy="295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3"/>
          <p:cNvSpPr txBox="1"/>
          <p:nvPr/>
        </p:nvSpPr>
        <p:spPr>
          <a:xfrm>
            <a:off x="531496" y="1885755"/>
            <a:ext cx="7084017" cy="4809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Uses 16 symbols / digits: 0,1,2,3,4,5,6,7,8,9,A,B,C,D,E,F</a:t>
            </a: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Base 16 (also called Hexadecimal)</a:t>
            </a: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Natural system for expressing large numbers</a:t>
            </a:r>
          </a:p>
          <a:p>
            <a:pPr marL="812800" marR="5080" lvl="1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Like memory addresses in computers!</a:t>
            </a:r>
          </a:p>
          <a:p>
            <a:pPr marL="812800" marR="5080" lvl="1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812800" marR="5080" lvl="1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Read as:</a:t>
            </a:r>
          </a:p>
          <a:p>
            <a:pPr marL="812800" marR="5080" lvl="1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0x “One A Six D”</a:t>
            </a:r>
          </a:p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Decomposed as:</a:t>
            </a:r>
          </a:p>
          <a:p>
            <a:pPr marL="12700" marR="5080">
              <a:spcBef>
                <a:spcPts val="105"/>
              </a:spcBef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		1 x 16</a:t>
            </a:r>
            <a:r>
              <a:rPr lang="en-US" sz="2000" baseline="30000" dirty="0" smtClean="0">
                <a:latin typeface="Times New Roman"/>
                <a:cs typeface="Times New Roman"/>
              </a:rPr>
              <a:t>3</a:t>
            </a:r>
            <a:r>
              <a:rPr lang="en-US" sz="2000" dirty="0" smtClean="0">
                <a:latin typeface="Times New Roman"/>
                <a:cs typeface="Times New Roman"/>
              </a:rPr>
              <a:t> + 10 x 16</a:t>
            </a:r>
            <a:r>
              <a:rPr lang="en-US" sz="2000" baseline="30000" dirty="0" smtClean="0">
                <a:latin typeface="Times New Roman"/>
                <a:cs typeface="Times New Roman"/>
              </a:rPr>
              <a:t>2</a:t>
            </a:r>
            <a:r>
              <a:rPr lang="en-US" sz="2000" dirty="0" smtClean="0">
                <a:latin typeface="Times New Roman"/>
                <a:cs typeface="Times New Roman"/>
              </a:rPr>
              <a:t> + 6 x 16</a:t>
            </a:r>
            <a:r>
              <a:rPr lang="en-US" sz="2000" baseline="30000" dirty="0" smtClean="0">
                <a:latin typeface="Times New Roman"/>
                <a:cs typeface="Times New Roman"/>
              </a:rPr>
              <a:t>1</a:t>
            </a:r>
            <a:r>
              <a:rPr lang="en-US" sz="2000" dirty="0" smtClean="0">
                <a:latin typeface="Times New Roman"/>
                <a:cs typeface="Times New Roman"/>
              </a:rPr>
              <a:t> + 13 x 160 </a:t>
            </a:r>
          </a:p>
          <a:p>
            <a:pPr marL="12700" marR="5080">
              <a:spcBef>
                <a:spcPts val="105"/>
              </a:spcBef>
              <a:tabLst>
                <a:tab pos="354965" algn="l"/>
                <a:tab pos="3556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	</a:t>
            </a:r>
            <a:r>
              <a:rPr lang="en-US" sz="2000" dirty="0" smtClean="0">
                <a:latin typeface="Times New Roman"/>
                <a:cs typeface="Times New Roman"/>
              </a:rPr>
              <a:t>= 4096 + 2560 + 96 + 13 = </a:t>
            </a:r>
            <a:r>
              <a:rPr lang="en-US" sz="2000" b="1" dirty="0" smtClean="0">
                <a:latin typeface="Times New Roman"/>
                <a:cs typeface="Times New Roman"/>
              </a:rPr>
              <a:t>6765 (decimal)</a:t>
            </a:r>
            <a:endParaRPr lang="en-US" sz="2000" b="1" baseline="30000" dirty="0" smtClean="0">
              <a:latin typeface="Times New Roman"/>
              <a:cs typeface="Times New Roman"/>
            </a:endParaRPr>
          </a:p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714511"/>
            <a:ext cx="82296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000" b="1" spc="-5" dirty="0" smtClean="0"/>
              <a:t>Hexadecimal Number </a:t>
            </a:r>
            <a:r>
              <a:rPr sz="4000" b="1" spc="-5" dirty="0" smtClean="0"/>
              <a:t>System</a:t>
            </a:r>
            <a:endParaRPr sz="4000" b="1" spc="-5" dirty="0"/>
          </a:p>
        </p:txBody>
      </p:sp>
      <p:sp>
        <p:nvSpPr>
          <p:cNvPr id="2" name="TextBox 1"/>
          <p:cNvSpPr txBox="1"/>
          <p:nvPr/>
        </p:nvSpPr>
        <p:spPr>
          <a:xfrm>
            <a:off x="6248400" y="3505200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0x1A6D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3"/>
          <p:cNvSpPr txBox="1"/>
          <p:nvPr/>
        </p:nvSpPr>
        <p:spPr>
          <a:xfrm>
            <a:off x="531496" y="1885755"/>
            <a:ext cx="7084017" cy="224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Summation (add)</a:t>
            </a: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Subtraction (difference)</a:t>
            </a: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Multiplication</a:t>
            </a: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Division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000" b="1" spc="-5" dirty="0" smtClean="0"/>
              <a:t>Binary </a:t>
            </a:r>
            <a:r>
              <a:rPr sz="4000" b="1" spc="-5" dirty="0" smtClean="0"/>
              <a:t>System</a:t>
            </a:r>
            <a:r>
              <a:rPr lang="en-US" sz="4000" b="1" spc="-5" dirty="0" smtClean="0"/>
              <a:t> Operations</a:t>
            </a:r>
            <a:endParaRPr sz="4000" b="1" spc="-5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7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000" b="1" spc="-5" dirty="0" smtClean="0"/>
              <a:t>Binary Operation: Add</a:t>
            </a:r>
            <a:endParaRPr sz="4000" b="1" spc="-5" dirty="0"/>
          </a:p>
        </p:txBody>
      </p:sp>
      <p:sp>
        <p:nvSpPr>
          <p:cNvPr id="5" name="object 3"/>
          <p:cNvSpPr/>
          <p:nvPr/>
        </p:nvSpPr>
        <p:spPr>
          <a:xfrm>
            <a:off x="457200" y="1905000"/>
            <a:ext cx="2297335" cy="3185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4"/>
          <p:cNvSpPr/>
          <p:nvPr/>
        </p:nvSpPr>
        <p:spPr>
          <a:xfrm>
            <a:off x="3581400" y="1895912"/>
            <a:ext cx="1847298" cy="1830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5"/>
          <p:cNvSpPr/>
          <p:nvPr/>
        </p:nvSpPr>
        <p:spPr>
          <a:xfrm>
            <a:off x="6019800" y="1752600"/>
            <a:ext cx="2657855" cy="19380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6"/>
          <p:cNvSpPr/>
          <p:nvPr/>
        </p:nvSpPr>
        <p:spPr>
          <a:xfrm>
            <a:off x="3599576" y="4572000"/>
            <a:ext cx="4536131" cy="7029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9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82296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000" b="1" spc="-5" dirty="0" smtClean="0"/>
              <a:t>Binary Operation: Subtract</a:t>
            </a:r>
            <a:endParaRPr sz="4000" b="1" spc="-5" dirty="0"/>
          </a:p>
        </p:txBody>
      </p:sp>
      <p:grpSp>
        <p:nvGrpSpPr>
          <p:cNvPr id="9" name="object 2"/>
          <p:cNvGrpSpPr/>
          <p:nvPr/>
        </p:nvGrpSpPr>
        <p:grpSpPr>
          <a:xfrm>
            <a:off x="596265" y="4897634"/>
            <a:ext cx="6138863" cy="1338580"/>
            <a:chOff x="388620" y="4964429"/>
            <a:chExt cx="8185150" cy="1338580"/>
          </a:xfrm>
        </p:grpSpPr>
        <p:sp>
          <p:nvSpPr>
            <p:cNvPr id="11" name="object 4"/>
            <p:cNvSpPr/>
            <p:nvPr/>
          </p:nvSpPr>
          <p:spPr>
            <a:xfrm>
              <a:off x="388620" y="5146039"/>
              <a:ext cx="8185150" cy="11569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" name="object 5"/>
            <p:cNvSpPr/>
            <p:nvPr/>
          </p:nvSpPr>
          <p:spPr>
            <a:xfrm>
              <a:off x="3954779" y="4964429"/>
              <a:ext cx="3683000" cy="6718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3" name="object 7"/>
          <p:cNvSpPr/>
          <p:nvPr/>
        </p:nvSpPr>
        <p:spPr>
          <a:xfrm>
            <a:off x="731240" y="1752600"/>
            <a:ext cx="2311484" cy="2464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8"/>
          <p:cNvSpPr/>
          <p:nvPr/>
        </p:nvSpPr>
        <p:spPr>
          <a:xfrm>
            <a:off x="3947136" y="1981200"/>
            <a:ext cx="2321935" cy="14651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72200" y="3601916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Borrow </a:t>
            </a:r>
            <a:r>
              <a:rPr lang="en-US" dirty="0" smtClean="0">
                <a:latin typeface="Calibri" panose="020F0502020204030204" pitchFamily="34" charset="0"/>
              </a:rPr>
              <a:t>-&gt;        111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                         10100</a:t>
            </a:r>
          </a:p>
          <a:p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                     -      111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               -----------------</a:t>
            </a:r>
          </a:p>
          <a:p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                        01101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13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82296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000" b="1" spc="-5" dirty="0" smtClean="0"/>
              <a:t>Binary Operation: Multiply</a:t>
            </a:r>
            <a:endParaRPr sz="4000" b="1" spc="-5" dirty="0"/>
          </a:p>
        </p:txBody>
      </p:sp>
      <p:sp>
        <p:nvSpPr>
          <p:cNvPr id="15" name="object 5"/>
          <p:cNvSpPr/>
          <p:nvPr/>
        </p:nvSpPr>
        <p:spPr>
          <a:xfrm>
            <a:off x="882399" y="2087901"/>
            <a:ext cx="2347398" cy="2503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6"/>
          <p:cNvSpPr/>
          <p:nvPr/>
        </p:nvSpPr>
        <p:spPr>
          <a:xfrm>
            <a:off x="3886200" y="2286000"/>
            <a:ext cx="1783300" cy="16982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7"/>
          <p:cNvSpPr/>
          <p:nvPr/>
        </p:nvSpPr>
        <p:spPr>
          <a:xfrm>
            <a:off x="920386" y="5139999"/>
            <a:ext cx="2464067" cy="365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8"/>
          <p:cNvSpPr/>
          <p:nvPr/>
        </p:nvSpPr>
        <p:spPr>
          <a:xfrm>
            <a:off x="6324600" y="2150544"/>
            <a:ext cx="1722506" cy="24650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9"/>
          <p:cNvSpPr/>
          <p:nvPr/>
        </p:nvSpPr>
        <p:spPr>
          <a:xfrm>
            <a:off x="990600" y="5718329"/>
            <a:ext cx="6308939" cy="2718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7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82296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000" b="1" spc="-5" dirty="0" smtClean="0"/>
              <a:t>Binary Operation: Divide</a:t>
            </a:r>
            <a:endParaRPr sz="4000" b="1" spc="-5" dirty="0"/>
          </a:p>
        </p:txBody>
      </p:sp>
      <p:sp>
        <p:nvSpPr>
          <p:cNvPr id="8" name="object 5"/>
          <p:cNvSpPr/>
          <p:nvPr/>
        </p:nvSpPr>
        <p:spPr>
          <a:xfrm>
            <a:off x="696286" y="2053905"/>
            <a:ext cx="7859077" cy="37223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7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85800" y="2669807"/>
            <a:ext cx="7848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00" b="1" dirty="0" smtClean="0"/>
              <a:t>logic</a:t>
            </a:r>
            <a:r>
              <a:rPr sz="4000" b="1" spc="-85" dirty="0" smtClean="0"/>
              <a:t> </a:t>
            </a:r>
            <a:r>
              <a:rPr sz="4000" b="1" dirty="0"/>
              <a:t>Gates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1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14191"/>
            <a:ext cx="8229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000" b="1" dirty="0">
                <a:solidFill>
                  <a:srgbClr val="0070C0"/>
                </a:solidFill>
              </a:rPr>
              <a:t>NOT</a:t>
            </a:r>
            <a:r>
              <a:rPr sz="4000" b="1" spc="-125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g</a:t>
            </a:r>
            <a:r>
              <a:rPr sz="4000" b="1" dirty="0" smtClean="0">
                <a:solidFill>
                  <a:srgbClr val="0070C0"/>
                </a:solidFill>
              </a:rPr>
              <a:t>ate</a:t>
            </a:r>
            <a:endParaRPr sz="4000" b="1" dirty="0">
              <a:solidFill>
                <a:srgbClr val="0070C0"/>
              </a:solidFill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0" y="3352800"/>
            <a:ext cx="2143845" cy="914116"/>
          </a:xfrm>
          <a:prstGeom prst="rect">
            <a:avLst/>
          </a:prstGeom>
        </p:spPr>
      </p:pic>
      <p:graphicFrame>
        <p:nvGraphicFramePr>
          <p:cNvPr id="11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838513"/>
              </p:ext>
            </p:extLst>
          </p:nvPr>
        </p:nvGraphicFramePr>
        <p:xfrm>
          <a:off x="1905000" y="2514600"/>
          <a:ext cx="5645148" cy="20485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/>
                <a:gridCol w="1002664"/>
                <a:gridCol w="984884"/>
              </a:tblGrid>
              <a:tr h="523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Symbol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414143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Truth</a:t>
                      </a:r>
                      <a:r>
                        <a:rPr sz="105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Table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4141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0418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en-US" sz="1050" dirty="0" smtClean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en-US" sz="1050" dirty="0" smtClean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Z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5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050" dirty="0" smtClean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5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US" sz="1050" dirty="0" smtClean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US" sz="1050" dirty="0" smtClean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14511"/>
            <a:ext cx="82296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000" b="1" spc="-5" dirty="0" smtClean="0"/>
              <a:t>What is </a:t>
            </a:r>
            <a:r>
              <a:rPr sz="4000" b="1" spc="-5" dirty="0" smtClean="0"/>
              <a:t>Digital</a:t>
            </a:r>
            <a:r>
              <a:rPr sz="4000" b="1" spc="-15" dirty="0" smtClean="0"/>
              <a:t> </a:t>
            </a:r>
            <a:r>
              <a:rPr sz="4000" b="1" spc="-5" dirty="0" smtClean="0"/>
              <a:t>Electronics</a:t>
            </a:r>
            <a:r>
              <a:rPr lang="en-US" sz="4000" b="1" spc="-5" dirty="0" smtClean="0"/>
              <a:t> ?</a:t>
            </a:r>
            <a:endParaRPr sz="40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509117" y="2230370"/>
            <a:ext cx="7117080" cy="2845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lang="en-US" sz="2400" b="1" dirty="0" smtClean="0">
                <a:latin typeface="Arial"/>
                <a:cs typeface="Arial"/>
              </a:rPr>
              <a:t>Electric C</a:t>
            </a:r>
            <a:r>
              <a:rPr sz="2400" b="1" dirty="0" smtClean="0">
                <a:latin typeface="Arial"/>
                <a:cs typeface="Arial"/>
              </a:rPr>
              <a:t>ircuits </a:t>
            </a:r>
            <a:r>
              <a:rPr sz="2400" b="1" dirty="0">
                <a:latin typeface="Arial"/>
                <a:cs typeface="Arial"/>
              </a:rPr>
              <a:t>which operate </a:t>
            </a:r>
            <a:r>
              <a:rPr lang="en-US" sz="2400" b="1" dirty="0" smtClean="0">
                <a:latin typeface="Arial"/>
                <a:cs typeface="Arial"/>
              </a:rPr>
              <a:t>on / </a:t>
            </a:r>
            <a:r>
              <a:rPr sz="2400" b="1" dirty="0" smtClean="0">
                <a:latin typeface="Arial"/>
                <a:cs typeface="Arial"/>
              </a:rPr>
              <a:t>with </a:t>
            </a:r>
            <a:r>
              <a:rPr lang="en-US" sz="2400" b="1" dirty="0" smtClean="0">
                <a:latin typeface="Arial"/>
                <a:cs typeface="Arial"/>
              </a:rPr>
              <a:t>"</a:t>
            </a:r>
            <a:r>
              <a:rPr sz="2400" b="1" dirty="0" smtClean="0">
                <a:latin typeface="Arial"/>
                <a:cs typeface="Arial"/>
              </a:rPr>
              <a:t>digital</a:t>
            </a:r>
            <a:r>
              <a:rPr lang="en-US" sz="2400" b="1" dirty="0" smtClean="0">
                <a:latin typeface="Arial"/>
                <a:cs typeface="Arial"/>
              </a:rPr>
              <a:t>"</a:t>
            </a:r>
            <a:r>
              <a:rPr sz="2400" b="1" spc="-140" dirty="0" smtClean="0">
                <a:latin typeface="Arial"/>
                <a:cs typeface="Arial"/>
              </a:rPr>
              <a:t> </a:t>
            </a:r>
            <a:r>
              <a:rPr sz="2400" b="1" dirty="0" smtClean="0">
                <a:latin typeface="Arial"/>
                <a:cs typeface="Arial"/>
              </a:rPr>
              <a:t>signal</a:t>
            </a:r>
            <a:r>
              <a:rPr lang="en-US" sz="2400" b="1" dirty="0" smtClean="0">
                <a:latin typeface="Arial"/>
                <a:cs typeface="Arial"/>
              </a:rPr>
              <a:t>s</a:t>
            </a:r>
            <a:endParaRPr sz="24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24717"/>
              </a:buClr>
              <a:buFont typeface="Wingdings 2"/>
              <a:buChar char=""/>
            </a:pPr>
            <a:endParaRPr sz="3200" b="1" dirty="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00000"/>
              </a:lnSpc>
              <a:buClr>
                <a:srgbClr val="D24717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lang="en-US" sz="2400" b="1" spc="-5" dirty="0" smtClean="0">
                <a:latin typeface="Arial"/>
                <a:cs typeface="Arial"/>
              </a:rPr>
              <a:t>U</a:t>
            </a:r>
            <a:r>
              <a:rPr sz="2400" b="1" dirty="0" smtClean="0">
                <a:latin typeface="Arial"/>
                <a:cs typeface="Arial"/>
              </a:rPr>
              <a:t>se</a:t>
            </a:r>
            <a:r>
              <a:rPr lang="en-US" sz="2400" b="1" dirty="0" smtClean="0">
                <a:latin typeface="Arial"/>
                <a:cs typeface="Arial"/>
              </a:rPr>
              <a:t>s</a:t>
            </a:r>
            <a:r>
              <a:rPr sz="2400" b="1" dirty="0" smtClean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binary notation </a:t>
            </a:r>
            <a:r>
              <a:rPr lang="en-US" sz="2400" b="1" spc="-5" dirty="0" smtClean="0">
                <a:latin typeface="Arial"/>
                <a:cs typeface="Arial"/>
              </a:rPr>
              <a:t>(</a:t>
            </a:r>
            <a:r>
              <a:rPr sz="2400" b="1" spc="-15" dirty="0" smtClean="0">
                <a:latin typeface="Arial"/>
                <a:cs typeface="Arial"/>
              </a:rPr>
              <a:t>1’s </a:t>
            </a:r>
            <a:r>
              <a:rPr sz="2400" b="1" spc="-5" dirty="0">
                <a:latin typeface="Arial"/>
                <a:cs typeface="Arial"/>
              </a:rPr>
              <a:t>and </a:t>
            </a:r>
            <a:r>
              <a:rPr sz="2400" b="1" spc="-15" dirty="0" smtClean="0">
                <a:latin typeface="Arial"/>
                <a:cs typeface="Arial"/>
              </a:rPr>
              <a:t>0’s</a:t>
            </a:r>
            <a:r>
              <a:rPr lang="en-US" sz="2400" b="1" spc="-15" dirty="0" smtClean="0">
                <a:latin typeface="Arial"/>
                <a:cs typeface="Arial"/>
              </a:rPr>
              <a:t>)</a:t>
            </a:r>
            <a:r>
              <a:rPr sz="2400" b="1" spc="-15" dirty="0" smtClean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for </a:t>
            </a:r>
            <a:r>
              <a:rPr sz="2400" b="1" spc="-5" dirty="0">
                <a:latin typeface="Arial"/>
                <a:cs typeface="Arial"/>
              </a:rPr>
              <a:t>data  </a:t>
            </a:r>
            <a:r>
              <a:rPr sz="2400" b="1" dirty="0">
                <a:latin typeface="Arial"/>
                <a:cs typeface="Arial"/>
              </a:rPr>
              <a:t>transmission</a:t>
            </a: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24717"/>
              </a:buClr>
              <a:buFont typeface="Wingdings 2"/>
              <a:buChar char=""/>
            </a:pPr>
            <a:endParaRPr sz="3200" b="1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24717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b="1" dirty="0" smtClean="0">
                <a:latin typeface="Arial"/>
                <a:cs typeface="Arial"/>
              </a:rPr>
              <a:t>Circuits</a:t>
            </a:r>
            <a:r>
              <a:rPr lang="en-US" sz="2400" b="1" dirty="0" smtClean="0">
                <a:latin typeface="Arial"/>
                <a:cs typeface="Arial"/>
              </a:rPr>
              <a:t> </a:t>
            </a:r>
            <a:r>
              <a:rPr sz="2400" b="1" dirty="0" smtClean="0">
                <a:latin typeface="Arial"/>
                <a:cs typeface="Arial"/>
              </a:rPr>
              <a:t>are </a:t>
            </a:r>
            <a:r>
              <a:rPr sz="2400" b="1" dirty="0">
                <a:latin typeface="Arial"/>
                <a:cs typeface="Arial"/>
              </a:rPr>
              <a:t>made of logic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gates</a:t>
            </a:r>
            <a:endParaRPr sz="2400" b="1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8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14191"/>
            <a:ext cx="8229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000" b="1" dirty="0">
                <a:solidFill>
                  <a:srgbClr val="0070C0"/>
                </a:solidFill>
              </a:rPr>
              <a:t>OR</a:t>
            </a:r>
            <a:r>
              <a:rPr sz="4000" b="1" spc="-70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g</a:t>
            </a:r>
            <a:r>
              <a:rPr sz="4000" b="1" dirty="0" smtClean="0">
                <a:solidFill>
                  <a:srgbClr val="0070C0"/>
                </a:solidFill>
              </a:rPr>
              <a:t>ate</a:t>
            </a:r>
            <a:endParaRPr sz="4000" b="1" dirty="0">
              <a:solidFill>
                <a:srgbClr val="0070C0"/>
              </a:solidFill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3429000"/>
            <a:ext cx="2590800" cy="1552955"/>
          </a:xfrm>
          <a:prstGeom prst="rect">
            <a:avLst/>
          </a:prstGeom>
        </p:spPr>
      </p:pic>
      <p:graphicFrame>
        <p:nvGraphicFramePr>
          <p:cNvPr id="11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838387"/>
              </p:ext>
            </p:extLst>
          </p:nvPr>
        </p:nvGraphicFramePr>
        <p:xfrm>
          <a:off x="1371600" y="2590800"/>
          <a:ext cx="6630033" cy="30695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/>
                <a:gridCol w="1002664"/>
                <a:gridCol w="984885"/>
                <a:gridCol w="984884"/>
              </a:tblGrid>
              <a:tr h="523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Symbol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414143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Truth</a:t>
                      </a:r>
                      <a:r>
                        <a:rPr sz="105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Table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4141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04189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en-US" sz="1050" dirty="0" smtClean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en-US" sz="1050" dirty="0" smtClean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en-US" sz="1050" dirty="0" smtClean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Z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</a:tr>
              <a:tr h="5105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050" dirty="0" smtClean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</a:tr>
              <a:tr h="5105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US" sz="1050" dirty="0" smtClean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</a:tr>
              <a:tr h="5105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US" sz="1050" dirty="0" smtClean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</a:tr>
              <a:tr h="5105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US" sz="1050" dirty="0" smtClean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9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14191"/>
            <a:ext cx="8229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  <a:tabLst>
                <a:tab pos="2294255" algn="l"/>
              </a:tabLst>
            </a:pPr>
            <a:r>
              <a:rPr sz="4000" b="1" dirty="0" smtClean="0">
                <a:solidFill>
                  <a:srgbClr val="0070C0"/>
                </a:solidFill>
              </a:rPr>
              <a:t>AND</a:t>
            </a:r>
            <a:r>
              <a:rPr lang="en-US" sz="4000" b="1" dirty="0" smtClean="0">
                <a:solidFill>
                  <a:srgbClr val="0070C0"/>
                </a:solidFill>
              </a:rPr>
              <a:t> gate</a:t>
            </a:r>
            <a:endParaRPr sz="4000" b="1" dirty="0">
              <a:solidFill>
                <a:srgbClr val="0070C0"/>
              </a:solidFill>
            </a:endParaRPr>
          </a:p>
        </p:txBody>
      </p:sp>
      <p:graphicFrame>
        <p:nvGraphicFramePr>
          <p:cNvPr id="12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240906"/>
              </p:ext>
            </p:extLst>
          </p:nvPr>
        </p:nvGraphicFramePr>
        <p:xfrm>
          <a:off x="1295400" y="2133600"/>
          <a:ext cx="6630033" cy="30695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/>
                <a:gridCol w="1002664"/>
                <a:gridCol w="984885"/>
                <a:gridCol w="984884"/>
              </a:tblGrid>
              <a:tr h="523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Symbol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414143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Truth</a:t>
                      </a:r>
                      <a:r>
                        <a:rPr sz="105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Table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4141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04189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en-US" sz="1050" dirty="0" smtClean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en-US" sz="1050" dirty="0" smtClean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en-US" sz="1050" dirty="0" smtClean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Z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</a:tr>
              <a:tr h="5105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050" dirty="0" smtClean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</a:tr>
              <a:tr h="5105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US" sz="1050" dirty="0" smtClean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</a:tr>
              <a:tr h="5105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US" sz="1050" dirty="0" smtClean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</a:tr>
              <a:tr h="5105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US" sz="1050" dirty="0" smtClean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3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3124200"/>
            <a:ext cx="2329191" cy="137393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0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14191"/>
            <a:ext cx="8229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000" b="1" dirty="0" smtClean="0">
                <a:solidFill>
                  <a:srgbClr val="0070C0"/>
                </a:solidFill>
                <a:latin typeface="Calibri"/>
                <a:cs typeface="Calibri"/>
              </a:rPr>
              <a:t>NAND</a:t>
            </a:r>
            <a:r>
              <a:rPr lang="en-US" sz="4000" b="1" dirty="0" smtClean="0">
                <a:solidFill>
                  <a:srgbClr val="0070C0"/>
                </a:solidFill>
                <a:latin typeface="Calibri"/>
                <a:cs typeface="Calibri"/>
              </a:rPr>
              <a:t> gate (UNIVERSAL)</a:t>
            </a:r>
            <a:endParaRPr sz="40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400" y="1614573"/>
            <a:ext cx="3352800" cy="79057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842537"/>
              </p:ext>
            </p:extLst>
          </p:nvPr>
        </p:nvGraphicFramePr>
        <p:xfrm>
          <a:off x="1180783" y="2590800"/>
          <a:ext cx="6630033" cy="30695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/>
                <a:gridCol w="1002664"/>
                <a:gridCol w="984885"/>
                <a:gridCol w="984884"/>
              </a:tblGrid>
              <a:tr h="523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Symbol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414143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Truth</a:t>
                      </a:r>
                      <a:r>
                        <a:rPr sz="105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Table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4141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04189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2-input NAND</a:t>
                      </a:r>
                      <a:r>
                        <a:rPr sz="1050" spc="-4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5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Gate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en-US" sz="1050" dirty="0" smtClean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en-US" sz="1050" dirty="0" smtClean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</a:tr>
              <a:tr h="5105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</a:tr>
              <a:tr h="5105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</a:tr>
              <a:tr h="5105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</a:tr>
              <a:tr h="5105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1200" y="3733800"/>
            <a:ext cx="1991483" cy="5623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4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14191"/>
            <a:ext cx="8229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solidFill>
                  <a:srgbClr val="0070C0"/>
                </a:solidFill>
                <a:latin typeface="Arial Rounded MT Bold" pitchFamily="34" charset="0"/>
              </a:rPr>
              <a:t>NOR</a:t>
            </a:r>
            <a:r>
              <a:rPr sz="4000" spc="-85" dirty="0">
                <a:solidFill>
                  <a:srgbClr val="0070C0"/>
                </a:solidFill>
                <a:latin typeface="Arial Rounded MT Bold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 Rounded MT Bold" pitchFamily="34" charset="0"/>
              </a:rPr>
              <a:t>g</a:t>
            </a:r>
            <a:r>
              <a:rPr sz="4000" dirty="0" smtClean="0">
                <a:solidFill>
                  <a:srgbClr val="0070C0"/>
                </a:solidFill>
                <a:latin typeface="Arial Rounded MT Bold" pitchFamily="34" charset="0"/>
              </a:rPr>
              <a:t>ate</a:t>
            </a:r>
            <a:endParaRPr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2895600"/>
            <a:ext cx="2426788" cy="762000"/>
          </a:xfrm>
          <a:prstGeom prst="rect">
            <a:avLst/>
          </a:prstGeom>
        </p:spPr>
      </p:pic>
      <p:graphicFrame>
        <p:nvGraphicFramePr>
          <p:cNvPr id="9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395768"/>
              </p:ext>
            </p:extLst>
          </p:nvPr>
        </p:nvGraphicFramePr>
        <p:xfrm>
          <a:off x="1371600" y="1905000"/>
          <a:ext cx="6630033" cy="30695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/>
                <a:gridCol w="1002664"/>
                <a:gridCol w="984885"/>
                <a:gridCol w="984884"/>
              </a:tblGrid>
              <a:tr h="523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Symbol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414143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Truth</a:t>
                      </a:r>
                      <a:r>
                        <a:rPr sz="105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Table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4141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04189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2-input </a:t>
                      </a:r>
                      <a:r>
                        <a:rPr sz="1050" dirty="0" smtClean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lang="en-US" sz="1050" dirty="0" smtClean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050" spc="-40" dirty="0" smtClean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5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Gate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en-US" sz="1050" dirty="0" smtClean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en-US" sz="1050" dirty="0" smtClean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</a:tr>
              <a:tr h="5105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050" dirty="0" smtClean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</a:tr>
              <a:tr h="5105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US" sz="1050" dirty="0" smtClean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</a:tr>
              <a:tr h="5105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US" sz="1050" dirty="0" smtClean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</a:tr>
              <a:tr h="5105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6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14191"/>
            <a:ext cx="8229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000" b="1" dirty="0" smtClean="0">
                <a:solidFill>
                  <a:srgbClr val="0070C0"/>
                </a:solidFill>
              </a:rPr>
              <a:t>XOR</a:t>
            </a:r>
            <a:r>
              <a:rPr lang="en-US" sz="4000" b="1" dirty="0" smtClean="0">
                <a:solidFill>
                  <a:srgbClr val="0070C0"/>
                </a:solidFill>
              </a:rPr>
              <a:t> gate</a:t>
            </a:r>
            <a:endParaRPr sz="4000" b="1" dirty="0">
              <a:solidFill>
                <a:srgbClr val="0070C0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2819400"/>
            <a:ext cx="2752349" cy="85688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7800" y="5334000"/>
            <a:ext cx="3228975" cy="1029389"/>
          </a:xfrm>
          <a:prstGeom prst="rect">
            <a:avLst/>
          </a:prstGeom>
        </p:spPr>
      </p:pic>
      <p:graphicFrame>
        <p:nvGraphicFramePr>
          <p:cNvPr id="9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52243"/>
              </p:ext>
            </p:extLst>
          </p:nvPr>
        </p:nvGraphicFramePr>
        <p:xfrm>
          <a:off x="1371600" y="1905000"/>
          <a:ext cx="6630033" cy="30695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/>
                <a:gridCol w="1002664"/>
                <a:gridCol w="984885"/>
                <a:gridCol w="984884"/>
              </a:tblGrid>
              <a:tr h="523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Symbol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414143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Truth</a:t>
                      </a:r>
                      <a:r>
                        <a:rPr sz="105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Table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4141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04189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2-input </a:t>
                      </a:r>
                      <a:r>
                        <a:rPr lang="en-US" sz="1050" dirty="0" smtClean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XOR</a:t>
                      </a:r>
                      <a:r>
                        <a:rPr sz="1050" spc="-40" dirty="0" smtClean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5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Gate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en-US" sz="1050" dirty="0" smtClean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en-US" sz="1050" dirty="0" smtClean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</a:tr>
              <a:tr h="5105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050" dirty="0" smtClean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</a:tr>
              <a:tr h="5105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US" sz="1050" dirty="0" smtClean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</a:tr>
              <a:tr h="5105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US" sz="1050" dirty="0" smtClean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</a:tr>
              <a:tr h="5105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1414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14143"/>
                      </a:solidFill>
                      <a:prstDash val="solid"/>
                    </a:lnL>
                    <a:lnR w="12700">
                      <a:solidFill>
                        <a:srgbClr val="414143"/>
                      </a:solidFill>
                      <a:prstDash val="solid"/>
                    </a:lnR>
                    <a:lnT w="12700">
                      <a:solidFill>
                        <a:srgbClr val="414143"/>
                      </a:solidFill>
                      <a:prstDash val="solid"/>
                    </a:lnT>
                    <a:lnB w="12700">
                      <a:solidFill>
                        <a:srgbClr val="41414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0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7200" y="1752600"/>
            <a:ext cx="4463415" cy="4245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714511"/>
            <a:ext cx="82296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000" b="1" spc="-5" dirty="0" smtClean="0">
                <a:solidFill>
                  <a:srgbClr val="0070C0"/>
                </a:solidFill>
              </a:rPr>
              <a:t>Ex-OR / XOR gate: Insight</a:t>
            </a:r>
            <a:endParaRPr sz="4000" b="1" spc="-10" dirty="0">
              <a:solidFill>
                <a:srgbClr val="0070C0"/>
              </a:solidFill>
            </a:endParaRPr>
          </a:p>
        </p:txBody>
      </p:sp>
      <p:sp>
        <p:nvSpPr>
          <p:cNvPr id="6" name="object 4"/>
          <p:cNvSpPr/>
          <p:nvPr/>
        </p:nvSpPr>
        <p:spPr>
          <a:xfrm>
            <a:off x="4724400" y="2362200"/>
            <a:ext cx="3578578" cy="3573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5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/>
          <p:cNvSpPr/>
          <p:nvPr/>
        </p:nvSpPr>
        <p:spPr>
          <a:xfrm>
            <a:off x="457200" y="1905000"/>
            <a:ext cx="3699510" cy="3916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>
            <a:off x="457200" y="714511"/>
            <a:ext cx="8229600" cy="62837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b="1" spc="-5" dirty="0" smtClean="0">
                <a:solidFill>
                  <a:srgbClr val="0070C0"/>
                </a:solidFill>
              </a:rPr>
              <a:t>Ex-OR / XOR gate: Insight</a:t>
            </a:r>
            <a:endParaRPr lang="en-US" b="1" spc="-10" dirty="0">
              <a:solidFill>
                <a:srgbClr val="0070C0"/>
              </a:solidFill>
            </a:endParaRPr>
          </a:p>
        </p:txBody>
      </p:sp>
      <p:sp>
        <p:nvSpPr>
          <p:cNvPr id="5" name="object 4"/>
          <p:cNvSpPr/>
          <p:nvPr/>
        </p:nvSpPr>
        <p:spPr>
          <a:xfrm>
            <a:off x="4648200" y="2011679"/>
            <a:ext cx="3536633" cy="381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5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14191"/>
            <a:ext cx="8229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5"/>
              </a:spcBef>
            </a:pPr>
            <a:r>
              <a:rPr lang="en-US" sz="4000" b="1" dirty="0" smtClean="0">
                <a:solidFill>
                  <a:srgbClr val="0070C0"/>
                </a:solidFill>
              </a:rPr>
              <a:t>Combinational</a:t>
            </a:r>
            <a:r>
              <a:rPr sz="4000" b="1" dirty="0" smtClean="0">
                <a:solidFill>
                  <a:srgbClr val="0070C0"/>
                </a:solidFill>
              </a:rPr>
              <a:t> Logic</a:t>
            </a:r>
            <a:endParaRPr sz="4000" b="1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83" y="1828799"/>
            <a:ext cx="7084017" cy="43608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O</a:t>
            </a:r>
            <a:r>
              <a:rPr sz="2000" dirty="0" smtClean="0">
                <a:latin typeface="Times New Roman"/>
                <a:cs typeface="Times New Roman"/>
              </a:rPr>
              <a:t>utput</a:t>
            </a:r>
            <a:r>
              <a:rPr sz="2000" spc="-45" dirty="0" smtClean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Times New Roman"/>
                <a:cs typeface="Times New Roman"/>
              </a:rPr>
              <a:t>depend</a:t>
            </a:r>
            <a:r>
              <a:rPr lang="en-US" sz="2000" dirty="0" smtClean="0">
                <a:latin typeface="Times New Roman"/>
                <a:cs typeface="Times New Roman"/>
              </a:rPr>
              <a:t>s</a:t>
            </a:r>
            <a:r>
              <a:rPr sz="2000" spc="-20" dirty="0" smtClean="0">
                <a:latin typeface="Times New Roman"/>
                <a:cs typeface="Times New Roman"/>
              </a:rPr>
              <a:t> </a:t>
            </a:r>
            <a:endParaRPr lang="en-US" sz="2000" spc="-20" dirty="0" smtClean="0">
              <a:latin typeface="Times New Roman"/>
              <a:cs typeface="Times New Roman"/>
            </a:endParaRPr>
          </a:p>
          <a:p>
            <a:pPr marL="812800" marR="5080" lvl="1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 smtClean="0">
                <a:latin typeface="Times New Roman"/>
                <a:cs typeface="Times New Roman"/>
              </a:rPr>
              <a:t>only</a:t>
            </a:r>
            <a:r>
              <a:rPr sz="2000" spc="-30" dirty="0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b="1" dirty="0" smtClean="0">
                <a:latin typeface="Times New Roman"/>
                <a:cs typeface="Times New Roman"/>
              </a:rPr>
              <a:t>current  inputs</a:t>
            </a:r>
            <a:endParaRPr lang="en-US"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Previous inputs do not have any effect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We call it </a:t>
            </a:r>
            <a:r>
              <a:rPr lang="en-US" sz="2000" b="1" dirty="0" smtClean="0">
                <a:latin typeface="Times New Roman"/>
                <a:cs typeface="Times New Roman"/>
              </a:rPr>
              <a:t>memoryless</a:t>
            </a:r>
            <a:r>
              <a:rPr lang="en-US" sz="2000" dirty="0" smtClean="0">
                <a:latin typeface="Times New Roman"/>
                <a:cs typeface="Times New Roman"/>
              </a:rPr>
              <a:t> system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Examples: </a:t>
            </a:r>
          </a:p>
          <a:p>
            <a:pPr marL="812800" lvl="1" indent="-342900"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All logic gates studied so far</a:t>
            </a:r>
          </a:p>
          <a:p>
            <a:pPr marL="1270000" lvl="2" indent="-342900"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NOT gate</a:t>
            </a:r>
          </a:p>
          <a:p>
            <a:pPr marL="1270000" lvl="2" indent="-342900"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OR gate</a:t>
            </a:r>
          </a:p>
          <a:p>
            <a:pPr marL="1270000" lvl="2" indent="-342900"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AND gate</a:t>
            </a:r>
          </a:p>
          <a:p>
            <a:pPr marL="1270000" lvl="2" indent="-342900"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NAND gate</a:t>
            </a:r>
          </a:p>
          <a:p>
            <a:pPr marL="1270000" lvl="2" indent="-342900"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NOR gate</a:t>
            </a:r>
          </a:p>
          <a:p>
            <a:pPr marL="1270000" lvl="2" indent="-342900"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XOR gate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14191"/>
            <a:ext cx="8229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5"/>
              </a:spcBef>
            </a:pPr>
            <a:r>
              <a:rPr sz="4000" b="1" dirty="0">
                <a:solidFill>
                  <a:srgbClr val="0070C0"/>
                </a:solidFill>
              </a:rPr>
              <a:t>Sequential </a:t>
            </a:r>
            <a:r>
              <a:rPr sz="4000" b="1" dirty="0" smtClean="0">
                <a:solidFill>
                  <a:srgbClr val="0070C0"/>
                </a:solidFill>
              </a:rPr>
              <a:t>Logic</a:t>
            </a:r>
            <a:endParaRPr sz="4000" b="1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83" y="1828799"/>
            <a:ext cx="7084017" cy="17575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O</a:t>
            </a:r>
            <a:r>
              <a:rPr sz="2000" dirty="0" smtClean="0">
                <a:latin typeface="Times New Roman"/>
                <a:cs typeface="Times New Roman"/>
              </a:rPr>
              <a:t>utput</a:t>
            </a:r>
            <a:r>
              <a:rPr sz="2000" spc="-45" dirty="0" smtClean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Times New Roman"/>
                <a:cs typeface="Times New Roman"/>
              </a:rPr>
              <a:t>depend</a:t>
            </a:r>
            <a:r>
              <a:rPr lang="en-US" sz="2000" dirty="0" smtClean="0">
                <a:latin typeface="Times New Roman"/>
                <a:cs typeface="Times New Roman"/>
              </a:rPr>
              <a:t>s</a:t>
            </a:r>
            <a:r>
              <a:rPr sz="2000" spc="-20" dirty="0" smtClean="0">
                <a:latin typeface="Times New Roman"/>
                <a:cs typeface="Times New Roman"/>
              </a:rPr>
              <a:t> </a:t>
            </a:r>
            <a:endParaRPr lang="en-US" sz="2000" spc="-20" dirty="0" smtClean="0">
              <a:latin typeface="Times New Roman"/>
              <a:cs typeface="Times New Roman"/>
            </a:endParaRPr>
          </a:p>
          <a:p>
            <a:pPr marL="469900" marR="5080" lvl="1">
              <a:spcBef>
                <a:spcPts val="105"/>
              </a:spcBef>
              <a:tabLst>
                <a:tab pos="354965" algn="l"/>
                <a:tab pos="355600" algn="l"/>
              </a:tabLst>
            </a:pPr>
            <a:r>
              <a:rPr sz="2000" spc="5" dirty="0" smtClean="0">
                <a:latin typeface="Times New Roman"/>
                <a:cs typeface="Times New Roman"/>
              </a:rPr>
              <a:t>not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b="1" dirty="0" smtClean="0">
                <a:latin typeface="Times New Roman"/>
                <a:cs typeface="Times New Roman"/>
              </a:rPr>
              <a:t>current inputs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sz="2000" spc="5" dirty="0" smtClean="0">
                <a:latin typeface="Times New Roman"/>
                <a:cs typeface="Times New Roman"/>
              </a:rPr>
              <a:t>but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b="1" dirty="0" smtClean="0">
                <a:latin typeface="Times New Roman"/>
                <a:cs typeface="Times New Roman"/>
              </a:rPr>
              <a:t>past sequence</a:t>
            </a:r>
            <a:r>
              <a:rPr lang="en-US" sz="2000" b="1" dirty="0" smtClean="0">
                <a:latin typeface="Times New Roman"/>
                <a:cs typeface="Times New Roman"/>
              </a:rPr>
              <a:t> </a:t>
            </a:r>
            <a:r>
              <a:rPr sz="2000" b="1" dirty="0" smtClean="0">
                <a:latin typeface="Times New Roman"/>
                <a:cs typeface="Times New Roman"/>
              </a:rPr>
              <a:t>of</a:t>
            </a:r>
            <a:r>
              <a:rPr sz="2000" b="1" spc="-155" dirty="0" smtClean="0">
                <a:latin typeface="Times New Roman"/>
                <a:cs typeface="Times New Roman"/>
              </a:rPr>
              <a:t> </a:t>
            </a:r>
            <a:r>
              <a:rPr sz="2000" b="1" dirty="0" smtClean="0">
                <a:latin typeface="Times New Roman"/>
                <a:cs typeface="Times New Roman"/>
              </a:rPr>
              <a:t>inputs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We say it</a:t>
            </a:r>
            <a:r>
              <a:rPr sz="2000" dirty="0" smtClean="0">
                <a:latin typeface="Times New Roman"/>
                <a:cs typeface="Times New Roman"/>
              </a:rPr>
              <a:t> possess</a:t>
            </a:r>
            <a:r>
              <a:rPr lang="en-US" sz="2000" dirty="0" smtClean="0">
                <a:latin typeface="Times New Roman"/>
                <a:cs typeface="Times New Roman"/>
              </a:rPr>
              <a:t>es</a:t>
            </a:r>
            <a:r>
              <a:rPr sz="2000" dirty="0" smtClean="0">
                <a:latin typeface="Times New Roman"/>
                <a:cs typeface="Times New Roman"/>
              </a:rPr>
              <a:t> </a:t>
            </a:r>
            <a:r>
              <a:rPr sz="2000" b="1" spc="-10" dirty="0" smtClean="0">
                <a:latin typeface="Times New Roman"/>
                <a:cs typeface="Times New Roman"/>
              </a:rPr>
              <a:t>memory</a:t>
            </a:r>
            <a:endParaRPr sz="2000" dirty="0">
              <a:latin typeface="Times New Roman"/>
              <a:cs typeface="Times New Roman"/>
            </a:endParaRPr>
          </a:p>
          <a:p>
            <a:pPr marL="355600" marR="62865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O</a:t>
            </a:r>
            <a:r>
              <a:rPr sz="2000" dirty="0" smtClean="0">
                <a:latin typeface="Times New Roman"/>
                <a:cs typeface="Times New Roman"/>
              </a:rPr>
              <a:t>utput </a:t>
            </a:r>
            <a:r>
              <a:rPr sz="2000" dirty="0">
                <a:latin typeface="Times New Roman"/>
                <a:cs typeface="Times New Roman"/>
              </a:rPr>
              <a:t>depends on a </a:t>
            </a:r>
            <a:r>
              <a:rPr lang="en-US" sz="2000" b="1" dirty="0" smtClean="0">
                <a:latin typeface="Times New Roman"/>
                <a:cs typeface="Times New Roman"/>
              </a:rPr>
              <a:t>sequence</a:t>
            </a:r>
            <a:r>
              <a:rPr sz="2000" b="1" dirty="0" smtClean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 </a:t>
            </a:r>
            <a:r>
              <a:rPr sz="2000" b="1" dirty="0" smtClean="0">
                <a:latin typeface="Times New Roman"/>
                <a:cs typeface="Times New Roman"/>
              </a:rPr>
              <a:t>events</a:t>
            </a:r>
            <a:r>
              <a:rPr sz="2000" dirty="0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occurring at </a:t>
            </a:r>
            <a:r>
              <a:rPr sz="2000" dirty="0" smtClean="0">
                <a:latin typeface="Times New Roman"/>
                <a:cs typeface="Times New Roman"/>
              </a:rPr>
              <a:t>inputs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5600" marR="62865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Examples: Latch, Flip-Flop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3860748"/>
            <a:ext cx="4495800" cy="2743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0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14191"/>
            <a:ext cx="8229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5"/>
              </a:spcBef>
            </a:pPr>
            <a:r>
              <a:rPr lang="en-US" sz="4000" b="1" dirty="0" smtClean="0">
                <a:solidFill>
                  <a:srgbClr val="0070C0"/>
                </a:solidFill>
              </a:rPr>
              <a:t>Latch Example: SR</a:t>
            </a:r>
            <a:endParaRPr sz="4000" b="1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83" y="1828799"/>
            <a:ext cx="7084017" cy="35272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Set Reset (SR) Latch</a:t>
            </a: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000" i="1" dirty="0" smtClean="0">
              <a:latin typeface="Times New Roman"/>
              <a:cs typeface="Times New Roman"/>
            </a:endParaRPr>
          </a:p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R==1 ‘resets’ </a:t>
            </a:r>
            <a:r>
              <a:rPr lang="en-US" sz="2000" dirty="0">
                <a:latin typeface="Times New Roman"/>
                <a:cs typeface="Times New Roman"/>
              </a:rPr>
              <a:t>Q, S==1 ‘sets’ </a:t>
            </a:r>
            <a:r>
              <a:rPr lang="en-US" sz="2000" dirty="0" smtClean="0">
                <a:latin typeface="Times New Roman"/>
                <a:cs typeface="Times New Roman"/>
              </a:rPr>
              <a:t>Q</a:t>
            </a:r>
          </a:p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S==R==1 is invalid</a:t>
            </a:r>
          </a:p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No clock / synchronization</a:t>
            </a:r>
          </a:p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i="1" dirty="0" smtClean="0">
                <a:latin typeface="Times New Roman"/>
                <a:cs typeface="Times New Roman"/>
              </a:rPr>
              <a:t>Remember for NAND</a:t>
            </a:r>
          </a:p>
          <a:p>
            <a:pPr marL="812800" marR="5080" lvl="1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i="1" dirty="0" smtClean="0">
                <a:latin typeface="Times New Roman"/>
                <a:cs typeface="Times New Roman"/>
              </a:rPr>
              <a:t>1,1 gives 0</a:t>
            </a:r>
          </a:p>
          <a:p>
            <a:pPr marL="812800" marR="5080" lvl="1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i="1" dirty="0" smtClean="0">
                <a:latin typeface="Times New Roman"/>
                <a:cs typeface="Times New Roman"/>
              </a:rPr>
              <a:t>All others give 1</a:t>
            </a:r>
          </a:p>
        </p:txBody>
      </p:sp>
      <p:pic>
        <p:nvPicPr>
          <p:cNvPr id="2059" name="Picture 11" descr="SR la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23260"/>
            <a:ext cx="3399805" cy="204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691214"/>
              </p:ext>
            </p:extLst>
          </p:nvPr>
        </p:nvGraphicFramePr>
        <p:xfrm>
          <a:off x="4114797" y="3886200"/>
          <a:ext cx="4648203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748"/>
                <a:gridCol w="799691"/>
                <a:gridCol w="799691"/>
                <a:gridCol w="799691"/>
                <a:gridCol w="799691"/>
                <a:gridCol w="799691"/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</a:t>
                      </a:r>
                      <a:r>
                        <a:rPr lang="en-US" baseline="-25000" dirty="0" err="1" smtClean="0"/>
                        <a:t>prev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Q’</a:t>
                      </a:r>
                      <a:r>
                        <a:rPr lang="en-US" baseline="-25000" dirty="0" err="1" smtClean="0"/>
                        <a:t>prev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81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/>
              <a:t>Basic Element: </a:t>
            </a:r>
            <a:br>
              <a:rPr lang="en-US" sz="4000" b="1" dirty="0" smtClean="0"/>
            </a:br>
            <a:r>
              <a:rPr lang="en-US" sz="4000" b="1" dirty="0" smtClean="0"/>
              <a:t>Transistor (switching mode)</a:t>
            </a:r>
            <a:endParaRPr lang="en-US" sz="4000" b="1" dirty="0"/>
          </a:p>
        </p:txBody>
      </p:sp>
      <p:grpSp>
        <p:nvGrpSpPr>
          <p:cNvPr id="3" name="object 3"/>
          <p:cNvGrpSpPr/>
          <p:nvPr/>
        </p:nvGrpSpPr>
        <p:grpSpPr>
          <a:xfrm>
            <a:off x="609600" y="1828800"/>
            <a:ext cx="8168641" cy="3903627"/>
            <a:chOff x="143510" y="1553046"/>
            <a:chExt cx="8787130" cy="4372525"/>
          </a:xfrm>
        </p:grpSpPr>
        <p:sp>
          <p:nvSpPr>
            <p:cNvPr id="4" name="object 4"/>
            <p:cNvSpPr/>
            <p:nvPr/>
          </p:nvSpPr>
          <p:spPr>
            <a:xfrm>
              <a:off x="143510" y="1553046"/>
              <a:ext cx="8787130" cy="24676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7623" y="4092664"/>
              <a:ext cx="7238961" cy="18329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4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14191"/>
            <a:ext cx="8229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5"/>
              </a:spcBef>
            </a:pPr>
            <a:r>
              <a:rPr lang="en-US" sz="4000" b="1" dirty="0" smtClean="0">
                <a:solidFill>
                  <a:srgbClr val="0070C0"/>
                </a:solidFill>
              </a:rPr>
              <a:t>Flip Flop Example: SR</a:t>
            </a:r>
            <a:endParaRPr sz="4000" b="1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83" y="1828799"/>
            <a:ext cx="7084017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Set Reset (SR) Flip Flop</a:t>
            </a:r>
          </a:p>
          <a:p>
            <a:pPr marL="812800" marR="5080" lvl="1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i="1" dirty="0">
                <a:latin typeface="Times New Roman"/>
                <a:cs typeface="Times New Roman"/>
              </a:rPr>
              <a:t>n</a:t>
            </a:r>
            <a:r>
              <a:rPr lang="en-US" sz="2000" i="1" dirty="0" smtClean="0">
                <a:latin typeface="Times New Roman"/>
                <a:cs typeface="Times New Roman"/>
              </a:rPr>
              <a:t>otice the CLK</a:t>
            </a:r>
          </a:p>
          <a:p>
            <a:pPr marL="469900" marR="5080" lvl="1">
              <a:spcBef>
                <a:spcPts val="105"/>
              </a:spcBef>
              <a:tabLst>
                <a:tab pos="354965" algn="l"/>
                <a:tab pos="355600" algn="l"/>
              </a:tabLst>
            </a:pPr>
            <a:endParaRPr lang="en-US" sz="2000" i="1" dirty="0" smtClean="0">
              <a:latin typeface="Times New Roman"/>
              <a:cs typeface="Times New Roman"/>
            </a:endParaRPr>
          </a:p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S==1 ‘sets’, R==1 ‘resets’</a:t>
            </a:r>
          </a:p>
          <a:p>
            <a:pPr marL="812800" marR="5080" lvl="1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i="1" dirty="0" smtClean="0">
                <a:latin typeface="Times New Roman"/>
                <a:cs typeface="Times New Roman"/>
              </a:rPr>
              <a:t>But only when CLK is high</a:t>
            </a:r>
            <a:endParaRPr sz="2000" i="1" dirty="0">
              <a:latin typeface="Times New Roman"/>
              <a:cs typeface="Times New Roman"/>
            </a:endParaRPr>
          </a:p>
        </p:txBody>
      </p:sp>
      <p:pic>
        <p:nvPicPr>
          <p:cNvPr id="2053" name="Picture 5" descr="SR flip fl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76400"/>
            <a:ext cx="416242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825302"/>
              </p:ext>
            </p:extLst>
          </p:nvPr>
        </p:nvGraphicFramePr>
        <p:xfrm>
          <a:off x="533400" y="4038600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990600"/>
                <a:gridCol w="1219200"/>
                <a:gridCol w="1219200"/>
                <a:gridCol w="1219200"/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 » 1, ↓ » 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 » 1, ↓ » 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 » 1, ↓ » 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 » 1, ↓ » 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1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14191"/>
            <a:ext cx="8229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5"/>
              </a:spcBef>
            </a:pPr>
            <a:r>
              <a:rPr lang="en-US" sz="4000" b="1" dirty="0" smtClean="0">
                <a:solidFill>
                  <a:srgbClr val="0070C0"/>
                </a:solidFill>
              </a:rPr>
              <a:t>Flip Flop Example: </a:t>
            </a:r>
            <a:r>
              <a:rPr lang="en-US" b="1" dirty="0" smtClean="0">
                <a:solidFill>
                  <a:srgbClr val="0070C0"/>
                </a:solidFill>
              </a:rPr>
              <a:t>D</a:t>
            </a:r>
            <a:endParaRPr sz="4000" b="1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83" y="1828799"/>
            <a:ext cx="7084017" cy="12830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D Flip Flop</a:t>
            </a:r>
          </a:p>
          <a:p>
            <a:pPr marL="812800" marR="5080" lvl="1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i="1" dirty="0">
                <a:latin typeface="Times New Roman"/>
                <a:cs typeface="Times New Roman"/>
              </a:rPr>
              <a:t>n</a:t>
            </a:r>
            <a:r>
              <a:rPr lang="en-US" sz="2000" i="1" dirty="0" smtClean="0">
                <a:latin typeface="Times New Roman"/>
                <a:cs typeface="Times New Roman"/>
              </a:rPr>
              <a:t>otice the CLK</a:t>
            </a:r>
          </a:p>
          <a:p>
            <a:pPr marL="469900" marR="5080" lvl="1">
              <a:spcBef>
                <a:spcPts val="105"/>
              </a:spcBef>
              <a:tabLst>
                <a:tab pos="354965" algn="l"/>
                <a:tab pos="355600" algn="l"/>
              </a:tabLst>
            </a:pPr>
            <a:endParaRPr lang="en-US" sz="2000" i="1" dirty="0" smtClean="0">
              <a:latin typeface="Times New Roman"/>
              <a:cs typeface="Times New Roman"/>
            </a:endParaRPr>
          </a:p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“Delays” the signal through CLK</a:t>
            </a:r>
            <a:endParaRPr sz="2000" dirty="0">
              <a:latin typeface="Times New Roman"/>
              <a:cs typeface="Times New Roman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465815"/>
              </p:ext>
            </p:extLst>
          </p:nvPr>
        </p:nvGraphicFramePr>
        <p:xfrm>
          <a:off x="533400" y="4038600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 »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 »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 »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 »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D flip-fl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28799"/>
            <a:ext cx="32956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14191"/>
            <a:ext cx="8229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5"/>
              </a:spcBef>
            </a:pPr>
            <a:r>
              <a:rPr lang="en-US" sz="4000" b="1" dirty="0" smtClean="0">
                <a:solidFill>
                  <a:srgbClr val="0070C0"/>
                </a:solidFill>
              </a:rPr>
              <a:t>Boolean Algebra</a:t>
            </a:r>
            <a:endParaRPr sz="4000" b="1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83" y="1828799"/>
            <a:ext cx="7084017" cy="1924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b="1" dirty="0" smtClean="0">
                <a:latin typeface="Times New Roman"/>
                <a:cs typeface="Times New Roman"/>
              </a:rPr>
              <a:t>Mathematics</a:t>
            </a:r>
            <a:r>
              <a:rPr lang="en-US" sz="2000" dirty="0" smtClean="0">
                <a:latin typeface="Times New Roman"/>
                <a:cs typeface="Times New Roman"/>
              </a:rPr>
              <a:t> / </a:t>
            </a:r>
            <a:r>
              <a:rPr lang="en-US" sz="2000" b="1" dirty="0" smtClean="0">
                <a:latin typeface="Times New Roman"/>
                <a:cs typeface="Times New Roman"/>
              </a:rPr>
              <a:t>Algebra</a:t>
            </a:r>
            <a:r>
              <a:rPr lang="en-US" sz="2000" dirty="0" smtClean="0">
                <a:latin typeface="Times New Roman"/>
                <a:cs typeface="Times New Roman"/>
              </a:rPr>
              <a:t> of Digital Signals</a:t>
            </a: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Limited operations possible:</a:t>
            </a:r>
          </a:p>
          <a:p>
            <a:pPr marL="812800" marR="5080" lvl="1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OR (X </a:t>
            </a:r>
            <a:r>
              <a:rPr lang="en-US" sz="2000" b="1" dirty="0" smtClean="0">
                <a:latin typeface="Stencil" panose="040409050D0802020404" pitchFamily="82" charset="0"/>
                <a:ea typeface="Source Code Pro Black" panose="020B0809030403020204" pitchFamily="49" charset="0"/>
                <a:cs typeface="Times New Roman"/>
              </a:rPr>
              <a:t>+</a:t>
            </a:r>
            <a:r>
              <a:rPr lang="en-US" sz="2000" dirty="0" smtClean="0">
                <a:latin typeface="Times New Roman"/>
                <a:cs typeface="Times New Roman"/>
              </a:rPr>
              <a:t> Y)</a:t>
            </a:r>
          </a:p>
          <a:p>
            <a:pPr marL="812800" marR="5080" lvl="1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AND (X </a:t>
            </a:r>
            <a:r>
              <a:rPr lang="en-US" sz="2000" b="1" dirty="0" smtClean="0">
                <a:latin typeface="Stencil" panose="040409050D0802020404" pitchFamily="82" charset="0"/>
                <a:cs typeface="Times New Roman"/>
              </a:rPr>
              <a:t>.</a:t>
            </a:r>
            <a:r>
              <a:rPr lang="en-US" sz="2000" dirty="0" smtClean="0">
                <a:latin typeface="Times New Roman"/>
                <a:cs typeface="Times New Roman"/>
              </a:rPr>
              <a:t> Y)</a:t>
            </a:r>
          </a:p>
          <a:p>
            <a:pPr marL="812800" marR="5080" lvl="1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NOT (</a:t>
            </a:r>
            <a:r>
              <a:rPr lang="en-US" sz="2000" b="1" dirty="0" smtClean="0">
                <a:latin typeface="Arial Black" panose="020B0A04020102020204" pitchFamily="34" charset="0"/>
                <a:cs typeface="Times New Roman"/>
              </a:rPr>
              <a:t>~</a:t>
            </a:r>
            <a:r>
              <a:rPr lang="en-US" sz="2000" b="1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X)</a:t>
            </a:r>
          </a:p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b="1" dirty="0" err="1" smtClean="0">
                <a:latin typeface="Times New Roman"/>
                <a:cs typeface="Times New Roman"/>
              </a:rPr>
              <a:t>DeMorgan’s</a:t>
            </a:r>
            <a:r>
              <a:rPr lang="en-US" sz="2000" b="1" dirty="0" smtClean="0">
                <a:latin typeface="Times New Roman"/>
                <a:cs typeface="Times New Roman"/>
              </a:rPr>
              <a:t> Laws</a:t>
            </a:r>
            <a:r>
              <a:rPr lang="en-US" sz="2000" dirty="0" smtClean="0">
                <a:latin typeface="Times New Roman"/>
                <a:cs typeface="Times New Roman"/>
              </a:rPr>
              <a:t> help in simplification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5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780308"/>
            <a:ext cx="3200400" cy="1676400"/>
          </a:xfrm>
          <a:prstGeom prst="rect">
            <a:avLst/>
          </a:prstGeom>
        </p:spPr>
      </p:pic>
      <p:pic>
        <p:nvPicPr>
          <p:cNvPr id="6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4400" y="4038600"/>
            <a:ext cx="3689050" cy="1371600"/>
          </a:xfrm>
          <a:prstGeom prst="rect">
            <a:avLst/>
          </a:prstGeom>
        </p:spPr>
      </p:pic>
      <p:pic>
        <p:nvPicPr>
          <p:cNvPr id="7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5506902"/>
            <a:ext cx="1695450" cy="487680"/>
          </a:xfrm>
          <a:prstGeom prst="rect">
            <a:avLst/>
          </a:prstGeom>
        </p:spPr>
      </p:pic>
      <p:pic>
        <p:nvPicPr>
          <p:cNvPr id="8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74696" y="5559356"/>
            <a:ext cx="1707647" cy="38277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2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714191"/>
            <a:ext cx="8229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60" dirty="0">
                <a:solidFill>
                  <a:srgbClr val="C00000"/>
                </a:solidFill>
              </a:rPr>
              <a:t>Integrated</a:t>
            </a:r>
            <a:r>
              <a:rPr sz="4000" b="1" spc="110" dirty="0">
                <a:solidFill>
                  <a:srgbClr val="C00000"/>
                </a:solidFill>
              </a:rPr>
              <a:t> </a:t>
            </a:r>
            <a:r>
              <a:rPr lang="en-US" sz="4000" b="1" spc="55" dirty="0">
                <a:solidFill>
                  <a:srgbClr val="C00000"/>
                </a:solidFill>
              </a:rPr>
              <a:t>C</a:t>
            </a:r>
            <a:r>
              <a:rPr sz="4000" b="1" spc="55" dirty="0" smtClean="0">
                <a:solidFill>
                  <a:srgbClr val="C00000"/>
                </a:solidFill>
              </a:rPr>
              <a:t>ircuit</a:t>
            </a:r>
            <a:r>
              <a:rPr lang="en-US" sz="4000" b="1" spc="55" dirty="0" smtClean="0">
                <a:solidFill>
                  <a:srgbClr val="C00000"/>
                </a:solidFill>
              </a:rPr>
              <a:t> (IC)</a:t>
            </a:r>
            <a:endParaRPr sz="4000" b="1" dirty="0">
              <a:solidFill>
                <a:srgbClr val="C0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324" y="2104755"/>
            <a:ext cx="679898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pc="-5" dirty="0" smtClean="0">
                <a:latin typeface="Calibri" panose="020F0502020204030204" pitchFamily="34" charset="0"/>
                <a:cs typeface="Corbel"/>
              </a:rPr>
              <a:t>A</a:t>
            </a:r>
            <a:r>
              <a:rPr spc="-5" dirty="0" smtClean="0">
                <a:latin typeface="Calibri" panose="020F0502020204030204" pitchFamily="34" charset="0"/>
                <a:cs typeface="Corbel"/>
              </a:rPr>
              <a:t> </a:t>
            </a:r>
            <a:r>
              <a:rPr spc="-5" dirty="0">
                <a:latin typeface="Calibri" panose="020F0502020204030204" pitchFamily="34" charset="0"/>
                <a:cs typeface="Corbel"/>
              </a:rPr>
              <a:t>set of electronic </a:t>
            </a:r>
            <a:r>
              <a:rPr spc="-10" dirty="0">
                <a:latin typeface="Calibri" panose="020F0502020204030204" pitchFamily="34" charset="0"/>
                <a:cs typeface="Corbel"/>
              </a:rPr>
              <a:t>circuits </a:t>
            </a:r>
            <a:r>
              <a:rPr spc="-5" dirty="0">
                <a:latin typeface="Calibri" panose="020F0502020204030204" pitchFamily="34" charset="0"/>
                <a:cs typeface="Corbel"/>
              </a:rPr>
              <a:t>on </a:t>
            </a:r>
            <a:r>
              <a:rPr spc="-10" dirty="0">
                <a:latin typeface="Calibri" panose="020F0502020204030204" pitchFamily="34" charset="0"/>
                <a:cs typeface="Corbel"/>
              </a:rPr>
              <a:t>one small flat piece </a:t>
            </a:r>
            <a:r>
              <a:rPr spc="-15" dirty="0" smtClean="0">
                <a:latin typeface="Calibri" panose="020F0502020204030204" pitchFamily="34" charset="0"/>
                <a:cs typeface="Corbel"/>
              </a:rPr>
              <a:t>(</a:t>
            </a:r>
            <a:r>
              <a:rPr spc="-15" dirty="0">
                <a:latin typeface="Calibri" panose="020F0502020204030204" pitchFamily="34" charset="0"/>
                <a:cs typeface="Corbel"/>
              </a:rPr>
              <a:t>or </a:t>
            </a:r>
            <a:r>
              <a:rPr spc="-10" dirty="0">
                <a:latin typeface="Calibri" panose="020F0502020204030204" pitchFamily="34" charset="0"/>
                <a:cs typeface="Corbel"/>
              </a:rPr>
              <a:t>"chip") </a:t>
            </a:r>
            <a:r>
              <a:rPr spc="-5" dirty="0">
                <a:latin typeface="Calibri" panose="020F0502020204030204" pitchFamily="34" charset="0"/>
                <a:cs typeface="Corbel"/>
              </a:rPr>
              <a:t>of </a:t>
            </a:r>
            <a:r>
              <a:rPr spc="-10" dirty="0">
                <a:latin typeface="Calibri" panose="020F0502020204030204" pitchFamily="34" charset="0"/>
                <a:cs typeface="Corbel"/>
              </a:rPr>
              <a:t>semiconductor material, normally</a:t>
            </a:r>
            <a:r>
              <a:rPr spc="225" dirty="0">
                <a:latin typeface="Calibri" panose="020F0502020204030204" pitchFamily="34" charset="0"/>
                <a:cs typeface="Corbel"/>
              </a:rPr>
              <a:t> </a:t>
            </a:r>
            <a:r>
              <a:rPr spc="-10" dirty="0">
                <a:latin typeface="Calibri" panose="020F0502020204030204" pitchFamily="34" charset="0"/>
                <a:cs typeface="Corbel"/>
              </a:rPr>
              <a:t>silicon.</a:t>
            </a:r>
            <a:endParaRPr dirty="0">
              <a:latin typeface="Calibri" panose="020F0502020204030204" pitchFamily="34" charset="0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3428" y="3124200"/>
            <a:ext cx="3322277" cy="2672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29200" y="3042807"/>
            <a:ext cx="3580998" cy="25591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6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884920"/>
              </p:ext>
            </p:extLst>
          </p:nvPr>
        </p:nvGraphicFramePr>
        <p:xfrm>
          <a:off x="1066800" y="2133600"/>
          <a:ext cx="7229592" cy="2835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8281"/>
                <a:gridCol w="2067102"/>
                <a:gridCol w="818648"/>
                <a:gridCol w="1727340"/>
                <a:gridCol w="1658221"/>
              </a:tblGrid>
              <a:tr h="334867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500" b="1" i="0" spc="-5" dirty="0" smtClean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Acronym</a:t>
                      </a:r>
                      <a:endParaRPr sz="1500" i="0" dirty="0">
                        <a:latin typeface="Corbel"/>
                        <a:cs typeface="Corbel"/>
                      </a:endParaRPr>
                    </a:p>
                  </a:txBody>
                  <a:tcPr marL="0" marR="0" marT="4989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5C5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500" i="0" dirty="0" smtClean="0">
                          <a:solidFill>
                            <a:schemeClr val="bg1"/>
                          </a:solidFill>
                          <a:latin typeface="Corbel"/>
                          <a:cs typeface="Corbel"/>
                        </a:rPr>
                        <a:t>Expanded</a:t>
                      </a:r>
                      <a:r>
                        <a:rPr lang="en-US" sz="1500" i="0" baseline="0" dirty="0" smtClean="0">
                          <a:solidFill>
                            <a:schemeClr val="bg1"/>
                          </a:solidFill>
                          <a:latin typeface="Corbel"/>
                          <a:cs typeface="Corbel"/>
                        </a:rPr>
                        <a:t> form</a:t>
                      </a:r>
                      <a:endParaRPr sz="1500" i="0" dirty="0">
                        <a:solidFill>
                          <a:schemeClr val="bg1"/>
                        </a:solidFill>
                        <a:latin typeface="Corbel"/>
                        <a:cs typeface="Corbel"/>
                      </a:endParaRPr>
                    </a:p>
                  </a:txBody>
                  <a:tcPr marL="0" marR="0" marT="4989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5C5FF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i="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Year</a:t>
                      </a:r>
                      <a:endParaRPr sz="1500" i="0" dirty="0">
                        <a:latin typeface="Corbel"/>
                        <a:cs typeface="Corbel"/>
                      </a:endParaRPr>
                    </a:p>
                  </a:txBody>
                  <a:tcPr marL="0" marR="0" marT="4989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5C5FF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500" b="1" i="0" spc="-5" dirty="0" smtClean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# of </a:t>
                      </a:r>
                      <a:r>
                        <a:rPr lang="en-US" sz="1500" b="1" i="0" spc="-5" baseline="0" dirty="0" smtClean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t</a:t>
                      </a:r>
                      <a:r>
                        <a:rPr lang="en-US" sz="1500" b="1" i="0" spc="-5" dirty="0" smtClean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ransistors</a:t>
                      </a:r>
                      <a:endParaRPr sz="1500" i="0" dirty="0">
                        <a:latin typeface="Corbel"/>
                        <a:cs typeface="Corbel"/>
                      </a:endParaRPr>
                    </a:p>
                  </a:txBody>
                  <a:tcPr marL="0" marR="0" marT="4989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5C5FF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500" b="1" i="0" dirty="0" smtClean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# of logic gates</a:t>
                      </a:r>
                      <a:endParaRPr sz="1500" i="0" dirty="0">
                        <a:latin typeface="Corbel"/>
                        <a:cs typeface="Corbel"/>
                      </a:endParaRPr>
                    </a:p>
                  </a:txBody>
                  <a:tcPr marL="0" marR="0" marT="4989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5C5FF"/>
                    </a:solidFill>
                  </a:tcPr>
                </a:tc>
              </a:tr>
              <a:tr h="488769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i="0" spc="-5" dirty="0">
                          <a:latin typeface="Corbel"/>
                          <a:cs typeface="Corbel"/>
                        </a:rPr>
                        <a:t>SSI</a:t>
                      </a:r>
                      <a:endParaRPr sz="1500" i="0">
                        <a:latin typeface="Corbel"/>
                        <a:cs typeface="Corbel"/>
                      </a:endParaRPr>
                    </a:p>
                  </a:txBody>
                  <a:tcPr marL="0" marR="0" marT="4989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1EA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i="0" spc="-5" dirty="0">
                          <a:latin typeface="Corbel"/>
                          <a:cs typeface="Corbel"/>
                        </a:rPr>
                        <a:t>small-scale</a:t>
                      </a:r>
                      <a:r>
                        <a:rPr sz="1500" i="0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500" i="0" spc="-5" dirty="0">
                          <a:latin typeface="Corbel"/>
                          <a:cs typeface="Corbel"/>
                        </a:rPr>
                        <a:t>integration</a:t>
                      </a:r>
                      <a:endParaRPr sz="1500" i="0" dirty="0">
                        <a:latin typeface="Corbel"/>
                        <a:cs typeface="Corbel"/>
                      </a:endParaRPr>
                    </a:p>
                  </a:txBody>
                  <a:tcPr marL="0" marR="0" marT="4989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1EAFF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i="0" dirty="0">
                          <a:latin typeface="Corbel"/>
                          <a:cs typeface="Corbel"/>
                        </a:rPr>
                        <a:t>1964</a:t>
                      </a:r>
                    </a:p>
                  </a:txBody>
                  <a:tcPr marL="0" marR="0" marT="4989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1EAFF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i="0" dirty="0">
                          <a:latin typeface="Corbel"/>
                          <a:cs typeface="Corbel"/>
                        </a:rPr>
                        <a:t>1 to</a:t>
                      </a:r>
                      <a:r>
                        <a:rPr sz="1500" i="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500" i="0" dirty="0">
                          <a:latin typeface="Corbel"/>
                          <a:cs typeface="Corbel"/>
                        </a:rPr>
                        <a:t>10</a:t>
                      </a:r>
                      <a:endParaRPr sz="1500" i="0">
                        <a:latin typeface="Corbel"/>
                        <a:cs typeface="Corbel"/>
                      </a:endParaRPr>
                    </a:p>
                  </a:txBody>
                  <a:tcPr marL="0" marR="0" marT="4989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1EAFF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i="0" dirty="0">
                          <a:latin typeface="Corbel"/>
                          <a:cs typeface="Corbel"/>
                        </a:rPr>
                        <a:t>1 to</a:t>
                      </a:r>
                      <a:r>
                        <a:rPr sz="1500" i="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500" i="0" dirty="0">
                          <a:latin typeface="Corbel"/>
                          <a:cs typeface="Corbel"/>
                        </a:rPr>
                        <a:t>12</a:t>
                      </a:r>
                      <a:endParaRPr sz="1500" i="0">
                        <a:latin typeface="Corbel"/>
                        <a:cs typeface="Corbel"/>
                      </a:endParaRPr>
                    </a:p>
                  </a:txBody>
                  <a:tcPr marL="0" marR="0" marT="4989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1EAFF"/>
                    </a:solidFill>
                  </a:tcPr>
                </a:tc>
              </a:tr>
              <a:tr h="488601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i="0" dirty="0">
                          <a:latin typeface="Corbel"/>
                          <a:cs typeface="Corbel"/>
                        </a:rPr>
                        <a:t>MSI</a:t>
                      </a:r>
                      <a:endParaRPr sz="1500" i="0">
                        <a:latin typeface="Corbel"/>
                        <a:cs typeface="Corbel"/>
                      </a:endParaRPr>
                    </a:p>
                  </a:txBody>
                  <a:tcPr marL="0" marR="0" marT="4989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5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i="0" spc="-5" dirty="0">
                          <a:latin typeface="Corbel"/>
                          <a:cs typeface="Corbel"/>
                        </a:rPr>
                        <a:t>medium-scale</a:t>
                      </a:r>
                      <a:r>
                        <a:rPr sz="1500" i="0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500" i="0" spc="-5" dirty="0">
                          <a:latin typeface="Corbel"/>
                          <a:cs typeface="Corbel"/>
                        </a:rPr>
                        <a:t>integration</a:t>
                      </a:r>
                      <a:endParaRPr sz="1500" i="0" dirty="0">
                        <a:latin typeface="Corbel"/>
                        <a:cs typeface="Corbel"/>
                      </a:endParaRPr>
                    </a:p>
                  </a:txBody>
                  <a:tcPr marL="0" marR="0" marT="4989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5FF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i="0" dirty="0">
                          <a:latin typeface="Corbel"/>
                          <a:cs typeface="Corbel"/>
                        </a:rPr>
                        <a:t>1968</a:t>
                      </a:r>
                    </a:p>
                  </a:txBody>
                  <a:tcPr marL="0" marR="0" marT="4989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5FF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i="0" dirty="0">
                          <a:latin typeface="Corbel"/>
                          <a:cs typeface="Corbel"/>
                        </a:rPr>
                        <a:t>10 to</a:t>
                      </a:r>
                      <a:r>
                        <a:rPr sz="1500" i="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500" i="0" spc="-5" dirty="0">
                          <a:latin typeface="Corbel"/>
                          <a:cs typeface="Corbel"/>
                        </a:rPr>
                        <a:t>500</a:t>
                      </a:r>
                      <a:endParaRPr sz="1500" i="0" dirty="0">
                        <a:latin typeface="Corbel"/>
                        <a:cs typeface="Corbel"/>
                      </a:endParaRPr>
                    </a:p>
                  </a:txBody>
                  <a:tcPr marL="0" marR="0" marT="4989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5FF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i="0" dirty="0">
                          <a:latin typeface="Corbel"/>
                          <a:cs typeface="Corbel"/>
                        </a:rPr>
                        <a:t>13 to</a:t>
                      </a:r>
                      <a:r>
                        <a:rPr sz="1500" i="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500" i="0" dirty="0">
                          <a:latin typeface="Corbel"/>
                          <a:cs typeface="Corbel"/>
                        </a:rPr>
                        <a:t>99</a:t>
                      </a:r>
                      <a:endParaRPr sz="1500" i="0">
                        <a:latin typeface="Corbel"/>
                        <a:cs typeface="Corbel"/>
                      </a:endParaRPr>
                    </a:p>
                  </a:txBody>
                  <a:tcPr marL="0" marR="0" marT="4989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5FF"/>
                    </a:solidFill>
                  </a:tcPr>
                </a:tc>
              </a:tr>
              <a:tr h="488770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i="0" dirty="0">
                          <a:latin typeface="Corbel"/>
                          <a:cs typeface="Corbel"/>
                        </a:rPr>
                        <a:t>LSI</a:t>
                      </a:r>
                      <a:endParaRPr sz="1500" i="0">
                        <a:latin typeface="Corbel"/>
                        <a:cs typeface="Corbel"/>
                      </a:endParaRPr>
                    </a:p>
                  </a:txBody>
                  <a:tcPr marL="0" marR="0" marT="5073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EA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i="0" dirty="0">
                          <a:latin typeface="Corbel"/>
                          <a:cs typeface="Corbel"/>
                        </a:rPr>
                        <a:t>large-scale</a:t>
                      </a:r>
                      <a:r>
                        <a:rPr sz="1500" i="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500" i="0" spc="-5" dirty="0">
                          <a:latin typeface="Corbel"/>
                          <a:cs typeface="Corbel"/>
                        </a:rPr>
                        <a:t>integration</a:t>
                      </a:r>
                      <a:endParaRPr sz="1500" i="0" dirty="0">
                        <a:latin typeface="Corbel"/>
                        <a:cs typeface="Corbel"/>
                      </a:endParaRPr>
                    </a:p>
                  </a:txBody>
                  <a:tcPr marL="0" marR="0" marT="5073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EAFF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i="0" dirty="0">
                          <a:latin typeface="Corbel"/>
                          <a:cs typeface="Corbel"/>
                        </a:rPr>
                        <a:t>1971</a:t>
                      </a:r>
                    </a:p>
                  </a:txBody>
                  <a:tcPr marL="0" marR="0" marT="5073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EAFF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i="0" spc="-5" dirty="0">
                          <a:latin typeface="Corbel"/>
                          <a:cs typeface="Corbel"/>
                        </a:rPr>
                        <a:t>500 </a:t>
                      </a:r>
                      <a:r>
                        <a:rPr sz="1500" i="0" dirty="0">
                          <a:latin typeface="Corbel"/>
                          <a:cs typeface="Corbel"/>
                        </a:rPr>
                        <a:t>to</a:t>
                      </a:r>
                      <a:r>
                        <a:rPr sz="1500" i="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500" i="0" spc="-5" dirty="0">
                          <a:latin typeface="Corbel"/>
                          <a:cs typeface="Corbel"/>
                        </a:rPr>
                        <a:t>20,000</a:t>
                      </a:r>
                      <a:endParaRPr sz="1500" i="0" dirty="0">
                        <a:latin typeface="Corbel"/>
                        <a:cs typeface="Corbel"/>
                      </a:endParaRPr>
                    </a:p>
                  </a:txBody>
                  <a:tcPr marL="0" marR="0" marT="5073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EAFF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i="0" dirty="0">
                          <a:latin typeface="Corbel"/>
                          <a:cs typeface="Corbel"/>
                        </a:rPr>
                        <a:t>100 to</a:t>
                      </a:r>
                      <a:r>
                        <a:rPr sz="1500" i="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500" i="0" dirty="0">
                          <a:latin typeface="Corbel"/>
                          <a:cs typeface="Corbel"/>
                        </a:rPr>
                        <a:t>9,999</a:t>
                      </a:r>
                      <a:endParaRPr sz="1500" i="0">
                        <a:latin typeface="Corbel"/>
                        <a:cs typeface="Corbel"/>
                      </a:endParaRPr>
                    </a:p>
                  </a:txBody>
                  <a:tcPr marL="0" marR="0" marT="5073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EAFF"/>
                    </a:solidFill>
                  </a:tcPr>
                </a:tc>
              </a:tr>
              <a:tr h="488770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i="0" dirty="0">
                          <a:latin typeface="Corbel"/>
                          <a:cs typeface="Corbel"/>
                        </a:rPr>
                        <a:t>VLSI</a:t>
                      </a:r>
                      <a:endParaRPr sz="1500" i="0">
                        <a:latin typeface="Corbel"/>
                        <a:cs typeface="Corbel"/>
                      </a:endParaRPr>
                    </a:p>
                  </a:txBody>
                  <a:tcPr marL="0" marR="0" marT="5073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5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i="0" spc="-5" dirty="0">
                          <a:latin typeface="Corbel"/>
                          <a:cs typeface="Corbel"/>
                        </a:rPr>
                        <a:t>very </a:t>
                      </a:r>
                      <a:r>
                        <a:rPr sz="1500" i="0" dirty="0">
                          <a:latin typeface="Corbel"/>
                          <a:cs typeface="Corbel"/>
                        </a:rPr>
                        <a:t>large-scale</a:t>
                      </a:r>
                      <a:r>
                        <a:rPr sz="1500" i="0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500" i="0" spc="-5" dirty="0">
                          <a:latin typeface="Corbel"/>
                          <a:cs typeface="Corbel"/>
                        </a:rPr>
                        <a:t>integration</a:t>
                      </a:r>
                      <a:endParaRPr sz="1500" i="0" dirty="0">
                        <a:latin typeface="Corbel"/>
                        <a:cs typeface="Corbel"/>
                      </a:endParaRPr>
                    </a:p>
                  </a:txBody>
                  <a:tcPr marL="0" marR="0" marT="5073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5FF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i="0" dirty="0">
                          <a:latin typeface="Corbel"/>
                          <a:cs typeface="Corbel"/>
                        </a:rPr>
                        <a:t>1980</a:t>
                      </a:r>
                      <a:endParaRPr sz="1500" i="0">
                        <a:latin typeface="Corbel"/>
                        <a:cs typeface="Corbel"/>
                      </a:endParaRPr>
                    </a:p>
                  </a:txBody>
                  <a:tcPr marL="0" marR="0" marT="5073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5FF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i="0" spc="-5" dirty="0">
                          <a:latin typeface="Corbel"/>
                          <a:cs typeface="Corbel"/>
                        </a:rPr>
                        <a:t>20,000 </a:t>
                      </a:r>
                      <a:r>
                        <a:rPr sz="1500" i="0" dirty="0">
                          <a:latin typeface="Corbel"/>
                          <a:cs typeface="Corbel"/>
                        </a:rPr>
                        <a:t>to</a:t>
                      </a:r>
                      <a:r>
                        <a:rPr sz="1500" i="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500" i="0" spc="-5" dirty="0">
                          <a:latin typeface="Corbel"/>
                          <a:cs typeface="Corbel"/>
                        </a:rPr>
                        <a:t>1,000,000</a:t>
                      </a:r>
                      <a:endParaRPr sz="1500" i="0" dirty="0">
                        <a:latin typeface="Corbel"/>
                        <a:cs typeface="Corbel"/>
                      </a:endParaRPr>
                    </a:p>
                  </a:txBody>
                  <a:tcPr marL="0" marR="0" marT="5073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5FF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i="0" spc="-5" dirty="0">
                          <a:latin typeface="Corbel"/>
                          <a:cs typeface="Corbel"/>
                        </a:rPr>
                        <a:t>10,000 </a:t>
                      </a:r>
                      <a:r>
                        <a:rPr sz="1500" i="0" dirty="0">
                          <a:latin typeface="Corbel"/>
                          <a:cs typeface="Corbel"/>
                        </a:rPr>
                        <a:t>to</a:t>
                      </a:r>
                      <a:r>
                        <a:rPr sz="1500" i="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500" i="0" dirty="0">
                          <a:latin typeface="Corbel"/>
                          <a:cs typeface="Corbel"/>
                        </a:rPr>
                        <a:t>99,999</a:t>
                      </a:r>
                    </a:p>
                  </a:txBody>
                  <a:tcPr marL="0" marR="0" marT="5073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5FF"/>
                    </a:solidFill>
                  </a:tcPr>
                </a:tc>
              </a:tr>
              <a:tr h="488770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i="0" dirty="0">
                          <a:latin typeface="Corbel"/>
                          <a:cs typeface="Corbel"/>
                        </a:rPr>
                        <a:t>ULSI</a:t>
                      </a:r>
                      <a:endParaRPr sz="1500" i="0">
                        <a:latin typeface="Corbel"/>
                        <a:cs typeface="Corbel"/>
                      </a:endParaRPr>
                    </a:p>
                  </a:txBody>
                  <a:tcPr marL="0" marR="0" marT="5073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EA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i="0" dirty="0">
                          <a:latin typeface="Corbel"/>
                          <a:cs typeface="Corbel"/>
                        </a:rPr>
                        <a:t>ultra-large-scale</a:t>
                      </a:r>
                      <a:r>
                        <a:rPr sz="1500" i="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500" i="0" dirty="0">
                          <a:latin typeface="Corbel"/>
                          <a:cs typeface="Corbel"/>
                        </a:rPr>
                        <a:t>integration</a:t>
                      </a:r>
                    </a:p>
                  </a:txBody>
                  <a:tcPr marL="0" marR="0" marT="5073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EAFF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i="0" dirty="0">
                          <a:latin typeface="Corbel"/>
                          <a:cs typeface="Corbel"/>
                        </a:rPr>
                        <a:t>1984</a:t>
                      </a:r>
                      <a:endParaRPr sz="1500" i="0">
                        <a:latin typeface="Corbel"/>
                        <a:cs typeface="Corbel"/>
                      </a:endParaRPr>
                    </a:p>
                  </a:txBody>
                  <a:tcPr marL="0" marR="0" marT="5073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EAFF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i="0" spc="-5" dirty="0">
                          <a:latin typeface="Corbel"/>
                          <a:cs typeface="Corbel"/>
                        </a:rPr>
                        <a:t>1,000,000 </a:t>
                      </a:r>
                      <a:r>
                        <a:rPr sz="1500" i="0" dirty="0">
                          <a:latin typeface="Corbel"/>
                          <a:cs typeface="Corbel"/>
                        </a:rPr>
                        <a:t>and</a:t>
                      </a:r>
                      <a:r>
                        <a:rPr sz="1500" i="0" spc="-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500" i="0" dirty="0">
                          <a:latin typeface="Corbel"/>
                          <a:cs typeface="Corbel"/>
                        </a:rPr>
                        <a:t>more</a:t>
                      </a:r>
                      <a:endParaRPr sz="1500" i="0">
                        <a:latin typeface="Corbel"/>
                        <a:cs typeface="Corbel"/>
                      </a:endParaRPr>
                    </a:p>
                  </a:txBody>
                  <a:tcPr marL="0" marR="0" marT="5073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EAFF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i="0" spc="-5" dirty="0">
                          <a:latin typeface="Corbel"/>
                          <a:cs typeface="Corbel"/>
                        </a:rPr>
                        <a:t>100,000 </a:t>
                      </a:r>
                      <a:r>
                        <a:rPr sz="1500" i="0" dirty="0">
                          <a:latin typeface="Corbel"/>
                          <a:cs typeface="Corbel"/>
                        </a:rPr>
                        <a:t>and</a:t>
                      </a:r>
                      <a:r>
                        <a:rPr sz="1500" i="0" spc="-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500" i="0" dirty="0">
                          <a:latin typeface="Corbel"/>
                          <a:cs typeface="Corbel"/>
                        </a:rPr>
                        <a:t>more</a:t>
                      </a:r>
                    </a:p>
                  </a:txBody>
                  <a:tcPr marL="0" marR="0" marT="5073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EAFF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33400" y="5486400"/>
            <a:ext cx="1075974" cy="1079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62200" y="5113148"/>
            <a:ext cx="1384916" cy="18488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7200" y="1096241"/>
            <a:ext cx="83058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b="1" spc="55" dirty="0" smtClean="0"/>
              <a:t>ICs: Classification</a:t>
            </a:r>
            <a:endParaRPr sz="4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177605"/>
            <a:ext cx="2016971" cy="1697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2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714191"/>
            <a:ext cx="8229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00" b="1" spc="55" dirty="0" smtClean="0">
                <a:solidFill>
                  <a:srgbClr val="C00000"/>
                </a:solidFill>
              </a:rPr>
              <a:t>IC</a:t>
            </a:r>
            <a:r>
              <a:rPr lang="en-US" b="1" spc="55" dirty="0">
                <a:solidFill>
                  <a:srgbClr val="C00000"/>
                </a:solidFill>
              </a:rPr>
              <a:t> </a:t>
            </a:r>
            <a:r>
              <a:rPr lang="en-US" b="1" spc="55" dirty="0" smtClean="0">
                <a:solidFill>
                  <a:srgbClr val="C00000"/>
                </a:solidFill>
              </a:rPr>
              <a:t>Families</a:t>
            </a:r>
            <a:endParaRPr sz="4000" b="1" dirty="0">
              <a:solidFill>
                <a:srgbClr val="C0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324" y="2104755"/>
            <a:ext cx="6798980" cy="41107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b="1" spc="-5" dirty="0" smtClean="0">
                <a:latin typeface="Calibri" panose="020F0502020204030204" pitchFamily="34" charset="0"/>
                <a:cs typeface="Corbel"/>
              </a:rPr>
              <a:t>Family</a:t>
            </a:r>
            <a:r>
              <a:rPr lang="en-US" sz="2000" spc="-5" dirty="0" smtClean="0">
                <a:latin typeface="Calibri" panose="020F0502020204030204" pitchFamily="34" charset="0"/>
                <a:cs typeface="Corbel"/>
              </a:rPr>
              <a:t> refers to the type of elements / devices used for creating the Digital Circuit</a:t>
            </a:r>
          </a:p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sz="2000" spc="-5" dirty="0" smtClean="0">
              <a:latin typeface="Calibri" panose="020F0502020204030204" pitchFamily="34" charset="0"/>
              <a:cs typeface="Corbel"/>
            </a:endParaRPr>
          </a:p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spc="-5" dirty="0" smtClean="0">
                <a:latin typeface="Calibri" panose="020F0502020204030204" pitchFamily="34" charset="0"/>
                <a:cs typeface="Corbel"/>
              </a:rPr>
              <a:t>There are several IC Families:</a:t>
            </a:r>
          </a:p>
          <a:p>
            <a:pPr marL="755650" lvl="1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b="1" spc="-5" dirty="0" smtClean="0">
                <a:latin typeface="Calibri" panose="020F0502020204030204" pitchFamily="34" charset="0"/>
                <a:cs typeface="Corbel"/>
              </a:rPr>
              <a:t>TTL</a:t>
            </a:r>
            <a:r>
              <a:rPr lang="en-US" sz="2000" spc="-5" dirty="0" smtClean="0">
                <a:latin typeface="Calibri" panose="020F0502020204030204" pitchFamily="34" charset="0"/>
                <a:cs typeface="Corbel"/>
              </a:rPr>
              <a:t> (Transistor-Transistor Logic)</a:t>
            </a:r>
          </a:p>
          <a:p>
            <a:pPr marL="755650" lvl="1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b="1" spc="-5" dirty="0" smtClean="0">
                <a:latin typeface="Calibri" panose="020F0502020204030204" pitchFamily="34" charset="0"/>
                <a:cs typeface="Corbel"/>
              </a:rPr>
              <a:t>CMOS</a:t>
            </a:r>
            <a:r>
              <a:rPr lang="en-US" sz="2000" spc="-5" dirty="0" smtClean="0">
                <a:latin typeface="Calibri" panose="020F0502020204030204" pitchFamily="34" charset="0"/>
                <a:cs typeface="Corbel"/>
              </a:rPr>
              <a:t> (Complementary Metal Oxide Semiconductor)</a:t>
            </a:r>
          </a:p>
          <a:p>
            <a:pPr marL="755650" lvl="1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b="1" spc="-5" dirty="0" smtClean="0">
                <a:latin typeface="Calibri" panose="020F0502020204030204" pitchFamily="34" charset="0"/>
                <a:cs typeface="Corbel"/>
              </a:rPr>
              <a:t>ECL</a:t>
            </a:r>
            <a:r>
              <a:rPr lang="en-US" sz="2000" spc="-5" dirty="0" smtClean="0">
                <a:latin typeface="Calibri" panose="020F0502020204030204" pitchFamily="34" charset="0"/>
                <a:cs typeface="Corbel"/>
              </a:rPr>
              <a:t> (Emitter-Collector Logic)</a:t>
            </a:r>
          </a:p>
          <a:p>
            <a:pPr marL="755650" lvl="1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latin typeface="Calibri" panose="020F0502020204030204" pitchFamily="34" charset="0"/>
                <a:cs typeface="Corbel"/>
              </a:rPr>
              <a:t>e</a:t>
            </a:r>
            <a:r>
              <a:rPr lang="en-US" sz="2000" spc="-5" dirty="0" smtClean="0">
                <a:latin typeface="Calibri" panose="020F0502020204030204" pitchFamily="34" charset="0"/>
                <a:cs typeface="Corbel"/>
              </a:rPr>
              <a:t>tc.</a:t>
            </a:r>
          </a:p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sz="2000" spc="-5" dirty="0">
              <a:latin typeface="Calibri" panose="020F0502020204030204" pitchFamily="34" charset="0"/>
              <a:cs typeface="Corbel"/>
            </a:endParaRPr>
          </a:p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spc="-5" dirty="0" smtClean="0">
                <a:latin typeface="Calibri" panose="020F0502020204030204" pitchFamily="34" charset="0"/>
                <a:cs typeface="Corbel"/>
              </a:rPr>
              <a:t>Each Family has its own </a:t>
            </a:r>
            <a:r>
              <a:rPr lang="en-US" sz="2000" b="1" spc="-5" dirty="0" smtClean="0">
                <a:latin typeface="Calibri" panose="020F0502020204030204" pitchFamily="34" charset="0"/>
                <a:cs typeface="Corbel"/>
              </a:rPr>
              <a:t>properties</a:t>
            </a:r>
            <a:r>
              <a:rPr lang="en-US" sz="2000" spc="-5" dirty="0" smtClean="0">
                <a:latin typeface="Calibri" panose="020F0502020204030204" pitchFamily="34" charset="0"/>
                <a:cs typeface="Corbel"/>
              </a:rPr>
              <a:t> and </a:t>
            </a:r>
            <a:r>
              <a:rPr lang="en-US" sz="2000" b="1" spc="-5" dirty="0">
                <a:latin typeface="Calibri" panose="020F0502020204030204" pitchFamily="34" charset="0"/>
                <a:cs typeface="Corbel"/>
              </a:rPr>
              <a:t>parameters</a:t>
            </a:r>
            <a:endParaRPr lang="en-US" sz="2000" b="1" spc="-5" dirty="0" smtClean="0">
              <a:latin typeface="Calibri" panose="020F0502020204030204" pitchFamily="34" charset="0"/>
              <a:cs typeface="Corbel"/>
            </a:endParaRPr>
          </a:p>
          <a:p>
            <a:pPr marL="755650" lvl="1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spc="-5" dirty="0" smtClean="0">
                <a:latin typeface="Calibri" panose="020F0502020204030204" pitchFamily="34" charset="0"/>
                <a:cs typeface="Corbel"/>
              </a:rPr>
              <a:t>These play a big role in selecting a Family for an Application</a:t>
            </a:r>
          </a:p>
          <a:p>
            <a:pPr marL="12700">
              <a:spcBef>
                <a:spcPts val="95"/>
              </a:spcBef>
            </a:pPr>
            <a:r>
              <a:rPr lang="en-US" spc="-5" dirty="0" smtClean="0">
                <a:latin typeface="Calibri" panose="020F0502020204030204" pitchFamily="34" charset="0"/>
                <a:cs typeface="Corbel"/>
              </a:rPr>
              <a:t> </a:t>
            </a:r>
            <a:endParaRPr dirty="0">
              <a:latin typeface="Calibri" panose="020F0502020204030204" pitchFamily="34" charset="0"/>
              <a:cs typeface="Corbe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0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714191"/>
            <a:ext cx="8229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00" b="1" spc="55" dirty="0" smtClean="0">
                <a:solidFill>
                  <a:srgbClr val="C00000"/>
                </a:solidFill>
              </a:rPr>
              <a:t>IC</a:t>
            </a:r>
            <a:r>
              <a:rPr lang="en-US" b="1" spc="55" dirty="0">
                <a:solidFill>
                  <a:srgbClr val="C00000"/>
                </a:solidFill>
              </a:rPr>
              <a:t> </a:t>
            </a:r>
            <a:r>
              <a:rPr lang="en-US" b="1" spc="55" dirty="0" smtClean="0">
                <a:solidFill>
                  <a:srgbClr val="C00000"/>
                </a:solidFill>
              </a:rPr>
              <a:t>Family Parameters</a:t>
            </a:r>
            <a:endParaRPr sz="4000" b="1" dirty="0">
              <a:solidFill>
                <a:srgbClr val="C0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324" y="2104755"/>
            <a:ext cx="6798980" cy="38388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b="1" spc="-5" dirty="0" smtClean="0">
                <a:latin typeface="Calibri" panose="020F0502020204030204" pitchFamily="34" charset="0"/>
                <a:cs typeface="Corbel"/>
              </a:rPr>
              <a:t>Power Supply Voltage</a:t>
            </a:r>
          </a:p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b="1" spc="-5" dirty="0" smtClean="0">
                <a:latin typeface="Calibri" panose="020F0502020204030204" pitchFamily="34" charset="0"/>
                <a:cs typeface="Corbel"/>
              </a:rPr>
              <a:t>Operating Temperature</a:t>
            </a:r>
          </a:p>
          <a:p>
            <a:pPr marL="755650" lvl="1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b="1" spc="-5" dirty="0" smtClean="0">
                <a:latin typeface="Calibri" panose="020F0502020204030204" pitchFamily="34" charset="0"/>
                <a:cs typeface="Corbel"/>
              </a:rPr>
              <a:t>Minimum, Maximum</a:t>
            </a:r>
          </a:p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b="1" spc="-5" dirty="0" smtClean="0">
                <a:latin typeface="Calibri" panose="020F0502020204030204" pitchFamily="34" charset="0"/>
                <a:cs typeface="Corbel"/>
              </a:rPr>
              <a:t>Propagation Time</a:t>
            </a:r>
          </a:p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b="1" spc="-5" dirty="0" smtClean="0">
                <a:latin typeface="Calibri" panose="020F0502020204030204" pitchFamily="34" charset="0"/>
                <a:cs typeface="Corbel"/>
              </a:rPr>
              <a:t>Noise Immunity</a:t>
            </a:r>
          </a:p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b="1" spc="-5" dirty="0" smtClean="0">
                <a:latin typeface="Calibri" panose="020F0502020204030204" pitchFamily="34" charset="0"/>
                <a:cs typeface="Corbel"/>
              </a:rPr>
              <a:t>Power Dissipation</a:t>
            </a:r>
          </a:p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b="1" spc="-5" dirty="0" smtClean="0">
                <a:latin typeface="Calibri" panose="020F0502020204030204" pitchFamily="34" charset="0"/>
                <a:cs typeface="Corbel"/>
              </a:rPr>
              <a:t>Fan-in</a:t>
            </a:r>
          </a:p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b="1" spc="-5" dirty="0" smtClean="0">
                <a:latin typeface="Calibri" panose="020F0502020204030204" pitchFamily="34" charset="0"/>
                <a:cs typeface="Corbel"/>
              </a:rPr>
              <a:t>Fan-out</a:t>
            </a:r>
          </a:p>
          <a:p>
            <a:pPr marL="12700">
              <a:spcBef>
                <a:spcPts val="95"/>
              </a:spcBef>
            </a:pPr>
            <a:r>
              <a:rPr lang="en-US" spc="-5" dirty="0" smtClean="0">
                <a:latin typeface="Calibri" panose="020F0502020204030204" pitchFamily="34" charset="0"/>
                <a:cs typeface="Corbel"/>
              </a:rPr>
              <a:t> </a:t>
            </a:r>
            <a:endParaRPr dirty="0">
              <a:latin typeface="Calibri" panose="020F0502020204030204" pitchFamily="34" charset="0"/>
              <a:cs typeface="Corbe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4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714191"/>
            <a:ext cx="8229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00" b="1" spc="55" dirty="0" smtClean="0">
                <a:solidFill>
                  <a:srgbClr val="C00000"/>
                </a:solidFill>
              </a:rPr>
              <a:t>IC</a:t>
            </a:r>
            <a:r>
              <a:rPr lang="en-US" b="1" spc="55" dirty="0">
                <a:solidFill>
                  <a:srgbClr val="C00000"/>
                </a:solidFill>
              </a:rPr>
              <a:t> </a:t>
            </a:r>
            <a:r>
              <a:rPr lang="en-US" b="1" spc="55" dirty="0" smtClean="0">
                <a:solidFill>
                  <a:srgbClr val="C00000"/>
                </a:solidFill>
              </a:rPr>
              <a:t>Family: TTL</a:t>
            </a:r>
            <a:endParaRPr sz="4000" b="1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object 3"/>
          <p:cNvSpPr/>
          <p:nvPr/>
        </p:nvSpPr>
        <p:spPr>
          <a:xfrm>
            <a:off x="4648200" y="4022090"/>
            <a:ext cx="1900238" cy="2239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 txBox="1"/>
          <p:nvPr/>
        </p:nvSpPr>
        <p:spPr>
          <a:xfrm>
            <a:off x="509324" y="2104755"/>
            <a:ext cx="6798980" cy="44364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spc="-5" dirty="0" smtClean="0">
                <a:latin typeface="Calibri" panose="020F0502020204030204" pitchFamily="34" charset="0"/>
                <a:cs typeface="Corbel"/>
              </a:rPr>
              <a:t>Supply Voltage</a:t>
            </a:r>
          </a:p>
          <a:p>
            <a:pPr marL="755650" lvl="1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spc="-5" dirty="0" smtClean="0">
                <a:latin typeface="Calibri" panose="020F0502020204030204" pitchFamily="34" charset="0"/>
                <a:cs typeface="Corbel"/>
              </a:rPr>
              <a:t>4.5 – 5.5 V</a:t>
            </a:r>
          </a:p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spc="-5" dirty="0" smtClean="0">
                <a:latin typeface="Calibri" panose="020F0502020204030204" pitchFamily="34" charset="0"/>
                <a:cs typeface="Corbel"/>
              </a:rPr>
              <a:t>Operating Temperature</a:t>
            </a:r>
          </a:p>
          <a:p>
            <a:pPr marL="755650" lvl="1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spc="-5" dirty="0" smtClean="0">
                <a:latin typeface="Calibri" panose="020F0502020204030204" pitchFamily="34" charset="0"/>
                <a:cs typeface="Corbel"/>
              </a:rPr>
              <a:t>0 – 70</a:t>
            </a:r>
            <a:r>
              <a:rPr lang="en-US" sz="2800" spc="-145" dirty="0" smtClean="0">
                <a:solidFill>
                  <a:srgbClr val="3F3F3F"/>
                </a:solidFill>
                <a:cs typeface="Arial"/>
              </a:rPr>
              <a:t>º</a:t>
            </a:r>
            <a:r>
              <a:rPr lang="en-US" sz="2800" spc="-145" dirty="0" smtClean="0">
                <a:solidFill>
                  <a:srgbClr val="3F3F3F"/>
                </a:solidFill>
                <a:latin typeface="Calibri" panose="020F0502020204030204" pitchFamily="34" charset="0"/>
                <a:cs typeface="Arial"/>
              </a:rPr>
              <a:t>C</a:t>
            </a:r>
            <a:r>
              <a:rPr lang="en-US" sz="2800" spc="-5" dirty="0" smtClean="0">
                <a:latin typeface="Calibri" panose="020F0502020204030204" pitchFamily="34" charset="0"/>
                <a:cs typeface="Corbel"/>
              </a:rPr>
              <a:t> </a:t>
            </a:r>
          </a:p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spc="-5" dirty="0" smtClean="0">
                <a:latin typeface="Calibri" panose="020F0502020204030204" pitchFamily="34" charset="0"/>
                <a:cs typeface="Corbel"/>
              </a:rPr>
              <a:t>Transition zone</a:t>
            </a:r>
          </a:p>
          <a:p>
            <a:pPr marL="755650" lvl="1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spc="-5" dirty="0" smtClean="0">
                <a:latin typeface="Calibri" panose="020F0502020204030204" pitchFamily="34" charset="0"/>
                <a:cs typeface="Corbel"/>
              </a:rPr>
              <a:t>1 – 1.5V</a:t>
            </a:r>
          </a:p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spc="-5" dirty="0" smtClean="0">
                <a:latin typeface="Calibri" panose="020F0502020204030204" pitchFamily="34" charset="0"/>
                <a:cs typeface="Corbel"/>
              </a:rPr>
              <a:t>Propagation Time</a:t>
            </a:r>
          </a:p>
          <a:p>
            <a:pPr marL="755650" lvl="1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spc="-5" dirty="0" smtClean="0">
                <a:latin typeface="Calibri" panose="020F0502020204030204" pitchFamily="34" charset="0"/>
                <a:cs typeface="Corbel"/>
              </a:rPr>
              <a:t>10 </a:t>
            </a:r>
            <a:r>
              <a:rPr lang="en-US" sz="2800" spc="-5" dirty="0" err="1" smtClean="0">
                <a:latin typeface="Calibri" panose="020F0502020204030204" pitchFamily="34" charset="0"/>
                <a:cs typeface="Corbel"/>
              </a:rPr>
              <a:t>nsec</a:t>
            </a:r>
            <a:endParaRPr lang="en-US" sz="2800" spc="-5" dirty="0" smtClean="0">
              <a:latin typeface="Calibri" panose="020F0502020204030204" pitchFamily="34" charset="0"/>
              <a:cs typeface="Corbel"/>
            </a:endParaRPr>
          </a:p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spc="-5" dirty="0" smtClean="0">
                <a:latin typeface="Calibri" panose="020F0502020204030204" pitchFamily="34" charset="0"/>
                <a:cs typeface="Corbel"/>
              </a:rPr>
              <a:t>Power Dissipation</a:t>
            </a:r>
          </a:p>
          <a:p>
            <a:pPr marL="755650" lvl="1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spc="-5" dirty="0" smtClean="0">
                <a:latin typeface="Calibri" panose="020F0502020204030204" pitchFamily="34" charset="0"/>
                <a:cs typeface="Corbel"/>
              </a:rPr>
              <a:t>~10mW/gate</a:t>
            </a:r>
          </a:p>
        </p:txBody>
      </p:sp>
      <p:sp>
        <p:nvSpPr>
          <p:cNvPr id="7" name="object 4"/>
          <p:cNvSpPr/>
          <p:nvPr/>
        </p:nvSpPr>
        <p:spPr>
          <a:xfrm>
            <a:off x="6023072" y="685800"/>
            <a:ext cx="2570464" cy="3191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466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714191"/>
            <a:ext cx="8229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00" b="1" spc="55" dirty="0" smtClean="0">
                <a:solidFill>
                  <a:srgbClr val="C00000"/>
                </a:solidFill>
              </a:rPr>
              <a:t>IC</a:t>
            </a:r>
            <a:r>
              <a:rPr lang="en-US" b="1" spc="55" dirty="0">
                <a:solidFill>
                  <a:srgbClr val="C00000"/>
                </a:solidFill>
              </a:rPr>
              <a:t> </a:t>
            </a:r>
            <a:r>
              <a:rPr lang="en-US" b="1" spc="55" dirty="0" smtClean="0">
                <a:solidFill>
                  <a:srgbClr val="C00000"/>
                </a:solidFill>
              </a:rPr>
              <a:t>Family: CMOS</a:t>
            </a:r>
            <a:endParaRPr sz="4000" b="1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object 4"/>
          <p:cNvSpPr txBox="1"/>
          <p:nvPr/>
        </p:nvSpPr>
        <p:spPr>
          <a:xfrm>
            <a:off x="509324" y="2104755"/>
            <a:ext cx="6798980" cy="44364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spc="-5" dirty="0" smtClean="0">
                <a:latin typeface="Calibri" panose="020F0502020204030204" pitchFamily="34" charset="0"/>
                <a:cs typeface="Corbel"/>
              </a:rPr>
              <a:t>Supply Voltage</a:t>
            </a:r>
          </a:p>
          <a:p>
            <a:pPr marL="755650" lvl="1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spc="-5" dirty="0" smtClean="0">
                <a:latin typeface="Calibri" panose="020F0502020204030204" pitchFamily="34" charset="0"/>
                <a:cs typeface="Corbel"/>
              </a:rPr>
              <a:t>Variable, 3 – 15 V</a:t>
            </a:r>
          </a:p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spc="-5" dirty="0" smtClean="0">
                <a:latin typeface="Calibri" panose="020F0502020204030204" pitchFamily="34" charset="0"/>
                <a:cs typeface="Corbel"/>
              </a:rPr>
              <a:t>Operating Temperature</a:t>
            </a:r>
          </a:p>
          <a:p>
            <a:pPr marL="755650" lvl="1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spc="-5" dirty="0" smtClean="0">
                <a:latin typeface="Calibri" panose="020F0502020204030204" pitchFamily="34" charset="0"/>
                <a:cs typeface="Corbel"/>
              </a:rPr>
              <a:t>0 – 85</a:t>
            </a:r>
            <a:r>
              <a:rPr lang="en-US" sz="2800" spc="-145" dirty="0" smtClean="0">
                <a:solidFill>
                  <a:srgbClr val="3F3F3F"/>
                </a:solidFill>
                <a:cs typeface="Arial"/>
              </a:rPr>
              <a:t>º</a:t>
            </a:r>
            <a:r>
              <a:rPr lang="en-US" sz="2800" spc="-145" dirty="0" smtClean="0">
                <a:solidFill>
                  <a:srgbClr val="3F3F3F"/>
                </a:solidFill>
                <a:latin typeface="Calibri" panose="020F0502020204030204" pitchFamily="34" charset="0"/>
                <a:cs typeface="Arial"/>
              </a:rPr>
              <a:t>C</a:t>
            </a:r>
            <a:r>
              <a:rPr lang="en-US" sz="2800" spc="-5" dirty="0" smtClean="0">
                <a:latin typeface="Calibri" panose="020F0502020204030204" pitchFamily="34" charset="0"/>
                <a:cs typeface="Corbel"/>
              </a:rPr>
              <a:t> </a:t>
            </a:r>
          </a:p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spc="-5" dirty="0" smtClean="0">
                <a:latin typeface="Calibri" panose="020F0502020204030204" pitchFamily="34" charset="0"/>
                <a:cs typeface="Corbel"/>
              </a:rPr>
              <a:t>Transition zone</a:t>
            </a:r>
          </a:p>
          <a:p>
            <a:pPr marL="755650" lvl="1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spc="-5" dirty="0" smtClean="0">
                <a:latin typeface="Calibri" panose="020F0502020204030204" pitchFamily="34" charset="0"/>
                <a:cs typeface="Corbel"/>
              </a:rPr>
              <a:t>2.25 – 2.75V (noise immunity)</a:t>
            </a:r>
          </a:p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spc="-5" dirty="0" smtClean="0">
                <a:latin typeface="Calibri" panose="020F0502020204030204" pitchFamily="34" charset="0"/>
                <a:cs typeface="Corbel"/>
              </a:rPr>
              <a:t>Propagation Time</a:t>
            </a:r>
          </a:p>
          <a:p>
            <a:pPr marL="755650" lvl="1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spc="-5" dirty="0" smtClean="0">
                <a:latin typeface="Calibri" panose="020F0502020204030204" pitchFamily="34" charset="0"/>
                <a:cs typeface="Corbel"/>
              </a:rPr>
              <a:t>125 </a:t>
            </a:r>
            <a:r>
              <a:rPr lang="en-US" sz="2800" spc="-5" dirty="0" err="1" smtClean="0">
                <a:latin typeface="Calibri" panose="020F0502020204030204" pitchFamily="34" charset="0"/>
                <a:cs typeface="Corbel"/>
              </a:rPr>
              <a:t>nsec</a:t>
            </a:r>
            <a:r>
              <a:rPr lang="en-US" sz="2800" spc="-5" dirty="0" smtClean="0">
                <a:latin typeface="Calibri" panose="020F0502020204030204" pitchFamily="34" charset="0"/>
                <a:cs typeface="Corbel"/>
              </a:rPr>
              <a:t> (5V), 45nsec (15V)</a:t>
            </a:r>
          </a:p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spc="-5" dirty="0" smtClean="0">
                <a:latin typeface="Calibri" panose="020F0502020204030204" pitchFamily="34" charset="0"/>
                <a:cs typeface="Corbel"/>
              </a:rPr>
              <a:t>Power Dissipation</a:t>
            </a:r>
          </a:p>
          <a:p>
            <a:pPr marL="755650" lvl="1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spc="-5" dirty="0" smtClean="0">
                <a:latin typeface="Calibri" panose="020F0502020204030204" pitchFamily="34" charset="0"/>
                <a:cs typeface="Corbel"/>
              </a:rPr>
              <a:t>~10nW/gate</a:t>
            </a:r>
          </a:p>
        </p:txBody>
      </p:sp>
      <p:sp>
        <p:nvSpPr>
          <p:cNvPr id="8" name="object 3"/>
          <p:cNvSpPr/>
          <p:nvPr/>
        </p:nvSpPr>
        <p:spPr>
          <a:xfrm>
            <a:off x="5791200" y="838200"/>
            <a:ext cx="2767440" cy="2799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/>
          <p:nvPr/>
        </p:nvSpPr>
        <p:spPr>
          <a:xfrm>
            <a:off x="5867400" y="3893888"/>
            <a:ext cx="1904047" cy="21574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691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Transistor Mechanical Analogy</a:t>
            </a:r>
            <a:endParaRPr lang="en-US" sz="4000" b="1" dirty="0"/>
          </a:p>
        </p:txBody>
      </p:sp>
      <p:grpSp>
        <p:nvGrpSpPr>
          <p:cNvPr id="3" name="object 3"/>
          <p:cNvGrpSpPr/>
          <p:nvPr/>
        </p:nvGrpSpPr>
        <p:grpSpPr>
          <a:xfrm>
            <a:off x="838200" y="2173566"/>
            <a:ext cx="7004050" cy="4135754"/>
            <a:chOff x="838200" y="2000250"/>
            <a:chExt cx="7004050" cy="4135754"/>
          </a:xfrm>
        </p:grpSpPr>
        <p:sp>
          <p:nvSpPr>
            <p:cNvPr id="4" name="object 4"/>
            <p:cNvSpPr/>
            <p:nvPr/>
          </p:nvSpPr>
          <p:spPr>
            <a:xfrm>
              <a:off x="5410200" y="2895600"/>
              <a:ext cx="2432050" cy="3200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8200" y="2000250"/>
              <a:ext cx="4343400" cy="22669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86529" y="2072152"/>
              <a:ext cx="1883410" cy="2423795"/>
            </a:xfrm>
            <a:custGeom>
              <a:avLst/>
              <a:gdLst/>
              <a:ahLst/>
              <a:cxnLst/>
              <a:rect l="l" t="t" r="r" b="b"/>
              <a:pathLst>
                <a:path w="1883410" h="2423795">
                  <a:moveTo>
                    <a:pt x="1579880" y="2423647"/>
                  </a:moveTo>
                  <a:lnTo>
                    <a:pt x="1594383" y="2363503"/>
                  </a:lnTo>
                  <a:lnTo>
                    <a:pt x="1608855" y="2303393"/>
                  </a:lnTo>
                  <a:lnTo>
                    <a:pt x="1623264" y="2243352"/>
                  </a:lnTo>
                  <a:lnTo>
                    <a:pt x="1637582" y="2183413"/>
                  </a:lnTo>
                  <a:lnTo>
                    <a:pt x="1651780" y="2123609"/>
                  </a:lnTo>
                  <a:lnTo>
                    <a:pt x="1665828" y="2063977"/>
                  </a:lnTo>
                  <a:lnTo>
                    <a:pt x="1679698" y="2004548"/>
                  </a:lnTo>
                  <a:lnTo>
                    <a:pt x="1693360" y="1945358"/>
                  </a:lnTo>
                  <a:lnTo>
                    <a:pt x="1706785" y="1886440"/>
                  </a:lnTo>
                  <a:lnTo>
                    <a:pt x="1719943" y="1827829"/>
                  </a:lnTo>
                  <a:lnTo>
                    <a:pt x="1732806" y="1769558"/>
                  </a:lnTo>
                  <a:lnTo>
                    <a:pt x="1745344" y="1711662"/>
                  </a:lnTo>
                  <a:lnTo>
                    <a:pt x="1757528" y="1654175"/>
                  </a:lnTo>
                  <a:lnTo>
                    <a:pt x="1769328" y="1597130"/>
                  </a:lnTo>
                  <a:lnTo>
                    <a:pt x="1780717" y="1540562"/>
                  </a:lnTo>
                  <a:lnTo>
                    <a:pt x="1791663" y="1484505"/>
                  </a:lnTo>
                  <a:lnTo>
                    <a:pt x="1802139" y="1428993"/>
                  </a:lnTo>
                  <a:lnTo>
                    <a:pt x="1812115" y="1374060"/>
                  </a:lnTo>
                  <a:lnTo>
                    <a:pt x="1821562" y="1319739"/>
                  </a:lnTo>
                  <a:lnTo>
                    <a:pt x="1830450" y="1266066"/>
                  </a:lnTo>
                  <a:lnTo>
                    <a:pt x="1838751" y="1213074"/>
                  </a:lnTo>
                  <a:lnTo>
                    <a:pt x="1846435" y="1160797"/>
                  </a:lnTo>
                  <a:lnTo>
                    <a:pt x="1853472" y="1109269"/>
                  </a:lnTo>
                  <a:lnTo>
                    <a:pt x="1859834" y="1058525"/>
                  </a:lnTo>
                  <a:lnTo>
                    <a:pt x="1865492" y="1008597"/>
                  </a:lnTo>
                  <a:lnTo>
                    <a:pt x="1870416" y="959522"/>
                  </a:lnTo>
                  <a:lnTo>
                    <a:pt x="1874577" y="911331"/>
                  </a:lnTo>
                  <a:lnTo>
                    <a:pt x="1877946" y="864060"/>
                  </a:lnTo>
                  <a:lnTo>
                    <a:pt x="1880494" y="817743"/>
                  </a:lnTo>
                  <a:lnTo>
                    <a:pt x="1882191" y="772413"/>
                  </a:lnTo>
                  <a:lnTo>
                    <a:pt x="1883008" y="728105"/>
                  </a:lnTo>
                  <a:lnTo>
                    <a:pt x="1882917" y="684852"/>
                  </a:lnTo>
                  <a:lnTo>
                    <a:pt x="1881887" y="642690"/>
                  </a:lnTo>
                  <a:lnTo>
                    <a:pt x="1879889" y="601651"/>
                  </a:lnTo>
                  <a:lnTo>
                    <a:pt x="1876896" y="561770"/>
                  </a:lnTo>
                  <a:lnTo>
                    <a:pt x="1872876" y="523081"/>
                  </a:lnTo>
                  <a:lnTo>
                    <a:pt x="1861642" y="449414"/>
                  </a:lnTo>
                  <a:lnTo>
                    <a:pt x="1845954" y="380924"/>
                  </a:lnTo>
                  <a:lnTo>
                    <a:pt x="1825579" y="317883"/>
                  </a:lnTo>
                  <a:lnTo>
                    <a:pt x="1800283" y="260563"/>
                  </a:lnTo>
                  <a:lnTo>
                    <a:pt x="1769831" y="209237"/>
                  </a:lnTo>
                  <a:lnTo>
                    <a:pt x="1730242" y="159866"/>
                  </a:lnTo>
                  <a:lnTo>
                    <a:pt x="1680464" y="114319"/>
                  </a:lnTo>
                  <a:lnTo>
                    <a:pt x="1624212" y="77104"/>
                  </a:lnTo>
                  <a:lnTo>
                    <a:pt x="1561819" y="47763"/>
                  </a:lnTo>
                  <a:lnTo>
                    <a:pt x="1493617" y="25840"/>
                  </a:lnTo>
                  <a:lnTo>
                    <a:pt x="1419939" y="10876"/>
                  </a:lnTo>
                  <a:lnTo>
                    <a:pt x="1381151" y="5862"/>
                  </a:lnTo>
                  <a:lnTo>
                    <a:pt x="1341120" y="2415"/>
                  </a:lnTo>
                  <a:lnTo>
                    <a:pt x="1299885" y="480"/>
                  </a:lnTo>
                  <a:lnTo>
                    <a:pt x="1257490" y="0"/>
                  </a:lnTo>
                  <a:lnTo>
                    <a:pt x="1213976" y="916"/>
                  </a:lnTo>
                  <a:lnTo>
                    <a:pt x="1169385" y="3172"/>
                  </a:lnTo>
                  <a:lnTo>
                    <a:pt x="1123757" y="6710"/>
                  </a:lnTo>
                  <a:lnTo>
                    <a:pt x="1077135" y="11474"/>
                  </a:lnTo>
                  <a:lnTo>
                    <a:pt x="1029561" y="17407"/>
                  </a:lnTo>
                  <a:lnTo>
                    <a:pt x="981075" y="24450"/>
                  </a:lnTo>
                  <a:lnTo>
                    <a:pt x="931721" y="32548"/>
                  </a:lnTo>
                  <a:lnTo>
                    <a:pt x="881538" y="41642"/>
                  </a:lnTo>
                  <a:lnTo>
                    <a:pt x="830569" y="51676"/>
                  </a:lnTo>
                  <a:lnTo>
                    <a:pt x="778856" y="62593"/>
                  </a:lnTo>
                  <a:lnTo>
                    <a:pt x="726439" y="74335"/>
                  </a:lnTo>
                  <a:lnTo>
                    <a:pt x="673362" y="86845"/>
                  </a:lnTo>
                  <a:lnTo>
                    <a:pt x="619665" y="100066"/>
                  </a:lnTo>
                  <a:lnTo>
                    <a:pt x="565389" y="113941"/>
                  </a:lnTo>
                  <a:lnTo>
                    <a:pt x="510578" y="128413"/>
                  </a:lnTo>
                  <a:lnTo>
                    <a:pt x="455271" y="143424"/>
                  </a:lnTo>
                  <a:lnTo>
                    <a:pt x="399511" y="158918"/>
                  </a:lnTo>
                  <a:lnTo>
                    <a:pt x="343340" y="174836"/>
                  </a:lnTo>
                  <a:lnTo>
                    <a:pt x="286799" y="191123"/>
                  </a:lnTo>
                  <a:lnTo>
                    <a:pt x="229929" y="207721"/>
                  </a:lnTo>
                  <a:lnTo>
                    <a:pt x="172773" y="224572"/>
                  </a:lnTo>
                  <a:lnTo>
                    <a:pt x="115371" y="241620"/>
                  </a:lnTo>
                  <a:lnTo>
                    <a:pt x="57766" y="258807"/>
                  </a:lnTo>
                  <a:lnTo>
                    <a:pt x="0" y="276077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86200" y="2291079"/>
              <a:ext cx="125730" cy="109220"/>
            </a:xfrm>
            <a:custGeom>
              <a:avLst/>
              <a:gdLst/>
              <a:ahLst/>
              <a:cxnLst/>
              <a:rect l="l" t="t" r="r" b="b"/>
              <a:pathLst>
                <a:path w="125729" h="109219">
                  <a:moveTo>
                    <a:pt x="92710" y="0"/>
                  </a:moveTo>
                  <a:lnTo>
                    <a:pt x="0" y="87630"/>
                  </a:lnTo>
                  <a:lnTo>
                    <a:pt x="125729" y="109220"/>
                  </a:lnTo>
                  <a:lnTo>
                    <a:pt x="927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88279" y="3352800"/>
              <a:ext cx="1722120" cy="143510"/>
            </a:xfrm>
            <a:custGeom>
              <a:avLst/>
              <a:gdLst/>
              <a:ahLst/>
              <a:cxnLst/>
              <a:rect l="l" t="t" r="r" b="b"/>
              <a:pathLst>
                <a:path w="1722120" h="143510">
                  <a:moveTo>
                    <a:pt x="1722120" y="0"/>
                  </a:moveTo>
                  <a:lnTo>
                    <a:pt x="0" y="14351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81600" y="3439160"/>
              <a:ext cx="118110" cy="114300"/>
            </a:xfrm>
            <a:custGeom>
              <a:avLst/>
              <a:gdLst/>
              <a:ahLst/>
              <a:cxnLst/>
              <a:rect l="l" t="t" r="r" b="b"/>
              <a:pathLst>
                <a:path w="118110" h="114300">
                  <a:moveTo>
                    <a:pt x="109220" y="0"/>
                  </a:moveTo>
                  <a:lnTo>
                    <a:pt x="0" y="66039"/>
                  </a:lnTo>
                  <a:lnTo>
                    <a:pt x="118110" y="114300"/>
                  </a:lnTo>
                  <a:lnTo>
                    <a:pt x="1092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00809" y="4137660"/>
              <a:ext cx="5685790" cy="1979295"/>
            </a:xfrm>
            <a:custGeom>
              <a:avLst/>
              <a:gdLst/>
              <a:ahLst/>
              <a:cxnLst/>
              <a:rect l="l" t="t" r="r" b="b"/>
              <a:pathLst>
                <a:path w="5685790" h="1979295">
                  <a:moveTo>
                    <a:pt x="5685790" y="1689100"/>
                  </a:moveTo>
                  <a:lnTo>
                    <a:pt x="5640067" y="1699023"/>
                  </a:lnTo>
                  <a:lnTo>
                    <a:pt x="5594332" y="1708941"/>
                  </a:lnTo>
                  <a:lnTo>
                    <a:pt x="5548569" y="1718840"/>
                  </a:lnTo>
                  <a:lnTo>
                    <a:pt x="5502766" y="1728711"/>
                  </a:lnTo>
                  <a:lnTo>
                    <a:pt x="5456910" y="1738542"/>
                  </a:lnTo>
                  <a:lnTo>
                    <a:pt x="5410986" y="1748323"/>
                  </a:lnTo>
                  <a:lnTo>
                    <a:pt x="5364982" y="1758042"/>
                  </a:lnTo>
                  <a:lnTo>
                    <a:pt x="5318885" y="1767689"/>
                  </a:lnTo>
                  <a:lnTo>
                    <a:pt x="5272679" y="1777252"/>
                  </a:lnTo>
                  <a:lnTo>
                    <a:pt x="5226353" y="1786722"/>
                  </a:lnTo>
                  <a:lnTo>
                    <a:pt x="5179893" y="1796086"/>
                  </a:lnTo>
                  <a:lnTo>
                    <a:pt x="5133285" y="1805334"/>
                  </a:lnTo>
                  <a:lnTo>
                    <a:pt x="5086516" y="1814455"/>
                  </a:lnTo>
                  <a:lnTo>
                    <a:pt x="5039573" y="1823439"/>
                  </a:lnTo>
                  <a:lnTo>
                    <a:pt x="4992442" y="1832273"/>
                  </a:lnTo>
                  <a:lnTo>
                    <a:pt x="4945110" y="1840948"/>
                  </a:lnTo>
                  <a:lnTo>
                    <a:pt x="4897563" y="1849452"/>
                  </a:lnTo>
                  <a:lnTo>
                    <a:pt x="4849788" y="1857774"/>
                  </a:lnTo>
                  <a:lnTo>
                    <a:pt x="4801771" y="1865904"/>
                  </a:lnTo>
                  <a:lnTo>
                    <a:pt x="4753499" y="1873830"/>
                  </a:lnTo>
                  <a:lnTo>
                    <a:pt x="4704959" y="1881542"/>
                  </a:lnTo>
                  <a:lnTo>
                    <a:pt x="4656138" y="1889029"/>
                  </a:lnTo>
                  <a:lnTo>
                    <a:pt x="4607021" y="1896279"/>
                  </a:lnTo>
                  <a:lnTo>
                    <a:pt x="4557595" y="1903283"/>
                  </a:lnTo>
                  <a:lnTo>
                    <a:pt x="4507848" y="1910028"/>
                  </a:lnTo>
                  <a:lnTo>
                    <a:pt x="4457765" y="1916504"/>
                  </a:lnTo>
                  <a:lnTo>
                    <a:pt x="4407333" y="1922700"/>
                  </a:lnTo>
                  <a:lnTo>
                    <a:pt x="4356539" y="1928605"/>
                  </a:lnTo>
                  <a:lnTo>
                    <a:pt x="4305369" y="1934209"/>
                  </a:lnTo>
                  <a:lnTo>
                    <a:pt x="4253810" y="1939499"/>
                  </a:lnTo>
                  <a:lnTo>
                    <a:pt x="4201848" y="1944466"/>
                  </a:lnTo>
                  <a:lnTo>
                    <a:pt x="4149471" y="1949099"/>
                  </a:lnTo>
                  <a:lnTo>
                    <a:pt x="4096664" y="1953386"/>
                  </a:lnTo>
                  <a:lnTo>
                    <a:pt x="4043415" y="1957317"/>
                  </a:lnTo>
                  <a:lnTo>
                    <a:pt x="3989709" y="1960880"/>
                  </a:lnTo>
                  <a:lnTo>
                    <a:pt x="3935534" y="1964065"/>
                  </a:lnTo>
                  <a:lnTo>
                    <a:pt x="3880875" y="1966860"/>
                  </a:lnTo>
                  <a:lnTo>
                    <a:pt x="3825720" y="1969256"/>
                  </a:lnTo>
                  <a:lnTo>
                    <a:pt x="3770056" y="1971241"/>
                  </a:lnTo>
                  <a:lnTo>
                    <a:pt x="3713868" y="1972803"/>
                  </a:lnTo>
                  <a:lnTo>
                    <a:pt x="3657143" y="1973933"/>
                  </a:lnTo>
                  <a:lnTo>
                    <a:pt x="3599868" y="1974618"/>
                  </a:lnTo>
                  <a:lnTo>
                    <a:pt x="3542029" y="1974850"/>
                  </a:lnTo>
                  <a:lnTo>
                    <a:pt x="3498413" y="1974900"/>
                  </a:lnTo>
                  <a:lnTo>
                    <a:pt x="3453779" y="1975043"/>
                  </a:lnTo>
                  <a:lnTo>
                    <a:pt x="3408169" y="1975264"/>
                  </a:lnTo>
                  <a:lnTo>
                    <a:pt x="3361630" y="1975549"/>
                  </a:lnTo>
                  <a:lnTo>
                    <a:pt x="3314203" y="1975882"/>
                  </a:lnTo>
                  <a:lnTo>
                    <a:pt x="3265934" y="1976251"/>
                  </a:lnTo>
                  <a:lnTo>
                    <a:pt x="3216866" y="1976641"/>
                  </a:lnTo>
                  <a:lnTo>
                    <a:pt x="3167044" y="1977037"/>
                  </a:lnTo>
                  <a:lnTo>
                    <a:pt x="3116510" y="1977425"/>
                  </a:lnTo>
                  <a:lnTo>
                    <a:pt x="3065310" y="1977790"/>
                  </a:lnTo>
                  <a:lnTo>
                    <a:pt x="3013487" y="1978120"/>
                  </a:lnTo>
                  <a:lnTo>
                    <a:pt x="2961084" y="1978398"/>
                  </a:lnTo>
                  <a:lnTo>
                    <a:pt x="2908147" y="1978612"/>
                  </a:lnTo>
                  <a:lnTo>
                    <a:pt x="2854718" y="1978746"/>
                  </a:lnTo>
                  <a:lnTo>
                    <a:pt x="2800842" y="1978786"/>
                  </a:lnTo>
                  <a:lnTo>
                    <a:pt x="2746563" y="1978719"/>
                  </a:lnTo>
                  <a:lnTo>
                    <a:pt x="2691924" y="1978529"/>
                  </a:lnTo>
                  <a:lnTo>
                    <a:pt x="2636970" y="1978203"/>
                  </a:lnTo>
                  <a:lnTo>
                    <a:pt x="2581744" y="1977726"/>
                  </a:lnTo>
                  <a:lnTo>
                    <a:pt x="2526291" y="1977083"/>
                  </a:lnTo>
                  <a:lnTo>
                    <a:pt x="2470654" y="1976262"/>
                  </a:lnTo>
                  <a:lnTo>
                    <a:pt x="2414878" y="1975246"/>
                  </a:lnTo>
                  <a:lnTo>
                    <a:pt x="2359005" y="1974023"/>
                  </a:lnTo>
                  <a:lnTo>
                    <a:pt x="2303081" y="1972577"/>
                  </a:lnTo>
                  <a:lnTo>
                    <a:pt x="2247149" y="1970895"/>
                  </a:lnTo>
                  <a:lnTo>
                    <a:pt x="2191253" y="1968962"/>
                  </a:lnTo>
                  <a:lnTo>
                    <a:pt x="2135437" y="1966764"/>
                  </a:lnTo>
                  <a:lnTo>
                    <a:pt x="2079745" y="1964286"/>
                  </a:lnTo>
                  <a:lnTo>
                    <a:pt x="2024221" y="1961514"/>
                  </a:lnTo>
                  <a:lnTo>
                    <a:pt x="1968908" y="1958435"/>
                  </a:lnTo>
                  <a:lnTo>
                    <a:pt x="1913852" y="1955033"/>
                  </a:lnTo>
                  <a:lnTo>
                    <a:pt x="1859095" y="1951294"/>
                  </a:lnTo>
                  <a:lnTo>
                    <a:pt x="1804681" y="1947205"/>
                  </a:lnTo>
                  <a:lnTo>
                    <a:pt x="1750655" y="1942750"/>
                  </a:lnTo>
                  <a:lnTo>
                    <a:pt x="1697061" y="1937916"/>
                  </a:lnTo>
                  <a:lnTo>
                    <a:pt x="1643942" y="1932688"/>
                  </a:lnTo>
                  <a:lnTo>
                    <a:pt x="1591342" y="1927051"/>
                  </a:lnTo>
                  <a:lnTo>
                    <a:pt x="1539306" y="1920993"/>
                  </a:lnTo>
                  <a:lnTo>
                    <a:pt x="1487877" y="1914497"/>
                  </a:lnTo>
                  <a:lnTo>
                    <a:pt x="1437099" y="1907551"/>
                  </a:lnTo>
                  <a:lnTo>
                    <a:pt x="1387016" y="1900139"/>
                  </a:lnTo>
                  <a:lnTo>
                    <a:pt x="1337672" y="1892248"/>
                  </a:lnTo>
                  <a:lnTo>
                    <a:pt x="1289111" y="1883863"/>
                  </a:lnTo>
                  <a:lnTo>
                    <a:pt x="1241377" y="1874969"/>
                  </a:lnTo>
                  <a:lnTo>
                    <a:pt x="1194514" y="1865554"/>
                  </a:lnTo>
                  <a:lnTo>
                    <a:pt x="1148565" y="1855601"/>
                  </a:lnTo>
                  <a:lnTo>
                    <a:pt x="1103576" y="1845097"/>
                  </a:lnTo>
                  <a:lnTo>
                    <a:pt x="1059589" y="1834028"/>
                  </a:lnTo>
                  <a:lnTo>
                    <a:pt x="1016648" y="1822380"/>
                  </a:lnTo>
                  <a:lnTo>
                    <a:pt x="974798" y="1810137"/>
                  </a:lnTo>
                  <a:lnTo>
                    <a:pt x="934083" y="1797286"/>
                  </a:lnTo>
                  <a:lnTo>
                    <a:pt x="894545" y="1783813"/>
                  </a:lnTo>
                  <a:lnTo>
                    <a:pt x="856231" y="1769703"/>
                  </a:lnTo>
                  <a:lnTo>
                    <a:pt x="819182" y="1754942"/>
                  </a:lnTo>
                  <a:lnTo>
                    <a:pt x="783444" y="1739515"/>
                  </a:lnTo>
                  <a:lnTo>
                    <a:pt x="716074" y="1706608"/>
                  </a:lnTo>
                  <a:lnTo>
                    <a:pt x="640973" y="1661990"/>
                  </a:lnTo>
                  <a:lnTo>
                    <a:pt x="599603" y="1632741"/>
                  </a:lnTo>
                  <a:lnTo>
                    <a:pt x="560355" y="1601459"/>
                  </a:lnTo>
                  <a:lnTo>
                    <a:pt x="523162" y="1568253"/>
                  </a:lnTo>
                  <a:lnTo>
                    <a:pt x="487960" y="1533229"/>
                  </a:lnTo>
                  <a:lnTo>
                    <a:pt x="454682" y="1496497"/>
                  </a:lnTo>
                  <a:lnTo>
                    <a:pt x="423264" y="1458163"/>
                  </a:lnTo>
                  <a:lnTo>
                    <a:pt x="393639" y="1418335"/>
                  </a:lnTo>
                  <a:lnTo>
                    <a:pt x="365741" y="1377122"/>
                  </a:lnTo>
                  <a:lnTo>
                    <a:pt x="339506" y="1334631"/>
                  </a:lnTo>
                  <a:lnTo>
                    <a:pt x="314868" y="1290969"/>
                  </a:lnTo>
                  <a:lnTo>
                    <a:pt x="291760" y="1246244"/>
                  </a:lnTo>
                  <a:lnTo>
                    <a:pt x="270118" y="1200565"/>
                  </a:lnTo>
                  <a:lnTo>
                    <a:pt x="249876" y="1154038"/>
                  </a:lnTo>
                  <a:lnTo>
                    <a:pt x="230968" y="1106772"/>
                  </a:lnTo>
                  <a:lnTo>
                    <a:pt x="213329" y="1058875"/>
                  </a:lnTo>
                  <a:lnTo>
                    <a:pt x="196893" y="1010453"/>
                  </a:lnTo>
                  <a:lnTo>
                    <a:pt x="181594" y="961616"/>
                  </a:lnTo>
                  <a:lnTo>
                    <a:pt x="167367" y="912470"/>
                  </a:lnTo>
                  <a:lnTo>
                    <a:pt x="154146" y="863123"/>
                  </a:lnTo>
                  <a:lnTo>
                    <a:pt x="141865" y="813684"/>
                  </a:lnTo>
                  <a:lnTo>
                    <a:pt x="130460" y="764259"/>
                  </a:lnTo>
                  <a:lnTo>
                    <a:pt x="119864" y="714957"/>
                  </a:lnTo>
                  <a:lnTo>
                    <a:pt x="110012" y="665886"/>
                  </a:lnTo>
                  <a:lnTo>
                    <a:pt x="100838" y="617153"/>
                  </a:lnTo>
                  <a:lnTo>
                    <a:pt x="92277" y="568865"/>
                  </a:lnTo>
                  <a:lnTo>
                    <a:pt x="84262" y="521131"/>
                  </a:lnTo>
                  <a:lnTo>
                    <a:pt x="76729" y="474059"/>
                  </a:lnTo>
                  <a:lnTo>
                    <a:pt x="69612" y="427755"/>
                  </a:lnTo>
                  <a:lnTo>
                    <a:pt x="62845" y="382329"/>
                  </a:lnTo>
                  <a:lnTo>
                    <a:pt x="56362" y="337887"/>
                  </a:lnTo>
                  <a:lnTo>
                    <a:pt x="50098" y="294538"/>
                  </a:lnTo>
                  <a:lnTo>
                    <a:pt x="43988" y="252389"/>
                  </a:lnTo>
                  <a:lnTo>
                    <a:pt x="37966" y="211547"/>
                  </a:lnTo>
                  <a:lnTo>
                    <a:pt x="31965" y="172122"/>
                  </a:lnTo>
                  <a:lnTo>
                    <a:pt x="25921" y="134219"/>
                  </a:lnTo>
                  <a:lnTo>
                    <a:pt x="13441" y="63416"/>
                  </a:lnTo>
                  <a:lnTo>
                    <a:pt x="6873" y="30731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48740" y="4038600"/>
              <a:ext cx="109220" cy="125730"/>
            </a:xfrm>
            <a:custGeom>
              <a:avLst/>
              <a:gdLst/>
              <a:ahLst/>
              <a:cxnLst/>
              <a:rect l="l" t="t" r="r" b="b"/>
              <a:pathLst>
                <a:path w="109219" h="125729">
                  <a:moveTo>
                    <a:pt x="22859" y="0"/>
                  </a:moveTo>
                  <a:lnTo>
                    <a:pt x="0" y="125730"/>
                  </a:lnTo>
                  <a:lnTo>
                    <a:pt x="109219" y="92710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70710" y="4453890"/>
            <a:ext cx="326580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004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FF"/>
                </a:solidFill>
                <a:latin typeface="Comic Sans MS"/>
                <a:cs typeface="Comic Sans MS"/>
              </a:rPr>
              <a:t>force –</a:t>
            </a:r>
            <a:r>
              <a:rPr sz="2000" b="1" spc="-75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mic Sans MS"/>
                <a:cs typeface="Comic Sans MS"/>
              </a:rPr>
              <a:t>voltage/current  water </a:t>
            </a:r>
            <a:r>
              <a:rPr sz="2000" b="1" dirty="0">
                <a:solidFill>
                  <a:srgbClr val="0000FF"/>
                </a:solidFill>
                <a:latin typeface="Comic Sans MS"/>
                <a:cs typeface="Comic Sans MS"/>
              </a:rPr>
              <a:t>flow –</a:t>
            </a:r>
            <a:r>
              <a:rPr sz="2000" b="1" spc="-6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omic Sans MS"/>
                <a:cs typeface="Comic Sans MS"/>
              </a:rPr>
              <a:t>current</a:t>
            </a:r>
            <a:endParaRPr sz="2000" dirty="0">
              <a:latin typeface="Comic Sans MS"/>
              <a:cs typeface="Comic Sans MS"/>
            </a:endParaRPr>
          </a:p>
          <a:p>
            <a:pPr marL="1438910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Comic Sans MS"/>
                <a:cs typeface="Comic Sans MS"/>
              </a:rPr>
              <a:t>-</a:t>
            </a:r>
            <a:r>
              <a:rPr sz="2000" b="1" spc="-9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omic Sans MS"/>
                <a:cs typeface="Comic Sans MS"/>
              </a:rPr>
              <a:t>amplification</a:t>
            </a:r>
            <a:endParaRPr sz="2000" dirty="0">
              <a:latin typeface="Comic Sans MS"/>
              <a:cs typeface="Comic Sans MS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4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spc="-5" dirty="0" smtClean="0"/>
              <a:t>Analog and Digital: Comparison</a:t>
            </a:r>
            <a:endParaRPr sz="4000" b="1" dirty="0"/>
          </a:p>
        </p:txBody>
      </p:sp>
      <p:sp>
        <p:nvSpPr>
          <p:cNvPr id="3" name="object 3"/>
          <p:cNvSpPr/>
          <p:nvPr/>
        </p:nvSpPr>
        <p:spPr>
          <a:xfrm>
            <a:off x="2505452" y="2357618"/>
            <a:ext cx="4552206" cy="2780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2896" y="1705356"/>
            <a:ext cx="6928104" cy="4238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3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spc="-5" dirty="0" smtClean="0"/>
              <a:t>Analog</a:t>
            </a:r>
            <a:r>
              <a:rPr lang="en-US" sz="3200" b="1" spc="-5" dirty="0" smtClean="0"/>
              <a:t> ↔ </a:t>
            </a:r>
            <a:r>
              <a:rPr lang="en-US" sz="4800" b="1" spc="-5" dirty="0" smtClean="0"/>
              <a:t>Digital: Conversion</a:t>
            </a:r>
            <a:endParaRPr sz="40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560541" y="2067238"/>
            <a:ext cx="667575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000" dirty="0">
                <a:latin typeface="Arial"/>
                <a:cs typeface="Arial"/>
              </a:rPr>
              <a:t>ADC </a:t>
            </a:r>
            <a:r>
              <a:rPr sz="2000" dirty="0" smtClean="0">
                <a:latin typeface="Arial"/>
                <a:cs typeface="Arial"/>
              </a:rPr>
              <a:t>convert</a:t>
            </a:r>
            <a:r>
              <a:rPr lang="en-US" sz="2000" dirty="0" smtClean="0">
                <a:latin typeface="Arial"/>
                <a:cs typeface="Arial"/>
              </a:rPr>
              <a:t>s</a:t>
            </a:r>
            <a:r>
              <a:rPr sz="2000" dirty="0" smtClean="0">
                <a:latin typeface="Arial"/>
                <a:cs typeface="Arial"/>
              </a:rPr>
              <a:t> real</a:t>
            </a:r>
            <a:r>
              <a:rPr lang="en-US" sz="2000" dirty="0" smtClean="0">
                <a:latin typeface="Arial"/>
                <a:cs typeface="Arial"/>
              </a:rPr>
              <a:t>-</a:t>
            </a:r>
            <a:r>
              <a:rPr sz="2000" dirty="0" smtClean="0">
                <a:latin typeface="Arial"/>
                <a:cs typeface="Arial"/>
              </a:rPr>
              <a:t>world </a:t>
            </a:r>
            <a:r>
              <a:rPr lang="en-US" sz="2000" dirty="0" smtClean="0">
                <a:latin typeface="Arial"/>
                <a:cs typeface="Arial"/>
              </a:rPr>
              <a:t>analog </a:t>
            </a:r>
            <a:r>
              <a:rPr sz="2000" dirty="0" smtClean="0">
                <a:latin typeface="Arial"/>
                <a:cs typeface="Arial"/>
              </a:rPr>
              <a:t>data </a:t>
            </a:r>
            <a:r>
              <a:rPr sz="2000" dirty="0">
                <a:latin typeface="Arial"/>
                <a:cs typeface="Arial"/>
              </a:rPr>
              <a:t>to digital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form.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0538" y="3972495"/>
            <a:ext cx="651954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lang="en-US" sz="2000" dirty="0" smtClean="0">
                <a:latin typeface="Arial"/>
                <a:cs typeface="Arial"/>
              </a:rPr>
              <a:t>DAC converts d</a:t>
            </a:r>
            <a:r>
              <a:rPr sz="2000" dirty="0" smtClean="0">
                <a:latin typeface="Arial"/>
                <a:cs typeface="Arial"/>
              </a:rPr>
              <a:t>igital </a:t>
            </a:r>
            <a:r>
              <a:rPr sz="2000" dirty="0">
                <a:latin typeface="Arial"/>
                <a:cs typeface="Arial"/>
              </a:rPr>
              <a:t>data </a:t>
            </a:r>
            <a:r>
              <a:rPr sz="2000" dirty="0" smtClean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continuous </a:t>
            </a:r>
            <a:r>
              <a:rPr sz="2000" dirty="0" smtClean="0">
                <a:latin typeface="Arial"/>
                <a:cs typeface="Arial"/>
              </a:rPr>
              <a:t>for</a:t>
            </a:r>
            <a:r>
              <a:rPr lang="en-US" sz="2000" dirty="0" smtClean="0">
                <a:latin typeface="Arial"/>
                <a:cs typeface="Arial"/>
              </a:rPr>
              <a:t>m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16414" y="2873551"/>
            <a:ext cx="3192025" cy="7443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051720" y="4604732"/>
            <a:ext cx="5121414" cy="1272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9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14832"/>
            <a:ext cx="8229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b="1" spc="-5" dirty="0"/>
              <a:t>Advantages of</a:t>
            </a:r>
            <a:r>
              <a:rPr sz="4000" b="1" spc="-25" dirty="0"/>
              <a:t> </a:t>
            </a:r>
            <a:r>
              <a:rPr lang="en-US" sz="4000" b="1" spc="-25" dirty="0" smtClean="0"/>
              <a:t>going </a:t>
            </a:r>
            <a:r>
              <a:rPr sz="4000" b="1" spc="-5" dirty="0" smtClean="0"/>
              <a:t>Digital</a:t>
            </a:r>
            <a:endParaRPr sz="40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467544" y="2272693"/>
            <a:ext cx="5667375" cy="34605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000" dirty="0">
                <a:latin typeface="Arial"/>
                <a:cs typeface="Arial"/>
              </a:rPr>
              <a:t>Easy to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design</a:t>
            </a: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D24717"/>
              </a:buClr>
              <a:buFont typeface="Wingdings 2"/>
              <a:buChar char=""/>
            </a:pPr>
            <a:endParaRPr sz="31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000" dirty="0">
                <a:latin typeface="Arial"/>
                <a:cs typeface="Arial"/>
              </a:rPr>
              <a:t>Flexibility in programming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24717"/>
              </a:buClr>
              <a:buFont typeface="Wingdings 2"/>
              <a:buChar char=""/>
            </a:pPr>
            <a:endParaRPr sz="31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24717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000" dirty="0">
                <a:latin typeface="Arial"/>
                <a:cs typeface="Arial"/>
              </a:rPr>
              <a:t>Immune to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noise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24717"/>
              </a:buClr>
              <a:buFont typeface="Wingdings 2"/>
              <a:buChar char=""/>
            </a:pPr>
            <a:endParaRPr sz="31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24717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000" dirty="0" smtClean="0">
                <a:latin typeface="Arial"/>
                <a:cs typeface="Arial"/>
              </a:rPr>
              <a:t>High</a:t>
            </a:r>
            <a:r>
              <a:rPr lang="en-US" sz="2000" dirty="0">
                <a:latin typeface="Arial"/>
                <a:cs typeface="Arial"/>
              </a:rPr>
              <a:t>-</a:t>
            </a:r>
            <a:r>
              <a:rPr sz="2000" dirty="0" smtClean="0">
                <a:latin typeface="Arial"/>
                <a:cs typeface="Arial"/>
              </a:rPr>
              <a:t>speed</a:t>
            </a:r>
            <a:r>
              <a:rPr sz="2000" spc="-30" dirty="0" smtClean="0">
                <a:latin typeface="Arial"/>
                <a:cs typeface="Arial"/>
              </a:rPr>
              <a:t> </a:t>
            </a:r>
            <a:r>
              <a:rPr sz="2000" dirty="0" smtClean="0">
                <a:latin typeface="Arial"/>
                <a:cs typeface="Arial"/>
              </a:rPr>
              <a:t>design</a:t>
            </a:r>
            <a:r>
              <a:rPr lang="en-US" sz="2000" dirty="0" smtClean="0">
                <a:latin typeface="Arial"/>
                <a:cs typeface="Arial"/>
              </a:rPr>
              <a:t>s possible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24717"/>
              </a:buClr>
              <a:buFont typeface="Wingdings 2"/>
              <a:buChar char=""/>
            </a:pPr>
            <a:endParaRPr sz="31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24717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000" spc="-5" dirty="0">
                <a:latin typeface="Arial"/>
                <a:cs typeface="Arial"/>
              </a:rPr>
              <a:t>Transmission </a:t>
            </a:r>
            <a:r>
              <a:rPr sz="2000" dirty="0">
                <a:latin typeface="Arial"/>
                <a:cs typeface="Arial"/>
              </a:rPr>
              <a:t>over long </a:t>
            </a:r>
            <a:r>
              <a:rPr sz="2000" dirty="0" smtClean="0">
                <a:latin typeface="Arial"/>
                <a:cs typeface="Arial"/>
              </a:rPr>
              <a:t>distance</a:t>
            </a:r>
            <a:r>
              <a:rPr lang="en-US" sz="2000" dirty="0" smtClean="0">
                <a:latin typeface="Arial"/>
                <a:cs typeface="Arial"/>
              </a:rPr>
              <a:t>s</a:t>
            </a:r>
            <a:r>
              <a:rPr sz="2000" dirty="0" smtClean="0">
                <a:latin typeface="Arial"/>
                <a:cs typeface="Arial"/>
              </a:rPr>
              <a:t> more</a:t>
            </a:r>
            <a:r>
              <a:rPr sz="2000" spc="-155" dirty="0" smtClean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secure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0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dirty="0" smtClean="0"/>
              <a:t>Disadvantages </a:t>
            </a:r>
            <a:r>
              <a:rPr sz="4000" b="1" dirty="0"/>
              <a:t>of</a:t>
            </a:r>
            <a:r>
              <a:rPr sz="4000" b="1" spc="-80" dirty="0"/>
              <a:t> </a:t>
            </a:r>
            <a:r>
              <a:rPr lang="en-US" sz="4000" b="1" spc="-80" dirty="0" smtClean="0"/>
              <a:t>going </a:t>
            </a:r>
            <a:r>
              <a:rPr sz="4000" b="1" spc="-5" dirty="0" smtClean="0"/>
              <a:t>Digital</a:t>
            </a:r>
            <a:endParaRPr sz="4000" b="1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3" y="2230326"/>
            <a:ext cx="5396865" cy="347338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000" dirty="0">
                <a:latin typeface="Arial"/>
                <a:cs typeface="Arial"/>
              </a:rPr>
              <a:t>Higher </a:t>
            </a:r>
            <a:r>
              <a:rPr lang="en-US" sz="2000" dirty="0" smtClean="0">
                <a:latin typeface="Arial"/>
                <a:cs typeface="Arial"/>
              </a:rPr>
              <a:t>design </a:t>
            </a:r>
            <a:r>
              <a:rPr sz="2000" dirty="0" smtClean="0">
                <a:latin typeface="Arial"/>
                <a:cs typeface="Arial"/>
              </a:rPr>
              <a:t>cost</a:t>
            </a:r>
            <a:endParaRPr lang="en-US" sz="2000" dirty="0" smtClean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endParaRPr sz="31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24717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  <a:tab pos="1543050" algn="l"/>
              </a:tabLst>
            </a:pPr>
            <a:r>
              <a:rPr lang="en-US" sz="2000" dirty="0" smtClean="0">
                <a:latin typeface="Arial"/>
                <a:cs typeface="Arial"/>
              </a:rPr>
              <a:t>Less </a:t>
            </a:r>
            <a:r>
              <a:rPr sz="2000" dirty="0" smtClean="0">
                <a:latin typeface="Arial"/>
                <a:cs typeface="Arial"/>
              </a:rPr>
              <a:t>Portability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24717"/>
              </a:buClr>
              <a:buFont typeface="Wingdings 2"/>
              <a:buChar char=""/>
            </a:pPr>
            <a:endParaRPr sz="31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000" dirty="0">
                <a:latin typeface="Arial"/>
                <a:cs typeface="Arial"/>
              </a:rPr>
              <a:t>Higher energy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consumption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24717"/>
              </a:buClr>
              <a:buFont typeface="Wingdings 2"/>
              <a:buChar char=""/>
            </a:pPr>
            <a:endParaRPr sz="31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24717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000" dirty="0">
                <a:latin typeface="Arial"/>
                <a:cs typeface="Arial"/>
              </a:rPr>
              <a:t>Real world needs </a:t>
            </a:r>
            <a:r>
              <a:rPr lang="en-US" sz="2000" dirty="0" smtClean="0">
                <a:latin typeface="Arial"/>
                <a:cs typeface="Arial"/>
              </a:rPr>
              <a:t>A-D </a:t>
            </a:r>
            <a:r>
              <a:rPr sz="2000" dirty="0" smtClean="0">
                <a:latin typeface="Arial"/>
                <a:cs typeface="Arial"/>
              </a:rPr>
              <a:t>conversion</a:t>
            </a:r>
            <a:r>
              <a:rPr lang="en-US" sz="2000" dirty="0" smtClean="0">
                <a:latin typeface="Arial"/>
                <a:cs typeface="Arial"/>
              </a:rPr>
              <a:t>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24717"/>
              </a:buClr>
              <a:buFont typeface="Wingdings 2"/>
              <a:buChar char=""/>
            </a:pPr>
            <a:endParaRPr sz="31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24717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lang="en-US" sz="2000" dirty="0" smtClean="0">
                <a:latin typeface="Arial"/>
                <a:cs typeface="Arial"/>
              </a:rPr>
              <a:t>Q</a:t>
            </a:r>
            <a:r>
              <a:rPr sz="2000" dirty="0" smtClean="0">
                <a:latin typeface="Arial"/>
                <a:cs typeface="Arial"/>
              </a:rPr>
              <a:t>uantization error</a:t>
            </a:r>
            <a:r>
              <a:rPr lang="en-US" sz="2000" dirty="0">
                <a:latin typeface="Arial"/>
                <a:cs typeface="Arial"/>
              </a:rPr>
              <a:t>s</a:t>
            </a:r>
            <a:r>
              <a:rPr sz="2000" dirty="0" smtClean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due to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sampling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1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Number systems</a:t>
            </a:r>
            <a:endParaRPr lang="en-US" dirty="0"/>
          </a:p>
        </p:txBody>
      </p:sp>
      <p:grpSp>
        <p:nvGrpSpPr>
          <p:cNvPr id="6" name="object 2"/>
          <p:cNvGrpSpPr/>
          <p:nvPr/>
        </p:nvGrpSpPr>
        <p:grpSpPr>
          <a:xfrm>
            <a:off x="175529" y="3457848"/>
            <a:ext cx="6475171" cy="2688822"/>
            <a:chOff x="0" y="1871471"/>
            <a:chExt cx="9144000" cy="4986655"/>
          </a:xfrm>
        </p:grpSpPr>
        <p:pic>
          <p:nvPicPr>
            <p:cNvPr id="7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960619"/>
              <a:ext cx="9144000" cy="1623060"/>
            </a:xfrm>
            <a:prstGeom prst="rect">
              <a:avLst/>
            </a:prstGeom>
          </p:spPr>
        </p:pic>
        <p:pic>
          <p:nvPicPr>
            <p:cNvPr id="8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0036" y="1871471"/>
              <a:ext cx="5524500" cy="4315968"/>
            </a:xfrm>
            <a:prstGeom prst="rect">
              <a:avLst/>
            </a:prstGeom>
          </p:spPr>
        </p:pic>
        <p:pic>
          <p:nvPicPr>
            <p:cNvPr id="9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3083" y="5186172"/>
              <a:ext cx="3121152" cy="777239"/>
            </a:xfrm>
            <a:prstGeom prst="rect">
              <a:avLst/>
            </a:prstGeom>
          </p:spPr>
        </p:pic>
        <p:pic>
          <p:nvPicPr>
            <p:cNvPr id="10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9180" y="4180332"/>
              <a:ext cx="3212592" cy="775715"/>
            </a:xfrm>
            <a:prstGeom prst="rect">
              <a:avLst/>
            </a:prstGeom>
          </p:spPr>
        </p:pic>
        <p:pic>
          <p:nvPicPr>
            <p:cNvPr id="11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2039" y="3095243"/>
              <a:ext cx="3177540" cy="992123"/>
            </a:xfrm>
            <a:prstGeom prst="rect">
              <a:avLst/>
            </a:prstGeom>
          </p:spPr>
        </p:pic>
        <p:pic>
          <p:nvPicPr>
            <p:cNvPr id="12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7863" y="2011679"/>
              <a:ext cx="3038856" cy="1200912"/>
            </a:xfrm>
            <a:prstGeom prst="rect">
              <a:avLst/>
            </a:prstGeom>
          </p:spPr>
        </p:pic>
        <p:sp>
          <p:nvSpPr>
            <p:cNvPr id="13" name="object 9"/>
            <p:cNvSpPr/>
            <p:nvPr/>
          </p:nvSpPr>
          <p:spPr>
            <a:xfrm>
              <a:off x="0" y="6525767"/>
              <a:ext cx="9144000" cy="332740"/>
            </a:xfrm>
            <a:custGeom>
              <a:avLst/>
              <a:gdLst/>
              <a:ahLst/>
              <a:cxnLst/>
              <a:rect l="l" t="t" r="r" b="b"/>
              <a:pathLst>
                <a:path w="9144000" h="332740">
                  <a:moveTo>
                    <a:pt x="9144000" y="0"/>
                  </a:moveTo>
                  <a:lnTo>
                    <a:pt x="0" y="0"/>
                  </a:lnTo>
                  <a:lnTo>
                    <a:pt x="0" y="332232"/>
                  </a:lnTo>
                  <a:lnTo>
                    <a:pt x="9144000" y="3322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1049</Words>
  <Application>Microsoft Office PowerPoint</Application>
  <PresentationFormat>On-screen Show (4:3)</PresentationFormat>
  <Paragraphs>575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Clarity</vt:lpstr>
      <vt:lpstr>Digital Electronics</vt:lpstr>
      <vt:lpstr>What is Digital Electronics ?</vt:lpstr>
      <vt:lpstr>Basic Element:  Transistor (switching mode)</vt:lpstr>
      <vt:lpstr>Transistor Mechanical Analogy</vt:lpstr>
      <vt:lpstr>Analog and Digital: Comparison</vt:lpstr>
      <vt:lpstr>Analog ↔ Digital: Conversion</vt:lpstr>
      <vt:lpstr>Advantages of going Digital</vt:lpstr>
      <vt:lpstr>Disadvantages of going Digital</vt:lpstr>
      <vt:lpstr>Number systems</vt:lpstr>
      <vt:lpstr>Decimal Number System</vt:lpstr>
      <vt:lpstr>Binary Number System</vt:lpstr>
      <vt:lpstr>Hexadecimal Number System</vt:lpstr>
      <vt:lpstr>Binary System Operations</vt:lpstr>
      <vt:lpstr>Binary Operation: Add</vt:lpstr>
      <vt:lpstr>Binary Operation: Subtract</vt:lpstr>
      <vt:lpstr>Binary Operation: Multiply</vt:lpstr>
      <vt:lpstr>Binary Operation: Divide</vt:lpstr>
      <vt:lpstr>logic Gates</vt:lpstr>
      <vt:lpstr>NOT gate</vt:lpstr>
      <vt:lpstr>OR gate</vt:lpstr>
      <vt:lpstr>AND gate</vt:lpstr>
      <vt:lpstr>NAND gate (UNIVERSAL)</vt:lpstr>
      <vt:lpstr>NOR gate</vt:lpstr>
      <vt:lpstr>XOR gate</vt:lpstr>
      <vt:lpstr>Ex-OR / XOR gate: Insight</vt:lpstr>
      <vt:lpstr>PowerPoint Presentation</vt:lpstr>
      <vt:lpstr>Combinational Logic</vt:lpstr>
      <vt:lpstr>Sequential Logic</vt:lpstr>
      <vt:lpstr>Latch Example: SR</vt:lpstr>
      <vt:lpstr>Flip Flop Example: SR</vt:lpstr>
      <vt:lpstr>Flip Flop Example: D</vt:lpstr>
      <vt:lpstr>Boolean Algebra</vt:lpstr>
      <vt:lpstr>Integrated Circuit (IC)</vt:lpstr>
      <vt:lpstr>ICs: Classification</vt:lpstr>
      <vt:lpstr>IC Families</vt:lpstr>
      <vt:lpstr>IC Family Parameters</vt:lpstr>
      <vt:lpstr>IC Family: TTL</vt:lpstr>
      <vt:lpstr>IC Family: CMOS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2020-09-10T12:55:53Z</dcterms:created>
  <dcterms:modified xsi:type="dcterms:W3CDTF">2020-09-10T12:55:56Z</dcterms:modified>
</cp:coreProperties>
</file>