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42"/>
  </p:notesMasterIdLst>
  <p:sldIdLst>
    <p:sldId id="318" r:id="rId2"/>
    <p:sldId id="341" r:id="rId3"/>
    <p:sldId id="344" r:id="rId4"/>
    <p:sldId id="345" r:id="rId5"/>
    <p:sldId id="342" r:id="rId6"/>
    <p:sldId id="379" r:id="rId7"/>
    <p:sldId id="380" r:id="rId8"/>
    <p:sldId id="343" r:id="rId9"/>
    <p:sldId id="346" r:id="rId10"/>
    <p:sldId id="347" r:id="rId11"/>
    <p:sldId id="348" r:id="rId12"/>
    <p:sldId id="349" r:id="rId13"/>
    <p:sldId id="350" r:id="rId14"/>
    <p:sldId id="370" r:id="rId15"/>
    <p:sldId id="351" r:id="rId16"/>
    <p:sldId id="352" r:id="rId17"/>
    <p:sldId id="355" r:id="rId18"/>
    <p:sldId id="356" r:id="rId19"/>
    <p:sldId id="360" r:id="rId20"/>
    <p:sldId id="357" r:id="rId21"/>
    <p:sldId id="354" r:id="rId22"/>
    <p:sldId id="353" r:id="rId23"/>
    <p:sldId id="358" r:id="rId24"/>
    <p:sldId id="359" r:id="rId25"/>
    <p:sldId id="362" r:id="rId26"/>
    <p:sldId id="361" r:id="rId27"/>
    <p:sldId id="363" r:id="rId28"/>
    <p:sldId id="364" r:id="rId29"/>
    <p:sldId id="365" r:id="rId30"/>
    <p:sldId id="366" r:id="rId31"/>
    <p:sldId id="367" r:id="rId32"/>
    <p:sldId id="369" r:id="rId33"/>
    <p:sldId id="368" r:id="rId34"/>
    <p:sldId id="372" r:id="rId35"/>
    <p:sldId id="373" r:id="rId36"/>
    <p:sldId id="374" r:id="rId37"/>
    <p:sldId id="375" r:id="rId38"/>
    <p:sldId id="376" r:id="rId39"/>
    <p:sldId id="378" r:id="rId40"/>
    <p:sldId id="33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91" d="100"/>
          <a:sy n="91" d="100"/>
        </p:scale>
        <p:origin x="-4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7C2AA-A748-4E10-8F5B-9617F96D31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5B6C-025A-48CC-95C9-07D4C5ADD6C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7EB-A15E-4EAD-986A-689FEC24219A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C59E-E4D6-49C5-9246-B3E79F151B9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547D-90BA-4A25-BC4A-5729D193936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C875-D9FC-49A0-BB94-961945CD86C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8055-4884-487B-98F3-188970BB7C43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C0B8-A071-41B2-9AF1-1ABA471F55CC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D190-E5FE-4B83-8F74-B4AD2DDE30D3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DED5-2C45-4D1E-9D16-3CD2F127DEC8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A07-49C3-4347-B2AF-CDCEF7C22C8B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05FD-AA4D-417B-9344-0CA71A2E36D8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7F9399-FAA3-41B3-8B2A-8647FB80246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Introduction,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Microcontroller Packaging, Appearance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7850"/>
            <a:ext cx="8229600" cy="295275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FFF80-F16F-4E8C-9951-12065C4D155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838200" y="49530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alibri" pitchFamily="34" charset="0"/>
              </a:rPr>
              <a:t>From left to right: PIC 12F508, PIC 16F84A, PIC 16C72, Motorola 68HC05B16, PIC 16F877, Motorola 68000</a:t>
            </a:r>
          </a:p>
        </p:txBody>
      </p:sp>
    </p:spTree>
    <p:extLst>
      <p:ext uri="{BB962C8B-B14F-4D97-AF65-F5344CB8AC3E}">
        <p14:creationId xmlns:p14="http://schemas.microsoft.com/office/powerpoint/2010/main" val="27692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PIC Microcontrollers -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Peripheral Interface Controller (PIC</a:t>
            </a:r>
            <a:r>
              <a:rPr lang="en-US" dirty="0" smtClean="0"/>
              <a:t>) was originally designed by General Instruments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the late 1970s, GI introduced PIC1650 and PIC1655 – RISC with 30 instructions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PIC </a:t>
            </a:r>
            <a:r>
              <a:rPr lang="en-US" dirty="0"/>
              <a:t>was sold to Microchip</a:t>
            </a:r>
          </a:p>
          <a:p>
            <a:pPr lvl="1">
              <a:defRPr/>
            </a:pPr>
            <a:r>
              <a:rPr lang="en-US" dirty="0"/>
              <a:t>Microchip today ends up making </a:t>
            </a:r>
            <a:r>
              <a:rPr lang="en-US" b="1" dirty="0"/>
              <a:t>most</a:t>
            </a:r>
            <a:r>
              <a:rPr lang="en-US" dirty="0"/>
              <a:t> of the 8-bit PICs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are studying the </a:t>
            </a:r>
            <a:r>
              <a:rPr lang="en-US" b="1" dirty="0" smtClean="0"/>
              <a:t>PIC18F</a:t>
            </a:r>
            <a:r>
              <a:rPr lang="en-US" dirty="0" smtClean="0"/>
              <a:t> family controller</a:t>
            </a:r>
          </a:p>
          <a:p>
            <a:pPr lvl="1">
              <a:defRPr/>
            </a:pPr>
            <a:r>
              <a:rPr lang="en-US" dirty="0" smtClean="0"/>
              <a:t>Features: </a:t>
            </a:r>
            <a:r>
              <a:rPr lang="en-US" b="1" dirty="0" smtClean="0"/>
              <a:t>low-cost</a:t>
            </a:r>
            <a:r>
              <a:rPr lang="en-US" dirty="0" smtClean="0"/>
              <a:t>, </a:t>
            </a:r>
            <a:r>
              <a:rPr lang="en-US" b="1" dirty="0" smtClean="0"/>
              <a:t>self-contained</a:t>
            </a:r>
            <a:r>
              <a:rPr lang="en-US" dirty="0" smtClean="0"/>
              <a:t>, </a:t>
            </a:r>
            <a:r>
              <a:rPr lang="en-US" b="1" dirty="0" smtClean="0"/>
              <a:t>8-bit</a:t>
            </a:r>
            <a:r>
              <a:rPr lang="en-US" dirty="0" smtClean="0"/>
              <a:t>, </a:t>
            </a:r>
            <a:r>
              <a:rPr lang="en-US" b="1" dirty="0" smtClean="0"/>
              <a:t>Harvard structure</a:t>
            </a:r>
            <a:r>
              <a:rPr lang="en-US" dirty="0" smtClean="0"/>
              <a:t>, </a:t>
            </a:r>
            <a:r>
              <a:rPr lang="en-US" b="1" dirty="0" smtClean="0"/>
              <a:t>pipelined</a:t>
            </a:r>
            <a:r>
              <a:rPr lang="en-US" dirty="0" smtClean="0"/>
              <a:t>, </a:t>
            </a:r>
            <a:r>
              <a:rPr lang="en-US" b="1" dirty="0" smtClean="0"/>
              <a:t>RISC</a:t>
            </a:r>
            <a:r>
              <a:rPr lang="en-US" dirty="0" smtClean="0"/>
              <a:t>, </a:t>
            </a:r>
            <a:r>
              <a:rPr lang="en-US" b="1" dirty="0" smtClean="0"/>
              <a:t>single accumulator</a:t>
            </a:r>
            <a:r>
              <a:rPr lang="en-US" dirty="0" smtClean="0"/>
              <a:t>, with </a:t>
            </a:r>
            <a:r>
              <a:rPr lang="en-US" b="1" dirty="0" smtClean="0"/>
              <a:t>fixed reset and interrupt vectors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024C1-9E9B-4FE6-98C5-9CC68275F56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PIC Family: Development history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685873"/>
              </p:ext>
            </p:extLst>
          </p:nvPr>
        </p:nvGraphicFramePr>
        <p:xfrm>
          <a:off x="457200" y="1600200"/>
          <a:ext cx="8229600" cy="249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3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PIC Family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Stack Size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Instruction Word Size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of Instructions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Interrup</a:t>
                      </a:r>
                      <a:r>
                        <a:rPr lang="en-US" sz="1800" baseline="0" dirty="0" smtClean="0"/>
                        <a:t>t Vectors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12CX/12FX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 or</a:t>
                      </a:r>
                      <a:r>
                        <a:rPr lang="en-US" sz="1800" baseline="0" dirty="0" smtClean="0"/>
                        <a:t> 14-bit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16C5X/16F5X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16CX/16FX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17CX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18CX/</a:t>
                      </a:r>
                      <a:r>
                        <a:rPr lang="en-US" sz="1800" b="1" dirty="0" smtClean="0"/>
                        <a:t>18FX</a:t>
                      </a:r>
                      <a:endParaRPr 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4860C-1B85-44AB-A846-6398D8FAF5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529" name="TextBox 6"/>
          <p:cNvSpPr txBox="1">
            <a:spLocks noChangeArrowheads="1"/>
          </p:cNvSpPr>
          <p:nvPr/>
        </p:nvSpPr>
        <p:spPr bwMode="auto">
          <a:xfrm>
            <a:off x="457200" y="44196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‘C’ implies CMOS technology; Complementary Metal Oxide Semiconductor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‘F’ insert indicates incorporation of Flash memory technology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Pin-out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9" y="1910800"/>
            <a:ext cx="7800001" cy="3904762"/>
          </a:xfrm>
        </p:spPr>
      </p:pic>
    </p:spTree>
    <p:extLst>
      <p:ext uri="{BB962C8B-B14F-4D97-AF65-F5344CB8AC3E}">
        <p14:creationId xmlns:p14="http://schemas.microsoft.com/office/powerpoint/2010/main" val="11372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Pin-out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pins are “</a:t>
            </a:r>
            <a:r>
              <a:rPr lang="en-US" b="1" dirty="0" smtClean="0"/>
              <a:t>multi-functional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 / B / C</a:t>
            </a:r>
          </a:p>
          <a:p>
            <a:pPr lvl="2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OSC1 / CLKI / RA7 (pin 13)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owers cost – by driving down “</a:t>
            </a:r>
            <a:r>
              <a:rPr lang="en-US" b="1" dirty="0" smtClean="0"/>
              <a:t>pin real-estate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Assumption: You may not need all 2/3 functions on a pin at once</a:t>
            </a:r>
          </a:p>
          <a:p>
            <a:pPr lvl="1"/>
            <a:endParaRPr lang="en-US" dirty="0"/>
          </a:p>
          <a:p>
            <a:r>
              <a:rPr lang="en-US" dirty="0" smtClean="0"/>
              <a:t>PIC is a </a:t>
            </a:r>
            <a:r>
              <a:rPr lang="en-US" b="1" dirty="0" smtClean="0"/>
              <a:t>soft-configured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smtClean="0"/>
              <a:t>Pin function is decided by software (code)</a:t>
            </a:r>
          </a:p>
          <a:p>
            <a:pPr lvl="1"/>
            <a:endParaRPr lang="en-US" dirty="0"/>
          </a:p>
          <a:p>
            <a:r>
              <a:rPr lang="en-US" dirty="0" smtClean="0"/>
              <a:t>The only pins which are </a:t>
            </a:r>
            <a:r>
              <a:rPr lang="en-US" b="1" dirty="0" smtClean="0"/>
              <a:t>not</a:t>
            </a:r>
            <a:r>
              <a:rPr lang="en-US" dirty="0" smtClean="0"/>
              <a:t> multi-functional 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dd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245249" cy="47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PIC: Program data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245249" cy="47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685800" y="1447800"/>
            <a:ext cx="4572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68167" y="2362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371600" y="3733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62200" y="3835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43400" y="385264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715000" y="1905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400800" y="2286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705600" y="37932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6705601" y="520676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220586">
            <a:off x="5672468" y="392495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72000" y="4495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562600" y="5334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43600" y="1524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553200" y="990600"/>
            <a:ext cx="838200" cy="685800"/>
          </a:xfrm>
          <a:prstGeom prst="straightConnector1">
            <a:avLst/>
          </a:prstGeom>
          <a:ln w="317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9334" y="6858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“Controller Bus”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81245" y="1884402"/>
            <a:ext cx="9797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“FREG”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8100" y="6248400"/>
            <a:ext cx="105670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“WREG”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895126" y="2095500"/>
            <a:ext cx="1877274" cy="342900"/>
          </a:xfrm>
          <a:prstGeom prst="straightConnector1">
            <a:avLst/>
          </a:prstGeom>
          <a:ln w="317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810000" y="5791200"/>
            <a:ext cx="990600" cy="392668"/>
          </a:xfrm>
          <a:prstGeom prst="straightConnector1">
            <a:avLst/>
          </a:prstGeom>
          <a:ln w="317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PIC instructions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</a:t>
            </a:r>
            <a:endParaRPr lang="en-US" b="1" i="1" dirty="0" smtClean="0"/>
          </a:p>
          <a:p>
            <a:pPr lvl="1"/>
            <a:r>
              <a:rPr lang="en-US" dirty="0" smtClean="0"/>
              <a:t>Data comes along with the instruction</a:t>
            </a:r>
          </a:p>
          <a:p>
            <a:pPr lvl="2"/>
            <a:r>
              <a:rPr lang="en-US" dirty="0" smtClean="0"/>
              <a:t>Example: ADD</a:t>
            </a:r>
            <a:r>
              <a:rPr lang="en-US" b="1" dirty="0" smtClean="0"/>
              <a:t>L</a:t>
            </a:r>
            <a:r>
              <a:rPr lang="en-US" dirty="0" smtClean="0"/>
              <a:t>W 0x20</a:t>
            </a:r>
          </a:p>
          <a:p>
            <a:r>
              <a:rPr lang="en-US" dirty="0" smtClean="0"/>
              <a:t>Type 2 – </a:t>
            </a:r>
            <a:r>
              <a:rPr lang="en-US" b="1" i="1" dirty="0" smtClean="0"/>
              <a:t>unified address space</a:t>
            </a:r>
          </a:p>
          <a:p>
            <a:pPr lvl="1"/>
            <a:r>
              <a:rPr lang="en-US" dirty="0" smtClean="0"/>
              <a:t>Data comes from file registers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nternal RAM</a:t>
            </a:r>
          </a:p>
          <a:p>
            <a:pPr lvl="3"/>
            <a:r>
              <a:rPr lang="en-US" dirty="0" smtClean="0"/>
              <a:t>Example: ADDW</a:t>
            </a:r>
            <a:r>
              <a:rPr lang="en-US" b="1" dirty="0" smtClean="0"/>
              <a:t>F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External (real-world) peripheral</a:t>
            </a:r>
          </a:p>
          <a:p>
            <a:pPr lvl="3"/>
            <a:r>
              <a:rPr lang="en-US" dirty="0" smtClean="0"/>
              <a:t>Example: ADDW</a:t>
            </a:r>
            <a:r>
              <a:rPr lang="en-US" b="1" dirty="0" smtClean="0"/>
              <a:t>F</a:t>
            </a:r>
            <a:r>
              <a:rPr lang="en-US" dirty="0" smtClean="0"/>
              <a:t> PORTA</a:t>
            </a:r>
          </a:p>
          <a:p>
            <a:r>
              <a:rPr lang="en-US" dirty="0" smtClean="0"/>
              <a:t>Type 3</a:t>
            </a:r>
          </a:p>
          <a:p>
            <a:pPr lvl="1"/>
            <a:r>
              <a:rPr lang="en-US" dirty="0" smtClean="0"/>
              <a:t>Data comes from “pointer” file-registers (</a:t>
            </a:r>
            <a:r>
              <a:rPr lang="en-US" b="1" dirty="0" smtClean="0"/>
              <a:t>FSR</a:t>
            </a:r>
            <a:r>
              <a:rPr lang="en-US" dirty="0" smtClean="0"/>
              <a:t>s)</a:t>
            </a:r>
          </a:p>
          <a:p>
            <a:pPr lvl="2"/>
            <a:r>
              <a:rPr lang="en-US" dirty="0" smtClean="0"/>
              <a:t>Example: ADDWF INDF0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 ALU: It’s different!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0940"/>
            <a:ext cx="7249537" cy="47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ALU – how different?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3931920" cy="63976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Regular ALU</a:t>
            </a:r>
          </a:p>
          <a:p>
            <a:endParaRPr lang="en-US" sz="1800" dirty="0"/>
          </a:p>
          <a:p>
            <a:pPr algn="l"/>
            <a:r>
              <a:rPr lang="en-US" sz="1800" dirty="0" smtClean="0"/>
              <a:t>Result = Input1 (Operation) Input2</a:t>
            </a: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810000"/>
            <a:ext cx="3932238" cy="214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54880" y="2420021"/>
            <a:ext cx="3931920" cy="63976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PIC18F ALU</a:t>
            </a:r>
          </a:p>
          <a:p>
            <a:endParaRPr lang="en-US" sz="1800" dirty="0"/>
          </a:p>
          <a:p>
            <a:pPr algn="l"/>
            <a:r>
              <a:rPr lang="en-US" sz="1800" dirty="0" smtClean="0"/>
              <a:t>Result = [WREG] (Operation) Input2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86200"/>
            <a:ext cx="2602896" cy="19795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Embedded System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altLang="ko-KR" sz="3200" dirty="0" smtClean="0">
                <a:ea typeface="굴림" pitchFamily="34" charset="-127"/>
              </a:rPr>
              <a:t>A system whose principal function is </a:t>
            </a:r>
          </a:p>
          <a:p>
            <a:pPr marL="274320" lvl="1" indent="0">
              <a:buNone/>
            </a:pPr>
            <a:r>
              <a:rPr lang="en-US" altLang="ko-KR" sz="3200" b="1" dirty="0" smtClean="0">
                <a:ea typeface="굴림" pitchFamily="34" charset="-127"/>
              </a:rPr>
              <a:t>not computational</a:t>
            </a:r>
          </a:p>
          <a:p>
            <a:pPr marL="274320" lvl="1" indent="0">
              <a:buNone/>
            </a:pPr>
            <a:r>
              <a:rPr lang="en-US" altLang="ko-KR" sz="3200" dirty="0" smtClean="0">
                <a:ea typeface="굴림" pitchFamily="34" charset="-127"/>
              </a:rPr>
              <a:t>but which is </a:t>
            </a:r>
          </a:p>
          <a:p>
            <a:pPr marL="274320" lvl="1" indent="0">
              <a:buNone/>
            </a:pPr>
            <a:r>
              <a:rPr lang="en-US" altLang="ko-KR" sz="3200" b="1" dirty="0" smtClean="0">
                <a:ea typeface="굴림" pitchFamily="34" charset="-127"/>
              </a:rPr>
              <a:t>controlled by an embedded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B0AF6-ABE0-4526-9547-A9F22FD5AA6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 ALU: </a:t>
            </a:r>
            <a:r>
              <a:rPr lang="en-US" dirty="0"/>
              <a:t>D</a:t>
            </a:r>
            <a:r>
              <a:rPr lang="en-US" dirty="0" smtClean="0"/>
              <a:t>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and Logical Instructions</a:t>
            </a:r>
          </a:p>
          <a:p>
            <a:pPr lvl="1"/>
            <a:r>
              <a:rPr lang="en-US" dirty="0" smtClean="0"/>
              <a:t>Add, Subtract, Multiply</a:t>
            </a:r>
          </a:p>
          <a:p>
            <a:pPr lvl="1"/>
            <a:r>
              <a:rPr lang="en-US" dirty="0" smtClean="0"/>
              <a:t>And, Or, Not, Shift, Rotate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Accumulator </a:t>
            </a:r>
          </a:p>
          <a:p>
            <a:pPr lvl="1"/>
            <a:r>
              <a:rPr lang="en-US" dirty="0" smtClean="0"/>
              <a:t>Called</a:t>
            </a:r>
            <a:r>
              <a:rPr lang="en-US" b="1" dirty="0" smtClean="0"/>
              <a:t> WREG </a:t>
            </a:r>
            <a:r>
              <a:rPr lang="en-US" dirty="0" smtClean="0"/>
              <a:t>(working register)</a:t>
            </a:r>
          </a:p>
          <a:p>
            <a:endParaRPr lang="en-US" b="1" dirty="0" smtClean="0"/>
          </a:p>
          <a:p>
            <a:r>
              <a:rPr lang="en-US" b="1" dirty="0" smtClean="0"/>
              <a:t>Feedback loop</a:t>
            </a:r>
            <a:r>
              <a:rPr lang="en-US" dirty="0" smtClean="0"/>
              <a:t> for input</a:t>
            </a:r>
          </a:p>
          <a:p>
            <a:pPr lvl="1"/>
            <a:r>
              <a:rPr lang="en-US" dirty="0" smtClean="0"/>
              <a:t>W is one input – </a:t>
            </a:r>
            <a:r>
              <a:rPr lang="en-US" b="1" dirty="0" smtClean="0"/>
              <a:t>by default</a:t>
            </a:r>
          </a:p>
          <a:p>
            <a:endParaRPr lang="en-US" dirty="0" smtClean="0"/>
          </a:p>
          <a:p>
            <a:r>
              <a:rPr lang="en-US" dirty="0" smtClean="0"/>
              <a:t>Two options for destination</a:t>
            </a:r>
          </a:p>
          <a:p>
            <a:pPr lvl="1"/>
            <a:r>
              <a:rPr lang="en-US" dirty="0" smtClean="0"/>
              <a:t>Output </a:t>
            </a:r>
            <a:r>
              <a:rPr lang="en-US" b="1" dirty="0" smtClean="0"/>
              <a:t>does not </a:t>
            </a:r>
            <a:r>
              <a:rPr lang="en-US" dirty="0" smtClean="0"/>
              <a:t>necessarily go to the Accumulator (WREG)</a:t>
            </a:r>
          </a:p>
          <a:p>
            <a:pPr lvl="1"/>
            <a:r>
              <a:rPr lang="en-US" dirty="0" smtClean="0"/>
              <a:t>Output options:</a:t>
            </a:r>
          </a:p>
          <a:p>
            <a:pPr lvl="2"/>
            <a:r>
              <a:rPr lang="en-US" dirty="0" smtClean="0"/>
              <a:t>WREG, FREG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Destination Control</a:t>
            </a:r>
            <a:r>
              <a:rPr lang="en-US" dirty="0" smtClean="0"/>
              <a:t> in PIC</a:t>
            </a:r>
          </a:p>
          <a:p>
            <a:pPr lvl="1"/>
            <a:r>
              <a:rPr lang="en-US" dirty="0" smtClean="0"/>
              <a:t>Each ALU instruction has the ability to redirect output 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Clocking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 can accept several different clock inputs:</a:t>
            </a:r>
          </a:p>
          <a:p>
            <a:pPr lvl="1"/>
            <a:r>
              <a:rPr lang="en-US" dirty="0" smtClean="0"/>
              <a:t>External clock – crystal oscillator module</a:t>
            </a:r>
          </a:p>
          <a:p>
            <a:pPr lvl="1"/>
            <a:r>
              <a:rPr lang="en-US" dirty="0" smtClean="0"/>
              <a:t>Self-oscillating with external crystal or ceramic resonator</a:t>
            </a:r>
          </a:p>
          <a:p>
            <a:pPr lvl="1"/>
            <a:r>
              <a:rPr lang="en-US" dirty="0" smtClean="0"/>
              <a:t>External or self-oscillating with external Phase Locked Loop (PLL)</a:t>
            </a:r>
          </a:p>
          <a:p>
            <a:pPr lvl="1"/>
            <a:r>
              <a:rPr lang="en-US" dirty="0" smtClean="0"/>
              <a:t>Self-oscillating with external RC</a:t>
            </a:r>
          </a:p>
          <a:p>
            <a:endParaRPr lang="en-US" dirty="0" smtClean="0"/>
          </a:p>
          <a:p>
            <a:r>
              <a:rPr lang="en-US" dirty="0" smtClean="0"/>
              <a:t>Set up using </a:t>
            </a:r>
            <a:r>
              <a:rPr lang="en-US" b="1" dirty="0" smtClean="0"/>
              <a:t>configuration bits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PIC supports variable operating frequency</a:t>
            </a:r>
          </a:p>
          <a:p>
            <a:pPr lvl="1"/>
            <a:r>
              <a:rPr lang="en-US" dirty="0"/>
              <a:t>Within defined limits</a:t>
            </a:r>
          </a:p>
          <a:p>
            <a:pPr lvl="1"/>
            <a:r>
              <a:rPr lang="en-US" dirty="0"/>
              <a:t>Ranges from kHz to MHz</a:t>
            </a:r>
            <a:endParaRPr lang="en-US" dirty="0" smtClean="0"/>
          </a:p>
          <a:p>
            <a:pPr lvl="1"/>
            <a:r>
              <a:rPr lang="en-US" dirty="0" smtClean="0"/>
              <a:t>Depends on external clocking mechanism used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Ports (Digital)</a:t>
            </a:r>
          </a:p>
          <a:p>
            <a:pPr lvl="1"/>
            <a:r>
              <a:rPr lang="en-US" dirty="0" smtClean="0"/>
              <a:t>Port A, B, C, D (8-bits each), E (4-bit)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Timer / Counter modules</a:t>
            </a:r>
          </a:p>
          <a:p>
            <a:pPr lvl="1"/>
            <a:r>
              <a:rPr lang="en-US" dirty="0" smtClean="0"/>
              <a:t>Timer0 (8-bit), Timer1 (16-bit), Timer2 (8-bit), Timer3 (16-bit)</a:t>
            </a:r>
          </a:p>
          <a:p>
            <a:endParaRPr lang="en-US" dirty="0" smtClean="0"/>
          </a:p>
          <a:p>
            <a:r>
              <a:rPr lang="en-US" dirty="0" smtClean="0"/>
              <a:t>CCP/PWM modules</a:t>
            </a:r>
          </a:p>
          <a:p>
            <a:pPr lvl="1"/>
            <a:r>
              <a:rPr lang="en-US" dirty="0" smtClean="0"/>
              <a:t>CCP as well as ECCP</a:t>
            </a:r>
          </a:p>
          <a:p>
            <a:endParaRPr lang="en-US" dirty="0" smtClean="0"/>
          </a:p>
          <a:p>
            <a:r>
              <a:rPr lang="en-US" dirty="0" smtClean="0"/>
              <a:t>Serial ports</a:t>
            </a:r>
          </a:p>
          <a:p>
            <a:pPr lvl="1"/>
            <a:r>
              <a:rPr lang="en-US" dirty="0" smtClean="0"/>
              <a:t>USART (RS-232)</a:t>
            </a:r>
          </a:p>
          <a:p>
            <a:pPr lvl="1"/>
            <a:r>
              <a:rPr lang="en-US" dirty="0" smtClean="0"/>
              <a:t>I2C, SPI (both buses – Master</a:t>
            </a:r>
            <a:r>
              <a:rPr lang="en-US" smtClean="0"/>
              <a:t>, Slave modes)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ADC – 10-bit resolution</a:t>
            </a:r>
          </a:p>
          <a:p>
            <a:pPr lvl="1"/>
            <a:r>
              <a:rPr lang="en-US" dirty="0" smtClean="0"/>
              <a:t>13 input channels (with 13-way input multiplexer)</a:t>
            </a:r>
          </a:p>
          <a:p>
            <a:endParaRPr lang="en-US" dirty="0" smtClean="0"/>
          </a:p>
          <a:p>
            <a:r>
              <a:rPr lang="en-US" dirty="0" smtClean="0"/>
              <a:t>256-byte EEPROM – configuration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Reset Circuitry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“resets” in hardware:</a:t>
            </a:r>
          </a:p>
          <a:p>
            <a:pPr lvl="1"/>
            <a:r>
              <a:rPr lang="en-US" dirty="0"/>
              <a:t>Power On Reset</a:t>
            </a:r>
          </a:p>
          <a:p>
            <a:pPr lvl="1"/>
            <a:r>
              <a:rPr lang="en-US" dirty="0"/>
              <a:t>Hardware Pin (External) Reset – </a:t>
            </a:r>
            <a:r>
              <a:rPr lang="en-US" b="1" dirty="0"/>
              <a:t>MCLR’</a:t>
            </a:r>
            <a:r>
              <a:rPr lang="en-US" dirty="0"/>
              <a:t> (active </a:t>
            </a:r>
            <a:r>
              <a:rPr lang="en-US" dirty="0" smtClean="0"/>
              <a:t>low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Brown Out Reset – Power Supply Voltage</a:t>
            </a:r>
          </a:p>
          <a:p>
            <a:pPr lvl="2"/>
            <a:r>
              <a:rPr lang="en-US" b="1" dirty="0" smtClean="0"/>
              <a:t>BOR tolerance level</a:t>
            </a:r>
            <a:r>
              <a:rPr lang="en-US" dirty="0" smtClean="0"/>
              <a:t> is configurable in software (5V / 3.3V)</a:t>
            </a:r>
          </a:p>
          <a:p>
            <a:pPr lvl="1"/>
            <a:r>
              <a:rPr lang="en-US" dirty="0" smtClean="0"/>
              <a:t>Watchdog Timer Reset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Startup delays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Up timer (72ms 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Startup Timer (1024 Oscillator cycles)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 (code) can also perform a reset</a:t>
            </a:r>
          </a:p>
          <a:p>
            <a:endParaRPr lang="en-US" dirty="0"/>
          </a:p>
          <a:p>
            <a:r>
              <a:rPr lang="en-US" dirty="0" smtClean="0"/>
              <a:t>Reset flushes RAM and makes PIC ‘boot’ from starting location of code (0x00000)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So many resets?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embedded circuits / systems:</a:t>
            </a:r>
          </a:p>
          <a:p>
            <a:pPr lvl="1"/>
            <a:r>
              <a:rPr lang="en-US" dirty="0" smtClean="0"/>
              <a:t>Are tiny</a:t>
            </a:r>
          </a:p>
          <a:p>
            <a:pPr lvl="1"/>
            <a:r>
              <a:rPr lang="en-US" dirty="0" smtClean="0"/>
              <a:t>Have no human interactions</a:t>
            </a:r>
          </a:p>
          <a:p>
            <a:pPr lvl="1"/>
            <a:r>
              <a:rPr lang="en-US" dirty="0" smtClean="0"/>
              <a:t>Are numerous</a:t>
            </a:r>
          </a:p>
          <a:p>
            <a:pPr lvl="1"/>
            <a:r>
              <a:rPr lang="en-US" dirty="0" smtClean="0"/>
              <a:t>Are ill-located for human access</a:t>
            </a:r>
          </a:p>
          <a:p>
            <a:pPr lvl="1"/>
            <a:r>
              <a:rPr lang="en-US" dirty="0" smtClean="0"/>
              <a:t>Are supposed to be auto-fail-safe </a:t>
            </a:r>
          </a:p>
          <a:p>
            <a:pPr lvl="1"/>
            <a:endParaRPr lang="en-US" dirty="0"/>
          </a:p>
          <a:p>
            <a:r>
              <a:rPr lang="en-US" dirty="0" smtClean="0"/>
              <a:t>This explains the need for “resets” to handle various scenarios</a:t>
            </a:r>
          </a:p>
          <a:p>
            <a:pPr lvl="1"/>
            <a:r>
              <a:rPr lang="en-US" dirty="0" smtClean="0"/>
              <a:t>But how does a reset solve the issue at hand??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Stack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CPU has a </a:t>
            </a:r>
            <a:r>
              <a:rPr lang="en-US" b="1" dirty="0" smtClean="0"/>
              <a:t>Program Counter (PC)</a:t>
            </a:r>
          </a:p>
          <a:p>
            <a:pPr lvl="1"/>
            <a:r>
              <a:rPr lang="en-US" dirty="0" smtClean="0"/>
              <a:t>Keeps track of which instruction to execute next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Usually, instructions execute “sequentially”</a:t>
            </a:r>
          </a:p>
          <a:p>
            <a:pPr lvl="1"/>
            <a:r>
              <a:rPr lang="en-US" dirty="0" smtClean="0"/>
              <a:t>One after another – so PC increments</a:t>
            </a:r>
          </a:p>
          <a:p>
            <a:endParaRPr lang="en-US" dirty="0" smtClean="0"/>
          </a:p>
          <a:p>
            <a:r>
              <a:rPr lang="en-US" dirty="0" smtClean="0"/>
              <a:t>But if there is a function call or interrupt</a:t>
            </a:r>
          </a:p>
          <a:p>
            <a:pPr lvl="1"/>
            <a:r>
              <a:rPr lang="en-US" dirty="0" smtClean="0"/>
              <a:t>Sequential flow is “disturbed”</a:t>
            </a:r>
          </a:p>
          <a:p>
            <a:pPr lvl="1"/>
            <a:r>
              <a:rPr lang="en-US" dirty="0" smtClean="0"/>
              <a:t>For function calls, CPU “jumps” to the location of the function code</a:t>
            </a:r>
          </a:p>
          <a:p>
            <a:pPr lvl="2"/>
            <a:r>
              <a:rPr lang="en-US" dirty="0" smtClean="0"/>
              <a:t>And then has to jump back (after the function “returns”)</a:t>
            </a:r>
          </a:p>
          <a:p>
            <a:pPr lvl="2"/>
            <a:r>
              <a:rPr lang="en-US" dirty="0" smtClean="0"/>
              <a:t>We need to remember the address from where we jumped</a:t>
            </a:r>
          </a:p>
          <a:p>
            <a:pPr lvl="3"/>
            <a:r>
              <a:rPr lang="en-US" dirty="0" smtClean="0"/>
              <a:t>This is stored in the </a:t>
            </a:r>
            <a:r>
              <a:rPr lang="en-US" b="1" dirty="0" smtClean="0"/>
              <a:t>Stack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Program flow with stack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7249537" cy="4725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Stack details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Stack organization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Stack usage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200" dirty="0" smtClean="0"/>
              <a:t>Function_1()</a:t>
            </a:r>
          </a:p>
          <a:p>
            <a:pPr lvl="1"/>
            <a:r>
              <a:rPr lang="en-US" sz="2200" dirty="0" smtClean="0"/>
              <a:t>Function_2()</a:t>
            </a:r>
          </a:p>
          <a:p>
            <a:pPr lvl="2"/>
            <a:r>
              <a:rPr lang="en-US" sz="2200" dirty="0" smtClean="0"/>
              <a:t>Function_3()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Nested</a:t>
            </a:r>
            <a:r>
              <a:rPr lang="en-US" dirty="0" smtClean="0"/>
              <a:t>” functions</a:t>
            </a:r>
          </a:p>
          <a:p>
            <a:endParaRPr lang="en-US" dirty="0"/>
          </a:p>
          <a:p>
            <a:r>
              <a:rPr lang="en-US" dirty="0" smtClean="0"/>
              <a:t>Limit to nesting!</a:t>
            </a:r>
          </a:p>
          <a:p>
            <a:pPr lvl="1"/>
            <a:r>
              <a:rPr lang="en-US" dirty="0" smtClean="0"/>
              <a:t>31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7808"/>
            <a:ext cx="3932238" cy="35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4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Regions: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/>
              <a:t>Program</a:t>
            </a:r>
            <a:r>
              <a:rPr lang="en-US" dirty="0" smtClean="0"/>
              <a:t> – Non-volatile memory (NAND Flash)</a:t>
            </a:r>
          </a:p>
          <a:p>
            <a:pPr lvl="2"/>
            <a:r>
              <a:rPr lang="en-US" dirty="0" smtClean="0"/>
              <a:t>Holds program / instructions</a:t>
            </a:r>
          </a:p>
          <a:p>
            <a:pPr lvl="1"/>
            <a:r>
              <a:rPr lang="en-US" b="1" dirty="0" smtClean="0"/>
              <a:t>Data</a:t>
            </a:r>
            <a:r>
              <a:rPr lang="en-US" dirty="0" smtClean="0"/>
              <a:t> – Volatile memory (RAM)</a:t>
            </a:r>
          </a:p>
          <a:p>
            <a:pPr lvl="2"/>
            <a:r>
              <a:rPr lang="en-US" dirty="0" smtClean="0"/>
              <a:t>Holds run-time data</a:t>
            </a:r>
          </a:p>
          <a:p>
            <a:pPr lvl="1"/>
            <a:endParaRPr lang="en-US" dirty="0"/>
          </a:p>
          <a:p>
            <a:r>
              <a:rPr lang="en-US" dirty="0" smtClean="0"/>
              <a:t>Address Spaces are different</a:t>
            </a:r>
          </a:p>
          <a:p>
            <a:pPr lvl="1"/>
            <a:r>
              <a:rPr lang="en-US" dirty="0"/>
              <a:t>Though the range “</a:t>
            </a:r>
            <a:r>
              <a:rPr lang="en-US" b="1" dirty="0"/>
              <a:t>overlaps</a:t>
            </a:r>
            <a:r>
              <a:rPr lang="en-US" dirty="0"/>
              <a:t>”</a:t>
            </a:r>
          </a:p>
          <a:p>
            <a:pPr marL="548640" lvl="2" indent="0">
              <a:buNone/>
            </a:pPr>
            <a:r>
              <a:rPr lang="en-US" dirty="0" err="1"/>
              <a:t>eg</a:t>
            </a:r>
            <a:r>
              <a:rPr lang="en-US" dirty="0"/>
              <a:t>. 0x10 could be a code address as well as a data address!</a:t>
            </a:r>
          </a:p>
          <a:p>
            <a:endParaRPr lang="en-US" dirty="0"/>
          </a:p>
          <a:p>
            <a:r>
              <a:rPr lang="en-US" dirty="0" smtClean="0"/>
              <a:t>We need to be specific about which memory are we talking about!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Code memory map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22101"/>
            <a:ext cx="4038600" cy="40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 smtClean="0"/>
              <a:t>Non-volatile</a:t>
            </a:r>
          </a:p>
          <a:p>
            <a:endParaRPr lang="en-US" sz="2200" dirty="0" smtClean="0"/>
          </a:p>
          <a:p>
            <a:r>
              <a:rPr lang="en-US" sz="2200" dirty="0" smtClean="0"/>
              <a:t>Range:</a:t>
            </a:r>
          </a:p>
          <a:p>
            <a:pPr lvl="1"/>
            <a:r>
              <a:rPr lang="en-US" sz="2000" dirty="0" smtClean="0"/>
              <a:t>0x0000 to 0x7FFF (32k)</a:t>
            </a:r>
          </a:p>
          <a:p>
            <a:endParaRPr lang="en-US" sz="2200" dirty="0" smtClean="0"/>
          </a:p>
          <a:p>
            <a:r>
              <a:rPr lang="en-US" sz="2200" dirty="0" smtClean="0"/>
              <a:t>Each location contains 1 instruction</a:t>
            </a:r>
          </a:p>
          <a:p>
            <a:endParaRPr lang="en-US" sz="2200" dirty="0" smtClean="0"/>
          </a:p>
          <a:p>
            <a:r>
              <a:rPr lang="en-US" sz="2200" dirty="0" smtClean="0"/>
              <a:t>3 special addresses:</a:t>
            </a:r>
          </a:p>
          <a:p>
            <a:pPr lvl="1"/>
            <a:r>
              <a:rPr lang="en-US" sz="2000" dirty="0" smtClean="0"/>
              <a:t>0x0000</a:t>
            </a:r>
          </a:p>
          <a:p>
            <a:pPr lvl="1"/>
            <a:r>
              <a:rPr lang="en-US" sz="2000" dirty="0" smtClean="0"/>
              <a:t>0x0008</a:t>
            </a:r>
          </a:p>
          <a:p>
            <a:pPr lvl="1"/>
            <a:r>
              <a:rPr lang="en-US" sz="2000" dirty="0" smtClean="0"/>
              <a:t>0x0018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Microprocessors vs Microcontrollers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Microprocessor</a:t>
            </a:r>
            <a:r>
              <a:rPr lang="en-US" dirty="0" smtClean="0"/>
              <a:t>: processor on one silicon chip.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Microcontroller</a:t>
            </a:r>
            <a:r>
              <a:rPr lang="en-US" dirty="0" smtClean="0"/>
              <a:t>: microprocessor with added circuitry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Thus microprocessor is a </a:t>
            </a:r>
            <a:r>
              <a:rPr lang="en-US" b="1" dirty="0" smtClean="0"/>
              <a:t>sub-set</a:t>
            </a:r>
            <a:r>
              <a:rPr lang="en-US" dirty="0" smtClean="0"/>
              <a:t> of microcontroller</a:t>
            </a:r>
          </a:p>
          <a:p>
            <a:pPr eaLnBrk="1" hangingPunct="1"/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Intel </a:t>
            </a:r>
            <a:r>
              <a:rPr lang="en-US" b="1" dirty="0" smtClean="0"/>
              <a:t>Microprocessor vs PIC Microcontroller</a:t>
            </a:r>
          </a:p>
          <a:p>
            <a:r>
              <a:rPr lang="en-US" sz="2000" dirty="0" smtClean="0"/>
              <a:t>Intel is more complex, costs more, is more powerful</a:t>
            </a:r>
          </a:p>
          <a:p>
            <a:r>
              <a:rPr lang="en-US" sz="2000" dirty="0"/>
              <a:t>PIC </a:t>
            </a:r>
            <a:r>
              <a:rPr lang="en-US" sz="2000" dirty="0" smtClean="0"/>
              <a:t>is </a:t>
            </a:r>
            <a:r>
              <a:rPr lang="en-US" sz="2000" dirty="0"/>
              <a:t>less costly, less complex, far less </a:t>
            </a:r>
            <a:r>
              <a:rPr lang="en-US" sz="2000" dirty="0" smtClean="0"/>
              <a:t>powerful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algn="ctr" eaLnBrk="1" hangingPunct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Paradox: How come Intel is a sub-set of PIC!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7E10F-4E93-4B0F-A689-41670A9A12E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Data memory 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Volatile memory</a:t>
            </a:r>
          </a:p>
          <a:p>
            <a:endParaRPr lang="en-US" sz="2200" dirty="0" smtClean="0"/>
          </a:p>
          <a:p>
            <a:r>
              <a:rPr lang="en-US" sz="2200" dirty="0" smtClean="0"/>
              <a:t>Range:</a:t>
            </a:r>
          </a:p>
          <a:p>
            <a:pPr lvl="1"/>
            <a:r>
              <a:rPr lang="en-US" sz="2000" dirty="0" smtClean="0"/>
              <a:t>0x000 to 0xFFF</a:t>
            </a:r>
          </a:p>
          <a:p>
            <a:endParaRPr lang="en-US" sz="2400" dirty="0" smtClean="0"/>
          </a:p>
          <a:p>
            <a:r>
              <a:rPr lang="en-US" sz="2400" dirty="0" smtClean="0"/>
              <a:t>Each location is </a:t>
            </a:r>
            <a:r>
              <a:rPr lang="en-US" sz="2400" dirty="0"/>
              <a:t>8-bits</a:t>
            </a:r>
          </a:p>
          <a:p>
            <a:pPr lvl="1"/>
            <a:r>
              <a:rPr lang="en-US" sz="2000" dirty="0"/>
              <a:t>Also called </a:t>
            </a:r>
            <a:r>
              <a:rPr lang="en-US" sz="2000" b="1" dirty="0"/>
              <a:t>FREG</a:t>
            </a:r>
          </a:p>
          <a:p>
            <a:pPr lvl="1"/>
            <a:r>
              <a:rPr lang="en-US" sz="2000" dirty="0" smtClean="0"/>
              <a:t>Has an </a:t>
            </a:r>
            <a:r>
              <a:rPr lang="en-US" sz="2000" b="1" dirty="0" smtClean="0"/>
              <a:t>address</a:t>
            </a:r>
            <a:r>
              <a:rPr lang="en-US" sz="2000" dirty="0" smtClean="0"/>
              <a:t> </a:t>
            </a:r>
            <a:r>
              <a:rPr lang="en-US" sz="2000" dirty="0" err="1" smtClean="0"/>
              <a:t>eg</a:t>
            </a:r>
            <a:r>
              <a:rPr lang="en-US" sz="2000" dirty="0" smtClean="0"/>
              <a:t>. 0x020</a:t>
            </a:r>
          </a:p>
          <a:p>
            <a:endParaRPr lang="en-US" sz="2400" dirty="0" smtClean="0"/>
          </a:p>
          <a:p>
            <a:r>
              <a:rPr lang="en-US" sz="2400" dirty="0" smtClean="0"/>
              <a:t>Bank: 256-byte chunk</a:t>
            </a:r>
          </a:p>
          <a:p>
            <a:pPr lvl="1"/>
            <a:r>
              <a:rPr lang="en-US" sz="2000" dirty="0" smtClean="0"/>
              <a:t>Top bank: GPR0</a:t>
            </a:r>
          </a:p>
          <a:p>
            <a:pPr lvl="1"/>
            <a:r>
              <a:rPr lang="en-US" sz="2000" dirty="0" smtClean="0"/>
              <a:t>Bottom bank: SFR</a:t>
            </a:r>
          </a:p>
          <a:p>
            <a:endParaRPr lang="en-US" sz="2400" dirty="0" smtClean="0"/>
          </a:p>
          <a:p>
            <a:r>
              <a:rPr lang="en-US" sz="2400" dirty="0" smtClean="0"/>
              <a:t>Only </a:t>
            </a:r>
            <a:r>
              <a:rPr lang="en-US" sz="2400" b="1" dirty="0" smtClean="0"/>
              <a:t>SFR</a:t>
            </a:r>
            <a:r>
              <a:rPr lang="en-US" sz="2400" dirty="0" smtClean="0"/>
              <a:t> and </a:t>
            </a:r>
            <a:r>
              <a:rPr lang="en-US" sz="2400" b="1" dirty="0" smtClean="0"/>
              <a:t>any 1 GPR</a:t>
            </a:r>
            <a:r>
              <a:rPr lang="en-US" sz="2400" dirty="0" smtClean="0"/>
              <a:t> active at a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" y="1673225"/>
            <a:ext cx="3781534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45368" y="1676400"/>
            <a:ext cx="2804030" cy="762000"/>
            <a:chOff x="245368" y="1676400"/>
            <a:chExt cx="2804030" cy="762000"/>
          </a:xfrm>
        </p:grpSpPr>
        <p:sp>
          <p:nvSpPr>
            <p:cNvPr id="7" name="Rectangle 6"/>
            <p:cNvSpPr/>
            <p:nvPr/>
          </p:nvSpPr>
          <p:spPr>
            <a:xfrm>
              <a:off x="1066800" y="2015455"/>
              <a:ext cx="1981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6400" y="16764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 bits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066800" y="1861066"/>
              <a:ext cx="381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99189" y="1871444"/>
              <a:ext cx="4488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068198" y="2133600"/>
              <a:ext cx="1981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3757" y="1828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5368" y="20690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298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Programming: Why bank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Programmers typically use variables for computing</a:t>
            </a:r>
          </a:p>
          <a:p>
            <a:pPr marL="27432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x + y = z</a:t>
            </a:r>
          </a:p>
          <a:p>
            <a:pPr lvl="1"/>
            <a:r>
              <a:rPr lang="en-US" dirty="0" smtClean="0"/>
              <a:t>How many variables can the human mind keep track of?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Bank is 0x100 – 256 bytes – 256 possible variables</a:t>
            </a:r>
          </a:p>
          <a:p>
            <a:pPr lvl="1"/>
            <a:r>
              <a:rPr lang="en-US" dirty="0" smtClean="0"/>
              <a:t>1 bank is more than enough for “our” programming needs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Compilers (higher-level languages like C) need many more variables</a:t>
            </a:r>
          </a:p>
          <a:p>
            <a:pPr lvl="1"/>
            <a:r>
              <a:rPr lang="en-US" dirty="0" smtClean="0"/>
              <a:t>Remember: </a:t>
            </a:r>
            <a:r>
              <a:rPr lang="en-US" dirty="0" err="1" smtClean="0"/>
              <a:t>int</a:t>
            </a:r>
            <a:r>
              <a:rPr lang="en-US" dirty="0" smtClean="0"/>
              <a:t> a, float b, char c[20];</a:t>
            </a:r>
          </a:p>
          <a:p>
            <a:pPr lvl="1"/>
            <a:r>
              <a:rPr lang="en-US" dirty="0" smtClean="0"/>
              <a:t>They end up using multiple banks </a:t>
            </a:r>
          </a:p>
          <a:p>
            <a:pPr lvl="2"/>
            <a:r>
              <a:rPr lang="en-US" dirty="0" smtClean="0"/>
              <a:t>By using “</a:t>
            </a:r>
            <a:r>
              <a:rPr lang="en-US" b="1" dirty="0" smtClean="0"/>
              <a:t>bank switching</a:t>
            </a:r>
            <a:r>
              <a:rPr lang="en-US" dirty="0" smtClean="0"/>
              <a:t>”</a:t>
            </a:r>
          </a:p>
          <a:p>
            <a:pPr lvl="2"/>
            <a:endParaRPr lang="en-US" dirty="0"/>
          </a:p>
          <a:p>
            <a:r>
              <a:rPr lang="en-US" dirty="0" smtClean="0"/>
              <a:t>Most real-world projects are a combination of C and hand-coded (optimized) assembly-code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SFR data bank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b="1" dirty="0" smtClean="0"/>
              <a:t>Special Function Register </a:t>
            </a:r>
            <a:r>
              <a:rPr lang="en-US" sz="2600" dirty="0" smtClean="0"/>
              <a:t>(SFR) bank</a:t>
            </a:r>
          </a:p>
          <a:p>
            <a:endParaRPr lang="en-US" sz="2600" dirty="0" smtClean="0"/>
          </a:p>
          <a:p>
            <a:r>
              <a:rPr lang="en-US" sz="2600" dirty="0" smtClean="0"/>
              <a:t>Each location is 8-bits</a:t>
            </a:r>
          </a:p>
          <a:p>
            <a:pPr lvl="1"/>
            <a:r>
              <a:rPr lang="en-US" dirty="0" smtClean="0"/>
              <a:t>Also called </a:t>
            </a:r>
            <a:r>
              <a:rPr lang="en-US" b="1" dirty="0" smtClean="0"/>
              <a:t>FREG</a:t>
            </a:r>
          </a:p>
          <a:p>
            <a:pPr lvl="1"/>
            <a:r>
              <a:rPr lang="en-US" dirty="0" smtClean="0"/>
              <a:t>Has address as well as “</a:t>
            </a:r>
            <a:r>
              <a:rPr lang="en-US" b="1" dirty="0" smtClean="0"/>
              <a:t>label</a:t>
            </a:r>
            <a:r>
              <a:rPr lang="en-US" dirty="0" smtClean="0"/>
              <a:t>”/”</a:t>
            </a:r>
            <a:r>
              <a:rPr lang="en-US" b="1" dirty="0" smtClean="0"/>
              <a:t>name</a:t>
            </a:r>
            <a:r>
              <a:rPr lang="en-US" dirty="0" smtClean="0"/>
              <a:t>”</a:t>
            </a:r>
          </a:p>
          <a:p>
            <a:pPr marL="27432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PORTA, WREG</a:t>
            </a:r>
          </a:p>
          <a:p>
            <a:endParaRPr lang="en-US" sz="2600" dirty="0" smtClean="0"/>
          </a:p>
          <a:p>
            <a:r>
              <a:rPr lang="en-US" sz="2600" dirty="0" smtClean="0"/>
              <a:t>They fulfill important functions</a:t>
            </a:r>
          </a:p>
          <a:p>
            <a:pPr lvl="1"/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Peripherals (IO Ports)</a:t>
            </a:r>
          </a:p>
          <a:p>
            <a:pPr lvl="1"/>
            <a:r>
              <a:rPr lang="en-US" dirty="0" smtClean="0"/>
              <a:t>Counters/Timers</a:t>
            </a:r>
          </a:p>
          <a:p>
            <a:endParaRPr lang="en-US" sz="2600" b="1" dirty="0" smtClean="0"/>
          </a:p>
          <a:p>
            <a:r>
              <a:rPr lang="en-US" sz="2600" b="1" dirty="0" smtClean="0"/>
              <a:t>Always active</a:t>
            </a:r>
            <a:r>
              <a:rPr lang="en-US" sz="2600" dirty="0" smtClean="0"/>
              <a:t> data bank</a:t>
            </a:r>
          </a:p>
          <a:p>
            <a:pPr marL="27432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3" y="2515647"/>
            <a:ext cx="4187377" cy="396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3694"/>
            <a:ext cx="2667000" cy="67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714500" y="2133600"/>
            <a:ext cx="4191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8-bit family data banking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 smtClean="0"/>
              <a:t>PIC18F has 6 data banks “</a:t>
            </a:r>
            <a:r>
              <a:rPr lang="en-US" sz="2200" b="1" dirty="0" smtClean="0"/>
              <a:t>populated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000" dirty="0" smtClean="0"/>
              <a:t>GPR0 to GPR5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Higher addresses are “</a:t>
            </a:r>
            <a:r>
              <a:rPr lang="en-US" sz="2200" b="1" dirty="0" smtClean="0"/>
              <a:t>unused</a:t>
            </a:r>
            <a:r>
              <a:rPr lang="en-US" sz="2200" dirty="0" smtClean="0"/>
              <a:t>” (bank 6+)</a:t>
            </a:r>
          </a:p>
          <a:p>
            <a:pPr lvl="2"/>
            <a:r>
              <a:rPr lang="en-US" dirty="0" smtClean="0"/>
              <a:t>Address exists but no physical memory</a:t>
            </a:r>
          </a:p>
          <a:p>
            <a:pPr lvl="2"/>
            <a:endParaRPr lang="en-US" dirty="0"/>
          </a:p>
          <a:p>
            <a:r>
              <a:rPr lang="en-US" sz="2200" b="1" dirty="0" smtClean="0"/>
              <a:t>Inter-family code portability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" y="1673225"/>
            <a:ext cx="3781534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8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Programming: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Microcontrollers: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eing computers, only understand binary / digital</a:t>
            </a:r>
          </a:p>
          <a:p>
            <a:r>
              <a:rPr lang="en-US" dirty="0" smtClean="0"/>
              <a:t>Difficult for humans to talk digital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Assembly language</a:t>
            </a:r>
          </a:p>
          <a:p>
            <a:pPr lvl="2"/>
            <a:r>
              <a:rPr lang="en-US" dirty="0" smtClean="0"/>
              <a:t>Mnemonic based ‘English-like’ language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instruction set</a:t>
            </a:r>
          </a:p>
          <a:p>
            <a:pPr marL="27432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ADD A, B    ≡   </a:t>
            </a:r>
            <a:r>
              <a:rPr lang="en-US" i="1" dirty="0" smtClean="0"/>
              <a:t>ADD A and B together and give me the result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Every microcontroller has its own instruction set</a:t>
            </a:r>
          </a:p>
          <a:p>
            <a:pPr lvl="1"/>
            <a:r>
              <a:rPr lang="en-US" dirty="0" smtClean="0"/>
              <a:t>It’s ‘mother tongue’ </a:t>
            </a:r>
          </a:p>
          <a:p>
            <a:pPr lvl="1"/>
            <a:r>
              <a:rPr lang="en-US" dirty="0" smtClean="0"/>
              <a:t>An “</a:t>
            </a:r>
            <a:r>
              <a:rPr lang="en-US" b="1" dirty="0" smtClean="0"/>
              <a:t>assembler</a:t>
            </a:r>
            <a:r>
              <a:rPr lang="en-US" dirty="0" smtClean="0"/>
              <a:t>” converts assembly to binary 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 8-bit family: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 is a RISC chip ≡ less number of instructions</a:t>
            </a:r>
          </a:p>
          <a:p>
            <a:pPr marL="274320" lvl="1" indent="0">
              <a:buNone/>
            </a:pPr>
            <a:r>
              <a:rPr lang="en-US" dirty="0" smtClean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instructions execute in:</a:t>
            </a:r>
          </a:p>
          <a:p>
            <a:pPr lvl="1"/>
            <a:r>
              <a:rPr lang="en-US" dirty="0" smtClean="0"/>
              <a:t>1 instruction cycle ≡ 4 Clock cycles</a:t>
            </a:r>
          </a:p>
          <a:p>
            <a:pPr lvl="1"/>
            <a:endParaRPr lang="en-US" dirty="0"/>
          </a:p>
          <a:p>
            <a:r>
              <a:rPr lang="en-US" dirty="0" smtClean="0"/>
              <a:t>Thus:</a:t>
            </a:r>
          </a:p>
          <a:p>
            <a:pPr lvl="1"/>
            <a:r>
              <a:rPr lang="en-US" dirty="0" smtClean="0"/>
              <a:t>PIC running at 40 MHz can run 10 M instructions</a:t>
            </a:r>
          </a:p>
          <a:p>
            <a:pPr lvl="1"/>
            <a:r>
              <a:rPr lang="en-US" dirty="0" smtClean="0"/>
              <a:t>PIC running at 40 KHz can run 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37996"/>
              </p:ext>
            </p:extLst>
          </p:nvPr>
        </p:nvGraphicFramePr>
        <p:xfrm>
          <a:off x="1371600" y="2286000"/>
          <a:ext cx="502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981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bits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 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PIC18: Assembly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language instruction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[label]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tx2"/>
                </a:solidFill>
              </a:rPr>
              <a:t>[mnemonic] [operands]</a:t>
            </a:r>
            <a:r>
              <a:rPr lang="en-US" dirty="0" smtClean="0"/>
              <a:t> 		</a:t>
            </a:r>
            <a:r>
              <a:rPr lang="en-US" dirty="0" smtClean="0">
                <a:solidFill>
                  <a:schemeClr val="accent4"/>
                </a:solidFill>
              </a:rPr>
              <a:t>[;comment]</a:t>
            </a:r>
          </a:p>
          <a:p>
            <a:endParaRPr lang="en-US" dirty="0" smtClean="0"/>
          </a:p>
          <a:p>
            <a:r>
              <a:rPr lang="en-US" dirty="0" smtClean="0"/>
              <a:t>Assembler directives</a:t>
            </a:r>
          </a:p>
          <a:p>
            <a:pPr lvl="1"/>
            <a:r>
              <a:rPr lang="en-US" dirty="0" smtClean="0"/>
              <a:t>ORG</a:t>
            </a:r>
          </a:p>
          <a:p>
            <a:pPr lvl="1"/>
            <a:r>
              <a:rPr lang="en-US" dirty="0" smtClean="0"/>
              <a:t>EQU/SET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#include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radix</a:t>
            </a:r>
          </a:p>
        </p:txBody>
      </p:sp>
    </p:spTree>
    <p:extLst>
      <p:ext uri="{BB962C8B-B14F-4D97-AF65-F5344CB8AC3E}">
        <p14:creationId xmlns:p14="http://schemas.microsoft.com/office/powerpoint/2010/main" val="15914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An assembly ‘program’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</a:t>
            </a:r>
            <a:r>
              <a:rPr lang="en-US" dirty="0" smtClean="0"/>
              <a:t>“P18F4520.inc”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MY_VAR	EQU	0x01		; create a label for 0x01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ORG </a:t>
            </a:r>
            <a:r>
              <a:rPr lang="en-US" dirty="0"/>
              <a:t>0x0</a:t>
            </a:r>
          </a:p>
          <a:p>
            <a:pPr marL="0" indent="0">
              <a:buNone/>
            </a:pPr>
            <a:r>
              <a:rPr lang="en-US" dirty="0"/>
              <a:t>		ADDLW </a:t>
            </a:r>
            <a:r>
              <a:rPr lang="en-US" dirty="0" smtClean="0"/>
              <a:t>0x07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ADDLW MY_VAR	; MY_VAR is 0x01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LABEL1	ADDLW 0x06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GOTO LABEL1	; loop back!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 set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66975"/>
            <a:ext cx="8315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Byte-oriented file-register operations</a:t>
            </a:r>
          </a:p>
          <a:p>
            <a:pPr lvl="1"/>
            <a:r>
              <a:rPr lang="en-US" dirty="0" smtClean="0"/>
              <a:t>MOVWF, ADDWF, CLRF, DECF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Bit-oriented file-register operations</a:t>
            </a:r>
          </a:p>
          <a:p>
            <a:pPr lvl="1"/>
            <a:r>
              <a:rPr lang="en-US" dirty="0" smtClean="0"/>
              <a:t>BCF, BTFSC</a:t>
            </a:r>
          </a:p>
          <a:p>
            <a:pPr lvl="1"/>
            <a:endParaRPr lang="en-US" dirty="0" smtClean="0"/>
          </a:p>
          <a:p>
            <a:r>
              <a:rPr lang="en-US" dirty="0"/>
              <a:t>Control operations</a:t>
            </a:r>
          </a:p>
          <a:p>
            <a:pPr lvl="1"/>
            <a:r>
              <a:rPr lang="en-US" dirty="0"/>
              <a:t>BRA, BNZ, CALL, RETURN</a:t>
            </a:r>
            <a:endParaRPr lang="en-IN" dirty="0"/>
          </a:p>
          <a:p>
            <a:pPr lvl="1"/>
            <a:endParaRPr lang="en-US" dirty="0" smtClean="0"/>
          </a:p>
          <a:p>
            <a:r>
              <a:rPr lang="en-US" dirty="0" smtClean="0"/>
              <a:t>Literal instructions</a:t>
            </a:r>
          </a:p>
          <a:p>
            <a:pPr lvl="1"/>
            <a:r>
              <a:rPr lang="en-US" dirty="0" smtClean="0"/>
              <a:t>MOVLW, ADDLW</a:t>
            </a:r>
          </a:p>
        </p:txBody>
      </p:sp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Microcontroller Internals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1600200"/>
            <a:ext cx="5715000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45C27-1856-4060-8C57-07A822673F7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Autonomous Guided Vehicle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8313" y="1600200"/>
            <a:ext cx="5667375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E4E77-74DC-4D69-8497-E853C097E4C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Locomotion: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motion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 from point A to point B</a:t>
            </a:r>
          </a:p>
          <a:p>
            <a:r>
              <a:rPr lang="en-US" dirty="0" smtClean="0"/>
              <a:t>Sense the environment</a:t>
            </a:r>
          </a:p>
          <a:p>
            <a:pPr lvl="1"/>
            <a:r>
              <a:rPr lang="en-US" dirty="0" smtClean="0"/>
              <a:t>Using “sensors” – eyes, ears, nose, skin</a:t>
            </a:r>
          </a:p>
          <a:p>
            <a:r>
              <a:rPr lang="en-US" dirty="0" smtClean="0"/>
              <a:t>Chart possible paths</a:t>
            </a:r>
          </a:p>
          <a:p>
            <a:pPr lvl="1"/>
            <a:r>
              <a:rPr lang="en-US" dirty="0" smtClean="0"/>
              <a:t>Assess risk, choose the best path</a:t>
            </a:r>
          </a:p>
          <a:p>
            <a:r>
              <a:rPr lang="en-US" dirty="0" smtClean="0"/>
              <a:t>Actuate the “moving engine”</a:t>
            </a:r>
          </a:p>
          <a:p>
            <a:pPr lvl="1"/>
            <a:r>
              <a:rPr lang="en-US" dirty="0" smtClean="0"/>
              <a:t>Start moving legs – in walking / running / creeping / crouching pose</a:t>
            </a:r>
          </a:p>
          <a:p>
            <a:r>
              <a:rPr lang="en-US" dirty="0" smtClean="0"/>
              <a:t>Keep sensing the environment for “changes”</a:t>
            </a:r>
          </a:p>
          <a:p>
            <a:pPr lvl="1"/>
            <a:r>
              <a:rPr lang="en-US" dirty="0" smtClean="0"/>
              <a:t>Respond to changes</a:t>
            </a:r>
          </a:p>
          <a:p>
            <a:pPr lvl="1"/>
            <a:r>
              <a:rPr lang="en-US" dirty="0" smtClean="0"/>
              <a:t>Assess risk</a:t>
            </a:r>
          </a:p>
          <a:p>
            <a:pPr lvl="1"/>
            <a:r>
              <a:rPr lang="en-US" dirty="0" smtClean="0"/>
              <a:t>Keep “moving”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locomotion: Comparison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 locomotion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for motion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Sense the environment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Chart possible paths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Actuate the “engine”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Keep sensing</a:t>
            </a:r>
          </a:p>
          <a:p>
            <a:pPr lvl="1"/>
            <a:r>
              <a:rPr lang="en-US" dirty="0" smtClean="0"/>
              <a:t>Respond to changes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Machine locomotion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for motion</a:t>
            </a:r>
          </a:p>
          <a:p>
            <a:pPr lvl="1"/>
            <a:r>
              <a:rPr lang="en-US" dirty="0" smtClean="0"/>
              <a:t>Robotic movement problem</a:t>
            </a:r>
          </a:p>
          <a:p>
            <a:r>
              <a:rPr lang="en-US" dirty="0" smtClean="0"/>
              <a:t>Sense the environment</a:t>
            </a:r>
          </a:p>
          <a:p>
            <a:pPr lvl="1"/>
            <a:r>
              <a:rPr lang="en-US" dirty="0" smtClean="0"/>
              <a:t>camera, sonar, </a:t>
            </a:r>
            <a:r>
              <a:rPr lang="en-US" dirty="0" err="1" smtClean="0"/>
              <a:t>lidar</a:t>
            </a:r>
            <a:r>
              <a:rPr lang="en-US" dirty="0" smtClean="0"/>
              <a:t>, radar</a:t>
            </a:r>
          </a:p>
          <a:p>
            <a:r>
              <a:rPr lang="en-US" dirty="0" smtClean="0"/>
              <a:t>Chart possible paths</a:t>
            </a:r>
          </a:p>
          <a:p>
            <a:pPr lvl="1"/>
            <a:r>
              <a:rPr lang="en-US" dirty="0" smtClean="0"/>
              <a:t>Path planning algorithms</a:t>
            </a:r>
          </a:p>
          <a:p>
            <a:r>
              <a:rPr lang="en-US" dirty="0" smtClean="0"/>
              <a:t>Actuate the “engine”</a:t>
            </a:r>
          </a:p>
          <a:p>
            <a:pPr lvl="1"/>
            <a:r>
              <a:rPr lang="en-US" dirty="0" smtClean="0"/>
              <a:t>“motors” – speed, direction</a:t>
            </a:r>
          </a:p>
          <a:p>
            <a:r>
              <a:rPr lang="en-US" dirty="0" smtClean="0"/>
              <a:t>Keep sensing</a:t>
            </a:r>
          </a:p>
          <a:p>
            <a:pPr lvl="1"/>
            <a:r>
              <a:rPr lang="en-US" dirty="0" smtClean="0"/>
              <a:t>Respond to changes - bump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Autonomous Guided Vehicle: Internals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428816"/>
            <a:ext cx="4264025" cy="4697348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E88B-6DEB-45FA-88DD-3AED8BC7D49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Microcontroller Family – the concept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6713" y="1600200"/>
            <a:ext cx="5870575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C1978-1AB2-41B8-BF75-B7899A8286DD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1640</Words>
  <Application>Microsoft Office PowerPoint</Application>
  <PresentationFormat>On-screen Show (4:3)</PresentationFormat>
  <Paragraphs>439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The PIC microcontroller</vt:lpstr>
      <vt:lpstr>Embedded System</vt:lpstr>
      <vt:lpstr>Microprocessors vs Microcontrollers</vt:lpstr>
      <vt:lpstr>Microcontroller Internals</vt:lpstr>
      <vt:lpstr>Example: Autonomous Guided Vehicle</vt:lpstr>
      <vt:lpstr>Human Locomotion: Basics</vt:lpstr>
      <vt:lpstr>Machine locomotion: Comparison</vt:lpstr>
      <vt:lpstr>Autonomous Guided Vehicle: Internals</vt:lpstr>
      <vt:lpstr>Microcontroller Family – the concept</vt:lpstr>
      <vt:lpstr>Microcontroller Packaging, Appearance</vt:lpstr>
      <vt:lpstr>PIC Microcontrollers - history</vt:lpstr>
      <vt:lpstr>PIC Family: Development history</vt:lpstr>
      <vt:lpstr>PIC18F4520: Pin-out</vt:lpstr>
      <vt:lpstr>PIC18F4520: Pin-out observations</vt:lpstr>
      <vt:lpstr>PIC18F: Controller Architecture</vt:lpstr>
      <vt:lpstr>PIC: Program data flow</vt:lpstr>
      <vt:lpstr>What are PIC instructions like?</vt:lpstr>
      <vt:lpstr>PIC18F ALU: It’s different!</vt:lpstr>
      <vt:lpstr>PIC18F: ALU – how different?</vt:lpstr>
      <vt:lpstr>PIC18F ALU: Details</vt:lpstr>
      <vt:lpstr>PIC18F4520: Clocking options</vt:lpstr>
      <vt:lpstr>PIC18F4520: Peripherals</vt:lpstr>
      <vt:lpstr>PIC18F4520: Reset Circuitry</vt:lpstr>
      <vt:lpstr>PIC18F4520: So many resets?</vt:lpstr>
      <vt:lpstr>Programming: Stack concept</vt:lpstr>
      <vt:lpstr>PIC18F: Program flow with stack</vt:lpstr>
      <vt:lpstr>PIC18F: Stack details</vt:lpstr>
      <vt:lpstr>PIC18F: Memories</vt:lpstr>
      <vt:lpstr>PIC18F: Code memory map</vt:lpstr>
      <vt:lpstr>PIC18F: Data memory map</vt:lpstr>
      <vt:lpstr>Programming: Why bank data?</vt:lpstr>
      <vt:lpstr>PIC18F: SFR data bank</vt:lpstr>
      <vt:lpstr>PIC 8-bit family data banking</vt:lpstr>
      <vt:lpstr>Programming: Instruction set</vt:lpstr>
      <vt:lpstr>PIC 8-bit family: Instruction set</vt:lpstr>
      <vt:lpstr>PIC18: Assembly</vt:lpstr>
      <vt:lpstr>PIC18F: An assembly ‘program’</vt:lpstr>
      <vt:lpstr>PIC18F: Instruction set grouping</vt:lpstr>
      <vt:lpstr>PIC18F: Instruction examples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2020-09-10T12:56:05Z</dcterms:created>
  <dcterms:modified xsi:type="dcterms:W3CDTF">2020-09-10T12:56:09Z</dcterms:modified>
</cp:coreProperties>
</file>