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53"/>
  </p:notesMasterIdLst>
  <p:sldIdLst>
    <p:sldId id="318" r:id="rId2"/>
    <p:sldId id="351" r:id="rId3"/>
    <p:sldId id="376" r:id="rId4"/>
    <p:sldId id="404" r:id="rId5"/>
    <p:sldId id="407" r:id="rId6"/>
    <p:sldId id="378" r:id="rId7"/>
    <p:sldId id="423" r:id="rId8"/>
    <p:sldId id="379" r:id="rId9"/>
    <p:sldId id="383" r:id="rId10"/>
    <p:sldId id="380" r:id="rId11"/>
    <p:sldId id="405" r:id="rId12"/>
    <p:sldId id="382" r:id="rId13"/>
    <p:sldId id="385" r:id="rId14"/>
    <p:sldId id="386" r:id="rId15"/>
    <p:sldId id="387" r:id="rId16"/>
    <p:sldId id="388" r:id="rId17"/>
    <p:sldId id="390" r:id="rId18"/>
    <p:sldId id="389" r:id="rId19"/>
    <p:sldId id="415" r:id="rId20"/>
    <p:sldId id="416" r:id="rId21"/>
    <p:sldId id="418" r:id="rId22"/>
    <p:sldId id="419" r:id="rId23"/>
    <p:sldId id="420" r:id="rId24"/>
    <p:sldId id="391" r:id="rId25"/>
    <p:sldId id="424" r:id="rId26"/>
    <p:sldId id="392" r:id="rId27"/>
    <p:sldId id="425" r:id="rId28"/>
    <p:sldId id="393" r:id="rId29"/>
    <p:sldId id="426" r:id="rId30"/>
    <p:sldId id="427" r:id="rId31"/>
    <p:sldId id="421" r:id="rId32"/>
    <p:sldId id="394" r:id="rId33"/>
    <p:sldId id="395" r:id="rId34"/>
    <p:sldId id="396" r:id="rId35"/>
    <p:sldId id="397" r:id="rId36"/>
    <p:sldId id="399" r:id="rId37"/>
    <p:sldId id="398" r:id="rId38"/>
    <p:sldId id="400" r:id="rId39"/>
    <p:sldId id="401" r:id="rId40"/>
    <p:sldId id="402" r:id="rId41"/>
    <p:sldId id="403" r:id="rId42"/>
    <p:sldId id="406" r:id="rId43"/>
    <p:sldId id="408" r:id="rId44"/>
    <p:sldId id="409" r:id="rId45"/>
    <p:sldId id="410" r:id="rId46"/>
    <p:sldId id="411" r:id="rId47"/>
    <p:sldId id="412" r:id="rId48"/>
    <p:sldId id="413" r:id="rId49"/>
    <p:sldId id="428" r:id="rId50"/>
    <p:sldId id="429" r:id="rId51"/>
    <p:sldId id="33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11" autoAdjust="0"/>
    <p:restoredTop sz="94660"/>
  </p:normalViewPr>
  <p:slideViewPr>
    <p:cSldViewPr>
      <p:cViewPr>
        <p:scale>
          <a:sx n="91" d="100"/>
          <a:sy n="91" d="100"/>
        </p:scale>
        <p:origin x="-490" y="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PIC18F4520: Instruction Set – Part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28600" y="4724400"/>
            <a:ext cx="8382000" cy="1295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8600" y="2895600"/>
            <a:ext cx="8382000" cy="1295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Destination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 result destination: Either </a:t>
            </a:r>
            <a:r>
              <a:rPr lang="en-US" b="1" dirty="0" smtClean="0"/>
              <a:t>WREG</a:t>
            </a:r>
            <a:r>
              <a:rPr lang="en-US" dirty="0" smtClean="0"/>
              <a:t> or </a:t>
            </a:r>
            <a:r>
              <a:rPr lang="en-US" b="1" dirty="0" smtClean="0"/>
              <a:t>FREG</a:t>
            </a:r>
          </a:p>
          <a:p>
            <a:r>
              <a:rPr lang="en-US" dirty="0" smtClean="0"/>
              <a:t>Indicated by </a:t>
            </a:r>
            <a:r>
              <a:rPr lang="en-US" b="1" dirty="0" smtClean="0"/>
              <a:t>destination flag</a:t>
            </a:r>
            <a:r>
              <a:rPr lang="en-US" dirty="0" smtClean="0"/>
              <a:t> at the instruction’s end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ADDWF</a:t>
            </a:r>
            <a:r>
              <a:rPr lang="en-US" dirty="0" smtClean="0"/>
              <a:t> 0x20, </a:t>
            </a:r>
            <a:r>
              <a:rPr lang="en-US" b="1" dirty="0" smtClean="0"/>
              <a:t>F</a:t>
            </a:r>
            <a:r>
              <a:rPr lang="en-US" dirty="0" smtClean="0"/>
              <a:t>	  =&gt; Destination is FREG (0x20)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ADDWF</a:t>
            </a:r>
            <a:r>
              <a:rPr lang="en-US" dirty="0" smtClean="0"/>
              <a:t> 0x20, </a:t>
            </a:r>
            <a:r>
              <a:rPr lang="en-US" b="1" dirty="0" smtClean="0"/>
              <a:t>W</a:t>
            </a:r>
            <a:r>
              <a:rPr lang="en-US" dirty="0" smtClean="0"/>
              <a:t>	  =&gt; Destination is WREG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417332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34412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51608" y="32526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2208" y="3276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1608" y="36336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2208" y="3657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8956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GPR0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64589" y="3429000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5189" y="34529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11397" y="32643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53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1997" y="3288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11397" y="36453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01997" y="3669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0x21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4343400" y="3492966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20000" y="28956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GPR0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" y="5246132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400" y="52700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51608" y="50814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2208" y="510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51608" y="54624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2208" y="5486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71800" y="4724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GPR0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64589" y="5257800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53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55189" y="52817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11397" y="50931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01997" y="5117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1397" y="54741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01997" y="5498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0x21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 rot="16200000">
            <a:off x="4343400" y="5321766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00" y="4724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GPR0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Playing with destination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900" dirty="0"/>
              <a:t>MOVLW 0x10</a:t>
            </a:r>
          </a:p>
          <a:p>
            <a:pPr marL="0" indent="0">
              <a:buNone/>
            </a:pPr>
            <a:endParaRPr lang="en-US" sz="1900" dirty="0" smtClean="0">
              <a:effectLst/>
            </a:endParaRPr>
          </a:p>
          <a:p>
            <a:pPr marL="0" indent="0">
              <a:buNone/>
            </a:pPr>
            <a:r>
              <a:rPr lang="en-US" sz="1900" dirty="0" smtClean="0"/>
              <a:t>MOVWF 0x20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MOVLW 0x30</a:t>
            </a:r>
            <a:endParaRPr lang="en-US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ADDWF 0x20,</a:t>
            </a:r>
            <a:r>
              <a:rPr lang="en-US" sz="1900" b="1" dirty="0" smtClean="0">
                <a:solidFill>
                  <a:srgbClr val="FF0000"/>
                </a:solidFill>
              </a:rPr>
              <a:t>W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ADDWF 0x20,</a:t>
            </a:r>
            <a:r>
              <a:rPr lang="en-US" sz="1900" b="1" dirty="0" smtClean="0">
                <a:solidFill>
                  <a:srgbClr val="FF0000"/>
                </a:solidFill>
              </a:rPr>
              <a:t>F</a:t>
            </a:r>
          </a:p>
          <a:p>
            <a:pPr marL="0" indent="0">
              <a:buNone/>
            </a:pP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 smtClean="0"/>
              <a:t>[WREG] = 0x10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[0x20] = 0x10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[WREG] = 0x30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[WREG] = ?</a:t>
            </a:r>
          </a:p>
          <a:p>
            <a:pPr marL="0" indent="0">
              <a:buNone/>
            </a:pPr>
            <a:r>
              <a:rPr lang="en-US" sz="1900" dirty="0" smtClean="0"/>
              <a:t>[0x20] = ?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[WREG] = ?</a:t>
            </a:r>
          </a:p>
          <a:p>
            <a:pPr marL="0" indent="0">
              <a:buNone/>
            </a:pPr>
            <a:r>
              <a:rPr lang="en-US" sz="1900" dirty="0" smtClean="0"/>
              <a:t>[0x20] = ?</a:t>
            </a:r>
            <a:endParaRPr lang="en-US" sz="19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900" dirty="0"/>
              <a:t>MOVLW 0x10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MOVWF 0x20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MOVLW </a:t>
            </a:r>
            <a:r>
              <a:rPr lang="en-US" sz="1900" dirty="0" smtClean="0"/>
              <a:t>0x30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ADDWF </a:t>
            </a:r>
            <a:r>
              <a:rPr lang="en-US" sz="1900" dirty="0" smtClean="0"/>
              <a:t>0x20,</a:t>
            </a:r>
            <a:r>
              <a:rPr lang="en-US" sz="1900" b="1" dirty="0" smtClean="0">
                <a:solidFill>
                  <a:srgbClr val="FF0000"/>
                </a:solidFill>
              </a:rPr>
              <a:t>F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ADDWF </a:t>
            </a:r>
            <a:r>
              <a:rPr lang="en-US" sz="1900" dirty="0" smtClean="0"/>
              <a:t>0x20,</a:t>
            </a:r>
            <a:r>
              <a:rPr lang="en-US" sz="1900" b="1" dirty="0" smtClean="0">
                <a:solidFill>
                  <a:srgbClr val="FF0000"/>
                </a:solidFill>
              </a:rPr>
              <a:t>W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/>
              <a:t>[WREG] = 0x10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[0x20] = 0x10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[WREG] = </a:t>
            </a:r>
            <a:r>
              <a:rPr lang="en-US" sz="1900" dirty="0" smtClean="0"/>
              <a:t>0x30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[WREG] = ?</a:t>
            </a:r>
          </a:p>
          <a:p>
            <a:pPr marL="0" indent="0">
              <a:buNone/>
            </a:pPr>
            <a:r>
              <a:rPr lang="en-US" sz="1900" dirty="0"/>
              <a:t>[0x20] = ?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[WREG] = ?</a:t>
            </a:r>
          </a:p>
          <a:p>
            <a:pPr marL="0" indent="0">
              <a:buNone/>
            </a:pPr>
            <a:r>
              <a:rPr lang="en-US" sz="1900" dirty="0"/>
              <a:t>[0x20] = ?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More byte-oriented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movement</a:t>
            </a:r>
          </a:p>
          <a:p>
            <a:pPr lvl="1"/>
            <a:r>
              <a:rPr lang="en-US" dirty="0" smtClean="0"/>
              <a:t>MOVF</a:t>
            </a:r>
          </a:p>
          <a:p>
            <a:pPr lvl="1"/>
            <a:r>
              <a:rPr lang="en-US" dirty="0" smtClean="0"/>
              <a:t>MOVFF</a:t>
            </a:r>
          </a:p>
          <a:p>
            <a:endParaRPr lang="en-US" dirty="0"/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ADDWFC</a:t>
            </a:r>
          </a:p>
          <a:p>
            <a:pPr lvl="1"/>
            <a:r>
              <a:rPr lang="en-US" dirty="0" smtClean="0"/>
              <a:t>SUBWF, SUBWFB</a:t>
            </a:r>
          </a:p>
          <a:p>
            <a:pPr lvl="1"/>
            <a:r>
              <a:rPr lang="en-US" dirty="0" smtClean="0"/>
              <a:t>SUBFWB</a:t>
            </a:r>
          </a:p>
          <a:p>
            <a:endParaRPr lang="en-US" dirty="0"/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ANDWF, IORWF, XORWF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81000" y="2438400"/>
            <a:ext cx="8382000" cy="1295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Instructions – more moves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MOVF</a:t>
            </a:r>
            <a:r>
              <a:rPr lang="en-US" dirty="0" smtClean="0"/>
              <a:t> 0x20, W</a:t>
            </a:r>
          </a:p>
          <a:p>
            <a:pPr lvl="1"/>
            <a:r>
              <a:rPr lang="en-US" dirty="0" smtClean="0"/>
              <a:t>Move contents of 0x20 into WREG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MOVFF</a:t>
            </a:r>
            <a:r>
              <a:rPr lang="en-US" dirty="0" smtClean="0"/>
              <a:t> 0x20, 0x40</a:t>
            </a:r>
          </a:p>
          <a:p>
            <a:pPr lvl="1"/>
            <a:r>
              <a:rPr lang="en-US" dirty="0" smtClean="0"/>
              <a:t>Move content of 0x20 to 0x40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57200" y="2960132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29840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04008" y="27954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4608" y="2819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04008" y="31764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4608" y="3200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4200" y="243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GPR0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116989" y="2971800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AB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07589" y="29957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163797" y="28071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54397" y="2831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163797" y="31881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4397" y="3212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0x21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 rot="16200000">
            <a:off x="4495800" y="3035766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72400" y="243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GPR0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1000" y="4800600"/>
            <a:ext cx="8382000" cy="1295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04008" y="51576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94608" y="5181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0x40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504008" y="55386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94608" y="5562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0x41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53957" y="48006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GPR0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163797" y="51693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CD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4397" y="5193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0x40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163797" y="55503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54397" y="5574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0x41</a:t>
            </a:r>
            <a:endParaRPr lang="en-US" dirty="0"/>
          </a:p>
        </p:txBody>
      </p:sp>
      <p:sp>
        <p:nvSpPr>
          <p:cNvPr id="69" name="Down Arrow 68"/>
          <p:cNvSpPr/>
          <p:nvPr/>
        </p:nvSpPr>
        <p:spPr>
          <a:xfrm rot="16200000">
            <a:off x="4495800" y="5397966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324600" y="48006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GPR0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33400" y="51693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4000" y="5193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33400" y="55503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24000" y="5574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106397" y="51693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96997" y="5193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106397" y="55503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96997" y="55742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Instructions – add overflow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ADDWF results in </a:t>
            </a:r>
            <a:r>
              <a:rPr lang="en-US" b="1" dirty="0" smtClean="0"/>
              <a:t>overflow</a:t>
            </a:r>
            <a:r>
              <a:rPr lang="en-US" dirty="0" smtClean="0"/>
              <a:t> (a carry)?</a:t>
            </a:r>
          </a:p>
          <a:p>
            <a:pPr marL="274320" lvl="1" indent="0">
              <a:buNone/>
            </a:pPr>
            <a:r>
              <a:rPr lang="en-US" dirty="0" smtClean="0"/>
              <a:t>Example: </a:t>
            </a:r>
            <a:r>
              <a:rPr lang="en-US" b="1" dirty="0" smtClean="0"/>
              <a:t>ADDWF 0x20</a:t>
            </a:r>
            <a:r>
              <a:rPr lang="en-US" dirty="0" smtClean="0"/>
              <a:t>, where [WREG] = 0xFF, [0x20] = 0x02</a:t>
            </a:r>
          </a:p>
          <a:p>
            <a:pPr marL="274320" lvl="1" indent="0">
              <a:buNone/>
            </a:pPr>
            <a:r>
              <a:rPr lang="en-US" dirty="0" smtClean="0"/>
              <a:t>       1   		</a:t>
            </a:r>
          </a:p>
          <a:p>
            <a:pPr marL="274320" lvl="1" indent="0">
              <a:buNone/>
            </a:pPr>
            <a:r>
              <a:rPr lang="en-US" dirty="0" smtClean="0"/>
              <a:t>   0xFF				    	</a:t>
            </a:r>
          </a:p>
          <a:p>
            <a:pPr marL="274320" lvl="1" indent="0">
              <a:buNone/>
            </a:pPr>
            <a:r>
              <a:rPr lang="en-US" dirty="0" smtClean="0"/>
              <a:t>+ 0x02</a:t>
            </a:r>
          </a:p>
          <a:p>
            <a:pPr marL="274320" lvl="1" indent="0">
              <a:buNone/>
            </a:pPr>
            <a:r>
              <a:rPr lang="en-US" dirty="0" smtClean="0"/>
              <a:t>---------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0x101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smtClean="0"/>
              <a:t>Result = 0x101 (257)</a:t>
            </a:r>
            <a:r>
              <a:rPr lang="en-US" baseline="-25000" dirty="0" smtClean="0"/>
              <a:t>10</a:t>
            </a:r>
            <a:r>
              <a:rPr lang="en-US" dirty="0" smtClean="0"/>
              <a:t> : greater than 8-bits!</a:t>
            </a:r>
          </a:p>
          <a:p>
            <a:pPr lvl="2"/>
            <a:r>
              <a:rPr lang="en-US" dirty="0" smtClean="0"/>
              <a:t>Where does the extra 1 go?</a:t>
            </a:r>
          </a:p>
          <a:p>
            <a:pPr lvl="1"/>
            <a:r>
              <a:rPr lang="en-US" dirty="0" smtClean="0"/>
              <a:t>It goes into the </a:t>
            </a:r>
            <a:r>
              <a:rPr lang="en-US" b="1" dirty="0" smtClean="0"/>
              <a:t>CARRY</a:t>
            </a:r>
            <a:r>
              <a:rPr lang="en-US" dirty="0" smtClean="0"/>
              <a:t> bit of the </a:t>
            </a:r>
            <a:r>
              <a:rPr lang="en-US" b="1" dirty="0" smtClean="0"/>
              <a:t>STATUS REGISTER</a:t>
            </a:r>
          </a:p>
          <a:p>
            <a:pPr marL="274320" lvl="1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Final Result = 0x01, Carry bit = 0x1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19400" y="2667000"/>
            <a:ext cx="2372444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US" dirty="0"/>
              <a:t>Hexadecimal add: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0xF </a:t>
            </a:r>
            <a:r>
              <a:rPr lang="en-US" dirty="0"/>
              <a:t>+ 0x1 = </a:t>
            </a:r>
            <a:r>
              <a:rPr lang="en-US" dirty="0" smtClean="0"/>
              <a:t>0x10</a:t>
            </a:r>
          </a:p>
          <a:p>
            <a:pPr marL="274320" lvl="1" indent="0">
              <a:buNone/>
            </a:pPr>
            <a:r>
              <a:rPr lang="en-US" dirty="0" smtClean="0"/>
              <a:t>0xF </a:t>
            </a:r>
            <a:r>
              <a:rPr lang="en-US" dirty="0"/>
              <a:t>+ 0x2 = 0x11</a:t>
            </a:r>
          </a:p>
        </p:txBody>
      </p:sp>
    </p:spTree>
    <p:extLst>
      <p:ext uri="{BB962C8B-B14F-4D97-AF65-F5344CB8AC3E}">
        <p14:creationId xmlns:p14="http://schemas.microsoft.com/office/powerpoint/2010/main" val="24160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 ALU: Status 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320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5334000"/>
            <a:ext cx="584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 = Carry bit for addition, borrow bit for subtraction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Instructions - add with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CARRY bit is taken care of: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ADDWFC </a:t>
            </a:r>
            <a:r>
              <a:rPr lang="en-US" dirty="0" smtClean="0"/>
              <a:t>(ADDWF with Carry)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ADDWFC</a:t>
            </a:r>
            <a:r>
              <a:rPr lang="en-US" dirty="0" smtClean="0"/>
              <a:t> 0x20 for [WREG] = 0x01, [0x20] = 0x02, C = 1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  0x01	[WREG]</a:t>
            </a:r>
          </a:p>
          <a:p>
            <a:pPr marL="274320" lvl="1" indent="0">
              <a:buNone/>
            </a:pPr>
            <a:r>
              <a:rPr lang="en-US" dirty="0" smtClean="0"/>
              <a:t>+0x02	[0x20]	</a:t>
            </a:r>
          </a:p>
          <a:p>
            <a:pPr marL="274320" lvl="1" indent="0">
              <a:buNone/>
            </a:pPr>
            <a:r>
              <a:rPr lang="en-US" dirty="0" smtClean="0"/>
              <a:t>+0x01	[Carry bit]</a:t>
            </a:r>
          </a:p>
          <a:p>
            <a:pPr marL="274320" lvl="1" indent="0">
              <a:buNone/>
            </a:pPr>
            <a:r>
              <a:rPr lang="en-US" dirty="0" smtClean="0"/>
              <a:t>--------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0x04	Result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Note: ADDWFC uses CARRY bit from </a:t>
            </a:r>
            <a:r>
              <a:rPr lang="en-US" b="1" dirty="0" smtClean="0">
                <a:solidFill>
                  <a:srgbClr val="FF0000"/>
                </a:solidFill>
              </a:rPr>
              <a:t>previous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Mathematics: Addition,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Addition:</a:t>
            </a:r>
          </a:p>
          <a:p>
            <a:pPr lvl="1"/>
            <a:r>
              <a:rPr lang="en-US" dirty="0" smtClean="0"/>
              <a:t>a + b = b + a</a:t>
            </a:r>
          </a:p>
          <a:p>
            <a:pPr lvl="1"/>
            <a:r>
              <a:rPr lang="en-US" dirty="0" smtClean="0"/>
              <a:t>Hence, addition is called </a:t>
            </a:r>
            <a:r>
              <a:rPr lang="en-US" b="1" dirty="0" smtClean="0"/>
              <a:t>commutative</a:t>
            </a:r>
            <a:r>
              <a:rPr lang="en-US" dirty="0" smtClean="0"/>
              <a:t> – order does not matter</a:t>
            </a:r>
          </a:p>
          <a:p>
            <a:pPr lvl="1"/>
            <a:r>
              <a:rPr lang="en-US" dirty="0" smtClean="0"/>
              <a:t>So an ADDWF / ADDWFC suffices</a:t>
            </a:r>
          </a:p>
          <a:p>
            <a:endParaRPr lang="en-US" dirty="0" smtClean="0"/>
          </a:p>
          <a:p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a – b ≠ b – a</a:t>
            </a:r>
          </a:p>
          <a:p>
            <a:pPr lvl="1"/>
            <a:r>
              <a:rPr lang="en-US" dirty="0" smtClean="0"/>
              <a:t>Thus, subtraction is </a:t>
            </a:r>
            <a:r>
              <a:rPr lang="en-US" b="1" dirty="0" smtClean="0"/>
              <a:t>non-commutative</a:t>
            </a:r>
            <a:r>
              <a:rPr lang="en-US" dirty="0" smtClean="0"/>
              <a:t> – order does matter!</a:t>
            </a:r>
          </a:p>
          <a:p>
            <a:pPr lvl="1"/>
            <a:r>
              <a:rPr lang="en-US" dirty="0" smtClean="0"/>
              <a:t>So, PIC18F has separate instructions for (a-b) and (b-a)!</a:t>
            </a:r>
          </a:p>
          <a:p>
            <a:pPr lvl="2"/>
            <a:r>
              <a:rPr lang="en-US" dirty="0" smtClean="0"/>
              <a:t>SUBWFB and SUBFWB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-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SUBLW</a:t>
            </a:r>
            <a:r>
              <a:rPr lang="en-US" dirty="0" smtClean="0"/>
              <a:t>		(subtraction with W)</a:t>
            </a:r>
          </a:p>
          <a:p>
            <a:pPr lvl="1"/>
            <a:r>
              <a:rPr lang="en-US" dirty="0" smtClean="0"/>
              <a:t>Example: SUBLW 0x20</a:t>
            </a:r>
          </a:p>
          <a:p>
            <a:pPr lvl="1"/>
            <a:r>
              <a:rPr lang="en-US" dirty="0" smtClean="0"/>
              <a:t>Effect: [WREG] = 0x20 – [WREG]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SUBWF</a:t>
            </a:r>
            <a:r>
              <a:rPr lang="en-US" dirty="0" smtClean="0"/>
              <a:t>		(plain subtraction)</a:t>
            </a:r>
          </a:p>
          <a:p>
            <a:pPr lvl="1"/>
            <a:r>
              <a:rPr lang="en-US" dirty="0" smtClean="0"/>
              <a:t>Example: SUBWF 0x20, F</a:t>
            </a:r>
          </a:p>
          <a:p>
            <a:pPr lvl="1"/>
            <a:r>
              <a:rPr lang="en-US" dirty="0" smtClean="0"/>
              <a:t>Effect: [0x20] = [WREG] – [0x20]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b="1" dirty="0" smtClean="0"/>
              <a:t>SUBWFB</a:t>
            </a:r>
            <a:r>
              <a:rPr lang="en-US" dirty="0" smtClean="0"/>
              <a:t>		(subtraction with borrow)</a:t>
            </a:r>
          </a:p>
          <a:p>
            <a:pPr lvl="1"/>
            <a:r>
              <a:rPr lang="en-US" dirty="0" smtClean="0"/>
              <a:t>Example: SUBWFB 0x20, F</a:t>
            </a:r>
          </a:p>
          <a:p>
            <a:pPr lvl="1"/>
            <a:r>
              <a:rPr lang="en-US" dirty="0" smtClean="0"/>
              <a:t>Effect: [0x20] = [WREG] – [0x20] – C (Borrow flag)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b="1" dirty="0" smtClean="0"/>
              <a:t>SUBFWB</a:t>
            </a:r>
            <a:r>
              <a:rPr lang="en-US" dirty="0" smtClean="0"/>
              <a:t>		(reverse subtraction with borrow)</a:t>
            </a:r>
          </a:p>
          <a:p>
            <a:pPr lvl="1"/>
            <a:r>
              <a:rPr lang="en-US" dirty="0" smtClean="0"/>
              <a:t>Example: SUBFWB 0x20, F</a:t>
            </a:r>
          </a:p>
          <a:p>
            <a:pPr lvl="1"/>
            <a:r>
              <a:rPr lang="en-US" dirty="0" smtClean="0"/>
              <a:t>Effect: [0x20] = [0x20] – [WREG] – C (Borrow flag)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Mathematics: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Multiplication:</a:t>
            </a:r>
          </a:p>
          <a:p>
            <a:pPr lvl="1"/>
            <a:r>
              <a:rPr lang="en-US" dirty="0" smtClean="0"/>
              <a:t>a * b = b * a</a:t>
            </a:r>
          </a:p>
          <a:p>
            <a:pPr lvl="1"/>
            <a:r>
              <a:rPr lang="en-US" dirty="0" smtClean="0"/>
              <a:t>Hence, multiplication is </a:t>
            </a:r>
            <a:r>
              <a:rPr lang="en-US" b="1" dirty="0" smtClean="0"/>
              <a:t>commutative</a:t>
            </a:r>
            <a:r>
              <a:rPr lang="en-US" dirty="0" smtClean="0"/>
              <a:t> – order does not matter</a:t>
            </a:r>
          </a:p>
          <a:p>
            <a:endParaRPr lang="en-US" dirty="0" smtClean="0"/>
          </a:p>
          <a:p>
            <a:r>
              <a:rPr lang="en-US" dirty="0" smtClean="0"/>
              <a:t>The problem with multiplication – overflow!</a:t>
            </a:r>
          </a:p>
          <a:p>
            <a:pPr lvl="1"/>
            <a:r>
              <a:rPr lang="en-US" dirty="0" smtClean="0"/>
              <a:t>8-bit number * 8-bit number</a:t>
            </a:r>
          </a:p>
          <a:p>
            <a:pPr lvl="2"/>
            <a:r>
              <a:rPr lang="en-US" dirty="0" smtClean="0"/>
              <a:t>Gives a </a:t>
            </a:r>
            <a:r>
              <a:rPr lang="en-US" b="1" dirty="0" smtClean="0"/>
              <a:t>16-bit</a:t>
            </a:r>
            <a:r>
              <a:rPr lang="en-US" dirty="0" smtClean="0"/>
              <a:t> answer – </a:t>
            </a:r>
            <a:r>
              <a:rPr lang="en-US" b="1" dirty="0" smtClean="0"/>
              <a:t>product</a:t>
            </a:r>
          </a:p>
          <a:p>
            <a:pPr lvl="2"/>
            <a:r>
              <a:rPr lang="en-US" dirty="0" smtClean="0"/>
              <a:t>Example: 255 * 255 = 2</a:t>
            </a:r>
            <a:r>
              <a:rPr lang="en-US" baseline="30000" dirty="0" smtClean="0"/>
              <a:t>8</a:t>
            </a:r>
            <a:r>
              <a:rPr lang="en-US" dirty="0" smtClean="0"/>
              <a:t> * 2</a:t>
            </a:r>
            <a:r>
              <a:rPr lang="en-US" baseline="30000" dirty="0" smtClean="0"/>
              <a:t>8</a:t>
            </a:r>
            <a:r>
              <a:rPr lang="en-US" dirty="0" smtClean="0"/>
              <a:t> = 2</a:t>
            </a:r>
            <a:r>
              <a:rPr lang="en-US" baseline="30000" dirty="0" smtClean="0"/>
              <a:t>(8+8)</a:t>
            </a:r>
            <a:r>
              <a:rPr lang="en-US" dirty="0" smtClean="0"/>
              <a:t> = 2</a:t>
            </a:r>
            <a:r>
              <a:rPr lang="en-US" baseline="30000" dirty="0" smtClean="0"/>
              <a:t>16</a:t>
            </a:r>
            <a:r>
              <a:rPr lang="en-US" dirty="0" smtClean="0"/>
              <a:t> = 65036</a:t>
            </a:r>
          </a:p>
          <a:p>
            <a:pPr lvl="2"/>
            <a:endParaRPr lang="en-US" b="1" dirty="0" smtClean="0"/>
          </a:p>
          <a:p>
            <a:pPr lvl="2"/>
            <a:r>
              <a:rPr lang="en-US" dirty="0" smtClean="0"/>
              <a:t>Can’t fit in any 8-bit register</a:t>
            </a:r>
          </a:p>
          <a:p>
            <a:pPr lvl="2"/>
            <a:r>
              <a:rPr lang="en-US" dirty="0" smtClean="0"/>
              <a:t>Hence, the need for a register pair </a:t>
            </a:r>
            <a:r>
              <a:rPr lang="en-US" b="1" dirty="0" smtClean="0"/>
              <a:t>PRODH</a:t>
            </a:r>
            <a:r>
              <a:rPr lang="en-US" dirty="0" smtClean="0"/>
              <a:t>:</a:t>
            </a:r>
            <a:r>
              <a:rPr lang="en-US" b="1" dirty="0" smtClean="0"/>
              <a:t>PRODL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Controller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245249" cy="47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8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Mathematics: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Division:</a:t>
            </a:r>
          </a:p>
          <a:p>
            <a:pPr lvl="1"/>
            <a:r>
              <a:rPr lang="en-US" dirty="0" smtClean="0"/>
              <a:t>a / b ≠ b / a</a:t>
            </a:r>
          </a:p>
          <a:p>
            <a:pPr lvl="1"/>
            <a:r>
              <a:rPr lang="en-US" dirty="0" smtClean="0"/>
              <a:t>Hence, division is </a:t>
            </a:r>
            <a:r>
              <a:rPr lang="en-US" b="1" dirty="0" smtClean="0"/>
              <a:t>non-commutative</a:t>
            </a:r>
            <a:r>
              <a:rPr lang="en-US" dirty="0" smtClean="0"/>
              <a:t> – order does matter!</a:t>
            </a:r>
          </a:p>
          <a:p>
            <a:pPr lvl="1"/>
            <a:endParaRPr lang="en-US" dirty="0"/>
          </a:p>
          <a:p>
            <a:r>
              <a:rPr lang="en-US" dirty="0" smtClean="0"/>
              <a:t>But division is much more complicated!</a:t>
            </a:r>
          </a:p>
          <a:p>
            <a:pPr lvl="1"/>
            <a:r>
              <a:rPr lang="en-US" dirty="0" smtClean="0"/>
              <a:t>Corner cases</a:t>
            </a:r>
          </a:p>
          <a:p>
            <a:pPr lvl="2"/>
            <a:r>
              <a:rPr lang="en-US" dirty="0" smtClean="0"/>
              <a:t>1 / 2 → Decimal fraction (0.50)</a:t>
            </a:r>
          </a:p>
          <a:p>
            <a:pPr lvl="2"/>
            <a:r>
              <a:rPr lang="en-US" dirty="0" smtClean="0"/>
              <a:t>1 / 3 → Repeating decimal fraction(0.</a:t>
            </a:r>
            <a:r>
              <a:rPr lang="en-US" b="1" dirty="0" smtClean="0"/>
              <a:t>3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b="1" dirty="0" smtClean="0">
                <a:solidFill>
                  <a:srgbClr val="92D050"/>
                </a:solidFill>
              </a:rPr>
              <a:t>3</a:t>
            </a:r>
            <a:r>
              <a:rPr lang="en-US" b="1" dirty="0" smtClean="0">
                <a:solidFill>
                  <a:srgbClr val="00B0F0"/>
                </a:solidFill>
              </a:rPr>
              <a:t>3</a:t>
            </a:r>
            <a:r>
              <a:rPr lang="en-US" dirty="0" smtClean="0"/>
              <a:t>…)</a:t>
            </a:r>
          </a:p>
          <a:p>
            <a:pPr lvl="2"/>
            <a:r>
              <a:rPr lang="en-US" dirty="0" smtClean="0"/>
              <a:t>1 / 7 → Repeating decimal sequence fraction (0.</a:t>
            </a:r>
            <a:r>
              <a:rPr lang="en-US" b="1" dirty="0" smtClean="0"/>
              <a:t>142857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142857</a:t>
            </a:r>
            <a:r>
              <a:rPr lang="en-US" dirty="0" smtClean="0"/>
              <a:t>…)</a:t>
            </a:r>
          </a:p>
          <a:p>
            <a:pPr lvl="2"/>
            <a:r>
              <a:rPr lang="en-US" dirty="0" smtClean="0"/>
              <a:t>1 / 0 → ∞</a:t>
            </a:r>
          </a:p>
          <a:p>
            <a:pPr lvl="2"/>
            <a:r>
              <a:rPr lang="en-US" dirty="0" smtClean="0"/>
              <a:t>0 / 0 → ?</a:t>
            </a:r>
          </a:p>
          <a:p>
            <a:pPr lvl="2"/>
            <a:endParaRPr lang="en-US" dirty="0"/>
          </a:p>
          <a:p>
            <a:r>
              <a:rPr lang="en-US" dirty="0" smtClean="0"/>
              <a:t>Certainly not </a:t>
            </a:r>
            <a:r>
              <a:rPr lang="en-US" b="1" dirty="0" smtClean="0"/>
              <a:t>fixed-point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- </a:t>
            </a:r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MULLW</a:t>
            </a:r>
            <a:r>
              <a:rPr lang="en-US" dirty="0" smtClean="0"/>
              <a:t>		(multiplication with W)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MULLW</a:t>
            </a:r>
            <a:r>
              <a:rPr lang="en-US" dirty="0" smtClean="0"/>
              <a:t> 0xFF for [WREG] = 0xFF</a:t>
            </a:r>
          </a:p>
          <a:p>
            <a:pPr lvl="1"/>
            <a:r>
              <a:rPr lang="en-US" dirty="0" smtClean="0"/>
              <a:t>Effect: [PRODH]:[PRODL] = [WREG] * 0xFF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b="1" dirty="0" smtClean="0"/>
          </a:p>
          <a:p>
            <a:pPr marL="274320" lvl="1" indent="0">
              <a:buNone/>
            </a:pPr>
            <a:endParaRPr lang="en-US" b="1" dirty="0"/>
          </a:p>
          <a:p>
            <a:pPr marL="274320" lvl="1" indent="0" algn="ctr">
              <a:buNone/>
            </a:pPr>
            <a:r>
              <a:rPr lang="en-US" dirty="0" smtClean="0"/>
              <a:t>Result</a:t>
            </a:r>
            <a:r>
              <a:rPr lang="en-US" dirty="0"/>
              <a:t>: </a:t>
            </a:r>
            <a:r>
              <a:rPr lang="en-US" b="1" dirty="0"/>
              <a:t>0xFF</a:t>
            </a:r>
            <a:r>
              <a:rPr lang="en-US" dirty="0"/>
              <a:t> * </a:t>
            </a:r>
            <a:r>
              <a:rPr lang="en-US" b="1" dirty="0"/>
              <a:t>0xFF</a:t>
            </a:r>
            <a:r>
              <a:rPr lang="en-US" dirty="0"/>
              <a:t> = 255 * 255 = 65025 = </a:t>
            </a:r>
            <a:r>
              <a:rPr lang="en-US" b="1" dirty="0"/>
              <a:t>0xFE01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3276600"/>
            <a:ext cx="56388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5189" y="3722132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5789" y="37460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69389" y="3962400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FE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35809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PRODH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59989" y="3961085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01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6200000">
            <a:off x="4419600" y="3797766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48400" y="35805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PRODL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06869" y="3276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PIC18F: Instructions -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MULWF</a:t>
            </a:r>
            <a:r>
              <a:rPr lang="en-US" dirty="0"/>
              <a:t>		(multiplication with FREG)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MULWF</a:t>
            </a:r>
            <a:r>
              <a:rPr lang="en-US" dirty="0"/>
              <a:t> 0x20 for [WREG] = 0x02, [0x20] = 0x01</a:t>
            </a:r>
          </a:p>
          <a:p>
            <a:pPr lvl="1"/>
            <a:r>
              <a:rPr lang="en-US" dirty="0"/>
              <a:t>Effect: [PRODH]:[PRODL] = [WREG] * [0x20]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3200400"/>
            <a:ext cx="73152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3722132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37460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37408" y="35574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8008" y="3581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37408" y="39384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8008" y="3962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0x21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3200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GPR0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3962400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4411" y="35809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PRODH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86600" y="3961085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02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16200000">
            <a:off x="5029200" y="3797766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5011" y="35805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PRODL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05600" y="3200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SFR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19200" y="4687669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 algn="ctr">
              <a:buNone/>
            </a:pPr>
            <a:r>
              <a:rPr lang="en-US" dirty="0"/>
              <a:t>Result: </a:t>
            </a:r>
            <a:r>
              <a:rPr lang="en-US" b="1" dirty="0" smtClean="0"/>
              <a:t>0x02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b="1" dirty="0" smtClean="0"/>
              <a:t>0x01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/>
              <a:t>0x0002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59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– logical AND(L)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ANDLW</a:t>
            </a:r>
          </a:p>
          <a:p>
            <a:pPr lvl="1"/>
            <a:r>
              <a:rPr lang="en-US" dirty="0" smtClean="0"/>
              <a:t>8-bit AND of [WREG] and Data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ANDLW</a:t>
            </a:r>
            <a:r>
              <a:rPr lang="en-US" dirty="0" smtClean="0"/>
              <a:t> 0x12 for [WREG] = 0x02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0000 0010	[WREG]</a:t>
            </a:r>
          </a:p>
          <a:p>
            <a:pPr marL="274320" lvl="1" indent="0">
              <a:buNone/>
            </a:pPr>
            <a:r>
              <a:rPr lang="en-US" dirty="0" smtClean="0"/>
              <a:t>0001 0010	0x12</a:t>
            </a:r>
          </a:p>
          <a:p>
            <a:pPr marL="274320" lvl="1" indent="0">
              <a:buNone/>
            </a:pPr>
            <a:r>
              <a:rPr lang="en-US" dirty="0" smtClean="0"/>
              <a:t>--------------</a:t>
            </a:r>
          </a:p>
          <a:p>
            <a:pPr marL="274320" lvl="1" indent="0">
              <a:buNone/>
            </a:pPr>
            <a:r>
              <a:rPr lang="en-US" dirty="0" smtClean="0"/>
              <a:t>0000 0010	Result, goes into WREG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Effect: [WREG] = 0x02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– logical AND(F)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ANDWF</a:t>
            </a:r>
          </a:p>
          <a:p>
            <a:pPr lvl="1"/>
            <a:r>
              <a:rPr lang="en-US" dirty="0" smtClean="0"/>
              <a:t>8-bit AND of [WREG] and [FREG]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ANDWF</a:t>
            </a:r>
            <a:r>
              <a:rPr lang="en-US" dirty="0" smtClean="0"/>
              <a:t> 0x20, F for [WREG] = 0x02, [0x20] = 0x12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0000 0010	[WREG]</a:t>
            </a:r>
          </a:p>
          <a:p>
            <a:pPr marL="274320" lvl="1" indent="0">
              <a:buNone/>
            </a:pPr>
            <a:r>
              <a:rPr lang="en-US" dirty="0" smtClean="0"/>
              <a:t>0001 0010	[0x20]</a:t>
            </a:r>
          </a:p>
          <a:p>
            <a:pPr marL="274320" lvl="1" indent="0">
              <a:buNone/>
            </a:pPr>
            <a:r>
              <a:rPr lang="en-US" dirty="0" smtClean="0"/>
              <a:t>--------------</a:t>
            </a:r>
          </a:p>
          <a:p>
            <a:pPr marL="274320" lvl="1" indent="0">
              <a:buNone/>
            </a:pPr>
            <a:r>
              <a:rPr lang="en-US" dirty="0" smtClean="0"/>
              <a:t>0000 0010	Result, goes into 0x20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Effect: [0x20] = 0x02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– logical OR(L)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IORLW</a:t>
            </a:r>
          </a:p>
          <a:p>
            <a:pPr lvl="1"/>
            <a:r>
              <a:rPr lang="en-US" dirty="0" smtClean="0"/>
              <a:t>8-bit </a:t>
            </a:r>
            <a:r>
              <a:rPr lang="en-US" b="1" dirty="0" smtClean="0"/>
              <a:t>inclusive OR</a:t>
            </a:r>
            <a:r>
              <a:rPr lang="en-US" dirty="0" smtClean="0"/>
              <a:t> of [WREG] and Data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IORLW</a:t>
            </a:r>
            <a:r>
              <a:rPr lang="en-US" dirty="0" smtClean="0"/>
              <a:t> 0x12, F for [WREG] = 0x02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0000 0010	[WREG]</a:t>
            </a:r>
          </a:p>
          <a:p>
            <a:pPr marL="274320" lvl="1" indent="0">
              <a:buNone/>
            </a:pPr>
            <a:r>
              <a:rPr lang="en-US" dirty="0" smtClean="0"/>
              <a:t>0001 0010	0x12</a:t>
            </a:r>
          </a:p>
          <a:p>
            <a:pPr marL="274320" lvl="1" indent="0">
              <a:buNone/>
            </a:pPr>
            <a:r>
              <a:rPr lang="en-US" dirty="0" smtClean="0"/>
              <a:t>--------------</a:t>
            </a:r>
          </a:p>
          <a:p>
            <a:pPr marL="274320" lvl="1" indent="0">
              <a:buNone/>
            </a:pPr>
            <a:r>
              <a:rPr lang="en-US" dirty="0" smtClean="0"/>
              <a:t>0001 0010	Result, goes into WREG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Effect: [WREG] = 0x12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– logical OR(F)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IORWF</a:t>
            </a:r>
          </a:p>
          <a:p>
            <a:pPr lvl="1"/>
            <a:r>
              <a:rPr lang="en-US" dirty="0" smtClean="0"/>
              <a:t>8-bit </a:t>
            </a:r>
            <a:r>
              <a:rPr lang="en-US" b="1" dirty="0" smtClean="0"/>
              <a:t>inclusive OR</a:t>
            </a:r>
            <a:r>
              <a:rPr lang="en-US" dirty="0" smtClean="0"/>
              <a:t> of [WREG] and [FREG]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IORWF</a:t>
            </a:r>
            <a:r>
              <a:rPr lang="en-US" dirty="0" smtClean="0"/>
              <a:t> 0x20, F for [WREG] = 0x02, [0x20] = 0x12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0000 0010	[WREG]</a:t>
            </a:r>
          </a:p>
          <a:p>
            <a:pPr marL="274320" lvl="1" indent="0">
              <a:buNone/>
            </a:pPr>
            <a:r>
              <a:rPr lang="en-US" dirty="0" smtClean="0"/>
              <a:t>0001 0010	[0x20]</a:t>
            </a:r>
          </a:p>
          <a:p>
            <a:pPr marL="274320" lvl="1" indent="0">
              <a:buNone/>
            </a:pPr>
            <a:r>
              <a:rPr lang="en-US" dirty="0" smtClean="0"/>
              <a:t>--------------</a:t>
            </a:r>
          </a:p>
          <a:p>
            <a:pPr marL="274320" lvl="1" indent="0">
              <a:buNone/>
            </a:pPr>
            <a:r>
              <a:rPr lang="en-US" dirty="0" smtClean="0"/>
              <a:t>0001 0010	Result, goes into 0x20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Effect: [0x20] = 0x12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PIC18F: Instructions – logical XOR(L)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XORLW</a:t>
            </a:r>
          </a:p>
          <a:p>
            <a:pPr lvl="1"/>
            <a:r>
              <a:rPr lang="en-US" dirty="0" smtClean="0"/>
              <a:t>8-bit </a:t>
            </a:r>
            <a:r>
              <a:rPr lang="en-US" b="1" dirty="0" smtClean="0"/>
              <a:t>exclusive OR</a:t>
            </a:r>
            <a:r>
              <a:rPr lang="en-US" dirty="0" smtClean="0"/>
              <a:t> of [WREG] and Data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XORLW</a:t>
            </a:r>
            <a:r>
              <a:rPr lang="en-US" dirty="0" smtClean="0"/>
              <a:t> 0x12, F for [WREG] = 0x02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0000 0010	[WREG]</a:t>
            </a:r>
          </a:p>
          <a:p>
            <a:pPr marL="274320" lvl="1" indent="0">
              <a:buNone/>
            </a:pPr>
            <a:r>
              <a:rPr lang="en-US" dirty="0" smtClean="0"/>
              <a:t>0001 0010	0x12</a:t>
            </a:r>
          </a:p>
          <a:p>
            <a:pPr marL="274320" lvl="1" indent="0">
              <a:buNone/>
            </a:pPr>
            <a:r>
              <a:rPr lang="en-US" dirty="0" smtClean="0"/>
              <a:t>--------------</a:t>
            </a:r>
          </a:p>
          <a:p>
            <a:pPr marL="274320" lvl="1" indent="0">
              <a:buNone/>
            </a:pPr>
            <a:r>
              <a:rPr lang="en-US" dirty="0" smtClean="0"/>
              <a:t>0001 0000	Result, goes into WREG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Effect: [WREG] = 0x10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990600"/>
          </a:xfrm>
        </p:spPr>
        <p:txBody>
          <a:bodyPr/>
          <a:lstStyle/>
          <a:p>
            <a:r>
              <a:rPr lang="en-US" dirty="0" smtClean="0"/>
              <a:t>PIC18F: Instructions – logical XOR(F)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dirty="0" smtClean="0"/>
              <a:t>ORWF</a:t>
            </a:r>
          </a:p>
          <a:p>
            <a:pPr lvl="1"/>
            <a:r>
              <a:rPr lang="en-US" dirty="0" smtClean="0"/>
              <a:t>8-bit </a:t>
            </a:r>
            <a:r>
              <a:rPr lang="en-US" b="1" dirty="0" smtClean="0"/>
              <a:t>exclusive OR</a:t>
            </a:r>
            <a:r>
              <a:rPr lang="en-US" dirty="0" smtClean="0"/>
              <a:t> of [WREG] and [FREG]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/>
              <a:t>X</a:t>
            </a:r>
            <a:r>
              <a:rPr lang="en-US" b="1" dirty="0" smtClean="0"/>
              <a:t>ORWF</a:t>
            </a:r>
            <a:r>
              <a:rPr lang="en-US" dirty="0" smtClean="0"/>
              <a:t> 0x20, F for [WREG] = 0x02, [0x20] = 0x12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0000 0010	[WREG]</a:t>
            </a:r>
          </a:p>
          <a:p>
            <a:pPr marL="274320" lvl="1" indent="0">
              <a:buNone/>
            </a:pPr>
            <a:r>
              <a:rPr lang="en-US" dirty="0" smtClean="0"/>
              <a:t>0001 0010	[0x20]</a:t>
            </a:r>
          </a:p>
          <a:p>
            <a:pPr marL="274320" lvl="1" indent="0">
              <a:buNone/>
            </a:pPr>
            <a:r>
              <a:rPr lang="en-US" dirty="0" smtClean="0"/>
              <a:t>--------------</a:t>
            </a:r>
          </a:p>
          <a:p>
            <a:pPr marL="274320" lvl="1" indent="0">
              <a:buNone/>
            </a:pPr>
            <a:r>
              <a:rPr lang="en-US" dirty="0" smtClean="0"/>
              <a:t>0001 0000	Result, goes into 0x20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Effect: [0x20] = 0x10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 set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466975"/>
            <a:ext cx="83153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Journey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MOVLW, MOVWF, MOVF, MOVFF</a:t>
            </a:r>
          </a:p>
          <a:p>
            <a:r>
              <a:rPr lang="en-US" dirty="0" smtClean="0"/>
              <a:t>Register setup</a:t>
            </a:r>
          </a:p>
          <a:p>
            <a:pPr lvl="1"/>
            <a:r>
              <a:rPr lang="en-US" dirty="0" smtClean="0"/>
              <a:t>SETF, CLRF</a:t>
            </a:r>
          </a:p>
          <a:p>
            <a:r>
              <a:rPr lang="en-US" dirty="0" smtClean="0"/>
              <a:t>Arithmetic (with and without carry/borrow)</a:t>
            </a:r>
          </a:p>
          <a:p>
            <a:pPr lvl="1"/>
            <a:r>
              <a:rPr lang="en-US" dirty="0" smtClean="0"/>
              <a:t>ADDLW, ADDWF, ADDWFC</a:t>
            </a:r>
          </a:p>
          <a:p>
            <a:pPr lvl="1"/>
            <a:r>
              <a:rPr lang="en-US" dirty="0" smtClean="0"/>
              <a:t>SUBLW, SUBWF, SUBWFB, SUBFWB</a:t>
            </a:r>
          </a:p>
          <a:p>
            <a:pPr lvl="1"/>
            <a:r>
              <a:rPr lang="en-US" dirty="0" smtClean="0"/>
              <a:t>MULLW, MULWF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ANDLW, ANDWF</a:t>
            </a:r>
          </a:p>
          <a:p>
            <a:pPr lvl="1"/>
            <a:r>
              <a:rPr lang="en-US" dirty="0" smtClean="0"/>
              <a:t>IORLW, IORWF</a:t>
            </a:r>
          </a:p>
          <a:p>
            <a:pPr lvl="1"/>
            <a:r>
              <a:rPr lang="en-US" dirty="0" smtClean="0"/>
              <a:t>XORLW, XORWF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7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crunching</a:t>
            </a:r>
            <a:br>
              <a:rPr lang="en-US" dirty="0" smtClean="0"/>
            </a:br>
            <a:r>
              <a:rPr lang="en-US" dirty="0" err="1" smtClean="0"/>
              <a:t>instructionS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Some more instructions!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Negation</a:t>
            </a:r>
          </a:p>
          <a:p>
            <a:pPr lvl="1"/>
            <a:r>
              <a:rPr lang="en-US" dirty="0" smtClean="0"/>
              <a:t>COMF</a:t>
            </a:r>
          </a:p>
          <a:p>
            <a:pPr lvl="1"/>
            <a:r>
              <a:rPr lang="en-US" dirty="0" smtClean="0"/>
              <a:t>NEGF</a:t>
            </a:r>
          </a:p>
          <a:p>
            <a:pPr lvl="1"/>
            <a:endParaRPr lang="en-US" dirty="0"/>
          </a:p>
          <a:p>
            <a:r>
              <a:rPr lang="en-US" dirty="0" smtClean="0"/>
              <a:t>Rotate / Shift</a:t>
            </a:r>
          </a:p>
          <a:p>
            <a:pPr lvl="1"/>
            <a:r>
              <a:rPr lang="en-US" dirty="0" smtClean="0"/>
              <a:t>RLCF, RLNCF</a:t>
            </a:r>
          </a:p>
          <a:p>
            <a:pPr lvl="1"/>
            <a:r>
              <a:rPr lang="en-US" dirty="0" smtClean="0"/>
              <a:t>RRCF, RRNCF</a:t>
            </a:r>
          </a:p>
          <a:p>
            <a:pPr lvl="1"/>
            <a:endParaRPr lang="en-US" dirty="0"/>
          </a:p>
          <a:p>
            <a:r>
              <a:rPr lang="en-US" dirty="0" smtClean="0"/>
              <a:t>Swap</a:t>
            </a:r>
          </a:p>
          <a:p>
            <a:pPr lvl="1"/>
            <a:r>
              <a:rPr lang="en-US" dirty="0" smtClean="0"/>
              <a:t>SWAPF</a:t>
            </a:r>
          </a:p>
          <a:p>
            <a:pPr lvl="1"/>
            <a:endParaRPr lang="en-US" dirty="0"/>
          </a:p>
          <a:p>
            <a:r>
              <a:rPr lang="en-US" dirty="0" smtClean="0"/>
              <a:t>Increment, Decrement</a:t>
            </a:r>
          </a:p>
          <a:p>
            <a:pPr lvl="1"/>
            <a:r>
              <a:rPr lang="en-US" dirty="0" smtClean="0"/>
              <a:t>INCF, DECF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- negation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73672"/>
              </p:ext>
            </p:extLst>
          </p:nvPr>
        </p:nvGraphicFramePr>
        <p:xfrm>
          <a:off x="762000" y="1371600"/>
          <a:ext cx="7391400" cy="53949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391400"/>
              </a:tblGrid>
              <a:tr h="268783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Binary </a:t>
                      </a:r>
                      <a:r>
                        <a:rPr lang="en-US" b="1" u="sng" dirty="0" smtClean="0"/>
                        <a:t>com</a:t>
                      </a:r>
                      <a:r>
                        <a:rPr lang="en-US" b="0" dirty="0" smtClean="0"/>
                        <a:t>plement (1→0, 0→1) of FREG’s content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Also called </a:t>
                      </a:r>
                      <a:r>
                        <a:rPr lang="en-US" b="1" dirty="0" smtClean="0"/>
                        <a:t>one’s complement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Example: </a:t>
                      </a:r>
                      <a:r>
                        <a:rPr lang="en-US" b="1" dirty="0" smtClean="0"/>
                        <a:t>COMF</a:t>
                      </a:r>
                      <a:r>
                        <a:rPr lang="en-US" b="0" dirty="0" smtClean="0"/>
                        <a:t> 0x20, F for [0x20] = 0x32</a:t>
                      </a:r>
                    </a:p>
                    <a:p>
                      <a:pPr lvl="2"/>
                      <a:endParaRPr lang="en-US" b="0" dirty="0" smtClean="0"/>
                    </a:p>
                    <a:p>
                      <a:pPr marL="274320" lvl="1" indent="0">
                        <a:buNone/>
                      </a:pPr>
                      <a:r>
                        <a:rPr lang="en-US" b="0" dirty="0" smtClean="0"/>
                        <a:t>     0x3   0x2			   0xC  0xD</a:t>
                      </a:r>
                    </a:p>
                    <a:p>
                      <a:pPr marL="274320" lvl="1" indent="0">
                        <a:buNone/>
                      </a:pPr>
                      <a:r>
                        <a:rPr lang="en-US" b="0" dirty="0" smtClean="0"/>
                        <a:t>    0011 0010	        becomes	  1100 1101</a:t>
                      </a:r>
                    </a:p>
                    <a:p>
                      <a:pPr marL="274320" lvl="1" indent="0">
                        <a:buNone/>
                      </a:pPr>
                      <a:r>
                        <a:rPr lang="en-US" dirty="0" smtClean="0"/>
                        <a:t>			</a:t>
                      </a:r>
                    </a:p>
                    <a:p>
                      <a:pPr marL="274320" lvl="1" indent="0">
                        <a:buNone/>
                      </a:pPr>
                      <a:r>
                        <a:rPr lang="en-US" b="1" dirty="0" smtClean="0"/>
                        <a:t>                                      Result: [0x20] = 0xCD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427723">
                <a:tc>
                  <a:txBody>
                    <a:bodyPr/>
                    <a:lstStyle/>
                    <a:p>
                      <a:r>
                        <a:rPr lang="en-US" dirty="0" smtClean="0"/>
                        <a:t>NEGF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u="sng" dirty="0" smtClean="0"/>
                        <a:t>Neg</a:t>
                      </a:r>
                      <a:r>
                        <a:rPr lang="en-US" dirty="0" smtClean="0"/>
                        <a:t>ation: Take the </a:t>
                      </a:r>
                      <a:r>
                        <a:rPr lang="en-US" b="1" dirty="0" smtClean="0"/>
                        <a:t>two’s complement</a:t>
                      </a:r>
                      <a:r>
                        <a:rPr lang="en-US" dirty="0" smtClean="0"/>
                        <a:t> of contents of FREG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Example: </a:t>
                      </a:r>
                      <a:r>
                        <a:rPr lang="en-US" b="1" dirty="0" smtClean="0"/>
                        <a:t>NEGF</a:t>
                      </a:r>
                      <a:r>
                        <a:rPr lang="en-US" dirty="0" smtClean="0"/>
                        <a:t> 0x20, F for [0x20] = 0x32</a:t>
                      </a:r>
                    </a:p>
                    <a:p>
                      <a:pPr marL="274320" lvl="1" indent="0">
                        <a:buNone/>
                      </a:pPr>
                      <a:r>
                        <a:rPr lang="en-US" dirty="0" smtClean="0"/>
                        <a:t> </a:t>
                      </a:r>
                    </a:p>
                    <a:p>
                      <a:pPr marL="274320" lvl="1" indent="0">
                        <a:buNone/>
                      </a:pPr>
                      <a:r>
                        <a:rPr lang="en-US" dirty="0" smtClean="0"/>
                        <a:t>      0x3   0x2			    0xC  0xE</a:t>
                      </a:r>
                    </a:p>
                    <a:p>
                      <a:pPr marL="274320" lvl="1" indent="0">
                        <a:buNone/>
                      </a:pPr>
                      <a:r>
                        <a:rPr lang="en-US" dirty="0" smtClean="0"/>
                        <a:t>     0011 0010	        becomes	   1100 1110</a:t>
                      </a:r>
                    </a:p>
                    <a:p>
                      <a:pPr marL="274320" lvl="1" indent="0">
                        <a:buNone/>
                      </a:pPr>
                      <a:r>
                        <a:rPr lang="en-US" dirty="0" smtClean="0"/>
                        <a:t>			</a:t>
                      </a:r>
                    </a:p>
                    <a:p>
                      <a:pPr marL="274320" lvl="1" indent="0">
                        <a:buNone/>
                      </a:pPr>
                      <a:r>
                        <a:rPr lang="en-US" b="1" dirty="0" smtClean="0"/>
                        <a:t>                                      Result: [0x20] = 0xCE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– rotate left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RLCF</a:t>
            </a:r>
          </a:p>
          <a:p>
            <a:pPr lvl="1"/>
            <a:r>
              <a:rPr lang="en-US" b="1" u="sng" dirty="0" smtClean="0"/>
              <a:t>R</a:t>
            </a:r>
            <a:r>
              <a:rPr lang="en-US" dirty="0" smtClean="0"/>
              <a:t>otate </a:t>
            </a:r>
            <a:r>
              <a:rPr lang="en-US" b="1" u="sng" dirty="0" smtClean="0"/>
              <a:t>L</a:t>
            </a:r>
            <a:r>
              <a:rPr lang="en-US" dirty="0" smtClean="0"/>
              <a:t>eft with </a:t>
            </a:r>
            <a:r>
              <a:rPr lang="en-US" b="1" u="sng" dirty="0" smtClean="0"/>
              <a:t>C</a:t>
            </a:r>
            <a:r>
              <a:rPr lang="en-US" dirty="0" smtClean="0"/>
              <a:t>arry bit the contents of </a:t>
            </a:r>
            <a:r>
              <a:rPr lang="en-US" b="1" u="sng" dirty="0" smtClean="0"/>
              <a:t>F</a:t>
            </a:r>
            <a:r>
              <a:rPr lang="en-US" dirty="0" smtClean="0"/>
              <a:t>REG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RLCF</a:t>
            </a:r>
            <a:r>
              <a:rPr lang="en-US" dirty="0" smtClean="0"/>
              <a:t> 0x20, F for [0x20] = 0x20, C = 1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    C=1		becomes	     	     C=0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0010 0000				0100 0001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Result: [0x20] = 0x41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RLNCF</a:t>
            </a:r>
            <a:endParaRPr lang="en-US" dirty="0"/>
          </a:p>
          <a:p>
            <a:pPr lvl="1"/>
            <a:r>
              <a:rPr lang="en-US" b="1" u="sng" dirty="0"/>
              <a:t>R</a:t>
            </a:r>
            <a:r>
              <a:rPr lang="en-US" dirty="0"/>
              <a:t>otate </a:t>
            </a:r>
            <a:r>
              <a:rPr lang="en-US" b="1" u="sng" dirty="0"/>
              <a:t>L</a:t>
            </a:r>
            <a:r>
              <a:rPr lang="en-US" dirty="0"/>
              <a:t>eft with </a:t>
            </a:r>
            <a:r>
              <a:rPr lang="en-US" b="1" u="sng" dirty="0" smtClean="0"/>
              <a:t>N</a:t>
            </a:r>
            <a:r>
              <a:rPr lang="en-US" dirty="0" smtClean="0"/>
              <a:t>o </a:t>
            </a:r>
            <a:r>
              <a:rPr lang="en-US" b="1" u="sng" dirty="0" smtClean="0"/>
              <a:t>C</a:t>
            </a:r>
            <a:r>
              <a:rPr lang="en-US" dirty="0" smtClean="0"/>
              <a:t>arry </a:t>
            </a:r>
            <a:r>
              <a:rPr lang="en-US" dirty="0"/>
              <a:t>bit the contents of </a:t>
            </a:r>
            <a:r>
              <a:rPr lang="en-US" b="1" u="sng" dirty="0"/>
              <a:t>F</a:t>
            </a:r>
            <a:r>
              <a:rPr lang="en-US" dirty="0"/>
              <a:t>REG</a:t>
            </a:r>
          </a:p>
          <a:p>
            <a:pPr lvl="1"/>
            <a:r>
              <a:rPr lang="en-US" dirty="0"/>
              <a:t>Example: </a:t>
            </a:r>
            <a:r>
              <a:rPr lang="en-US" b="1" dirty="0" smtClean="0"/>
              <a:t>RLNCF</a:t>
            </a:r>
            <a:r>
              <a:rPr lang="en-US" dirty="0" smtClean="0"/>
              <a:t> </a:t>
            </a:r>
            <a:r>
              <a:rPr lang="en-US" dirty="0"/>
              <a:t>0x20, F for [0x20] = 0x20, C = 1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    </a:t>
            </a:r>
            <a:r>
              <a:rPr lang="en-US" dirty="0" smtClean="0"/>
              <a:t>C=1</a:t>
            </a:r>
            <a:r>
              <a:rPr lang="en-US" dirty="0"/>
              <a:t>		becomes	     </a:t>
            </a:r>
            <a:r>
              <a:rPr lang="en-US" dirty="0" smtClean="0"/>
              <a:t>                C=1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0010 0000				0100 </a:t>
            </a:r>
            <a:r>
              <a:rPr lang="en-US" dirty="0" smtClean="0"/>
              <a:t>0000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marL="27432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Result</a:t>
            </a:r>
            <a:r>
              <a:rPr lang="en-US" b="1" dirty="0"/>
              <a:t>: [0x20] = </a:t>
            </a:r>
            <a:r>
              <a:rPr lang="en-US" b="1" dirty="0" smtClean="0"/>
              <a:t>0x40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rot="191455" flipH="1">
            <a:off x="1929978" y="2675129"/>
            <a:ext cx="304800" cy="457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10800000" flipH="1">
            <a:off x="381000" y="2667000"/>
            <a:ext cx="304800" cy="457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191455" flipH="1">
            <a:off x="1929978" y="5061618"/>
            <a:ext cx="304800" cy="457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10800000" flipH="1">
            <a:off x="381000" y="5053489"/>
            <a:ext cx="304800" cy="457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Multiply 30"/>
          <p:cNvSpPr/>
          <p:nvPr/>
        </p:nvSpPr>
        <p:spPr>
          <a:xfrm>
            <a:off x="1003089" y="4876800"/>
            <a:ext cx="533400" cy="5180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1066800" y="32004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1066800" y="56388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– rotate right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RRCF</a:t>
            </a:r>
          </a:p>
          <a:p>
            <a:pPr lvl="1"/>
            <a:r>
              <a:rPr lang="en-US" b="1" u="sng" dirty="0" smtClean="0"/>
              <a:t>R</a:t>
            </a:r>
            <a:r>
              <a:rPr lang="en-US" dirty="0" smtClean="0"/>
              <a:t>otate </a:t>
            </a:r>
            <a:r>
              <a:rPr lang="en-US" b="1" u="sng" dirty="0" smtClean="0"/>
              <a:t>R</a:t>
            </a:r>
            <a:r>
              <a:rPr lang="en-US" dirty="0" smtClean="0"/>
              <a:t>ight with </a:t>
            </a:r>
            <a:r>
              <a:rPr lang="en-US" b="1" u="sng" dirty="0" smtClean="0"/>
              <a:t>C</a:t>
            </a:r>
            <a:r>
              <a:rPr lang="en-US" dirty="0" smtClean="0"/>
              <a:t>arry bit the contents of </a:t>
            </a:r>
            <a:r>
              <a:rPr lang="en-US" b="1" u="sng" dirty="0" smtClean="0"/>
              <a:t>F</a:t>
            </a:r>
            <a:r>
              <a:rPr lang="en-US" dirty="0" smtClean="0"/>
              <a:t>REG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RRCF</a:t>
            </a:r>
            <a:r>
              <a:rPr lang="en-US" dirty="0" smtClean="0"/>
              <a:t> 0x20, F for [0x20] = 0x20, C = 1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    C=1		becomes	     	     C=0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0010 0000				1001 0000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Result: [0x20] = 0x90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RRNCF</a:t>
            </a:r>
            <a:endParaRPr lang="en-US" dirty="0"/>
          </a:p>
          <a:p>
            <a:pPr lvl="1"/>
            <a:r>
              <a:rPr lang="en-US" b="1" u="sng" dirty="0"/>
              <a:t>R</a:t>
            </a:r>
            <a:r>
              <a:rPr lang="en-US" dirty="0"/>
              <a:t>otate </a:t>
            </a:r>
            <a:r>
              <a:rPr lang="en-US" b="1" u="sng" dirty="0" smtClean="0"/>
              <a:t>R</a:t>
            </a:r>
            <a:r>
              <a:rPr lang="en-US" dirty="0" smtClean="0"/>
              <a:t>ight </a:t>
            </a:r>
            <a:r>
              <a:rPr lang="en-US" dirty="0"/>
              <a:t>with </a:t>
            </a:r>
            <a:r>
              <a:rPr lang="en-US" b="1" u="sng" dirty="0" smtClean="0"/>
              <a:t>N</a:t>
            </a:r>
            <a:r>
              <a:rPr lang="en-US" dirty="0" smtClean="0"/>
              <a:t>o </a:t>
            </a:r>
            <a:r>
              <a:rPr lang="en-US" b="1" u="sng" dirty="0" smtClean="0"/>
              <a:t>C</a:t>
            </a:r>
            <a:r>
              <a:rPr lang="en-US" dirty="0" smtClean="0"/>
              <a:t>arry </a:t>
            </a:r>
            <a:r>
              <a:rPr lang="en-US" dirty="0"/>
              <a:t>bit the contents of </a:t>
            </a:r>
            <a:r>
              <a:rPr lang="en-US" b="1" u="sng" dirty="0"/>
              <a:t>F</a:t>
            </a:r>
            <a:r>
              <a:rPr lang="en-US" dirty="0"/>
              <a:t>REG</a:t>
            </a:r>
          </a:p>
          <a:p>
            <a:pPr lvl="1"/>
            <a:r>
              <a:rPr lang="en-US" dirty="0"/>
              <a:t>Example: </a:t>
            </a:r>
            <a:r>
              <a:rPr lang="en-US" b="1" dirty="0" smtClean="0"/>
              <a:t>RRNCF</a:t>
            </a:r>
            <a:r>
              <a:rPr lang="en-US" dirty="0" smtClean="0"/>
              <a:t> </a:t>
            </a:r>
            <a:r>
              <a:rPr lang="en-US" dirty="0"/>
              <a:t>0x20, F for [0x20] = 0x20, C = 1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    </a:t>
            </a:r>
            <a:r>
              <a:rPr lang="en-US" dirty="0" smtClean="0"/>
              <a:t>C=1</a:t>
            </a:r>
            <a:r>
              <a:rPr lang="en-US" dirty="0"/>
              <a:t>		becomes	     </a:t>
            </a:r>
            <a:r>
              <a:rPr lang="en-US" dirty="0" smtClean="0"/>
              <a:t>                C=1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0010 0000				</a:t>
            </a:r>
            <a:r>
              <a:rPr lang="en-US" dirty="0" smtClean="0"/>
              <a:t>0001 0000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marL="27432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Result</a:t>
            </a:r>
            <a:r>
              <a:rPr lang="en-US" b="1" dirty="0"/>
              <a:t>: [0x20] = </a:t>
            </a:r>
            <a:r>
              <a:rPr lang="en-US" b="1" dirty="0" smtClean="0"/>
              <a:t>0x10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>
            <a:off x="502201" y="2688695"/>
            <a:ext cx="287735" cy="457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10800000">
            <a:off x="1917489" y="2667000"/>
            <a:ext cx="317289" cy="457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Multiply 30"/>
          <p:cNvSpPr/>
          <p:nvPr/>
        </p:nvSpPr>
        <p:spPr>
          <a:xfrm>
            <a:off x="1003089" y="4876800"/>
            <a:ext cx="533400" cy="5180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Right Arrow 9"/>
          <p:cNvSpPr/>
          <p:nvPr/>
        </p:nvSpPr>
        <p:spPr>
          <a:xfrm>
            <a:off x="477223" y="5050895"/>
            <a:ext cx="287735" cy="457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rot="10800000">
            <a:off x="1892511" y="5029200"/>
            <a:ext cx="317289" cy="457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30511" y="3200400"/>
            <a:ext cx="46968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143000" y="5562600"/>
            <a:ext cx="46968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Mathematics: Rotate/Shift for power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shift right/left mean? Let’s take 4 (power of 2)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1-bit shift:</a:t>
            </a:r>
          </a:p>
          <a:p>
            <a:pPr marL="274320" lvl="1" indent="0">
              <a:buNone/>
            </a:pPr>
            <a:r>
              <a:rPr lang="en-US" dirty="0" smtClean="0"/>
              <a:t>		</a:t>
            </a:r>
            <a:endParaRPr lang="en-US" dirty="0"/>
          </a:p>
          <a:p>
            <a:r>
              <a:rPr lang="en-US" dirty="0" smtClean="0"/>
              <a:t>For 2-bit shift:</a:t>
            </a:r>
          </a:p>
          <a:p>
            <a:endParaRPr lang="en-US" dirty="0"/>
          </a:p>
          <a:p>
            <a:r>
              <a:rPr lang="en-US" dirty="0" smtClean="0"/>
              <a:t>For n-bit shift: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06906"/>
              </p:ext>
            </p:extLst>
          </p:nvPr>
        </p:nvGraphicFramePr>
        <p:xfrm>
          <a:off x="1524000" y="20574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 left by 1-bit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 right</a:t>
                      </a:r>
                      <a:r>
                        <a:rPr lang="en-US" baseline="0" dirty="0" smtClean="0"/>
                        <a:t> by 1-bit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73961"/>
              </p:ext>
            </p:extLst>
          </p:nvPr>
        </p:nvGraphicFramePr>
        <p:xfrm>
          <a:off x="1295400" y="3962400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/>
                <a:gridCol w="3390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Shift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left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≡ “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multiply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by 2”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Shift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right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≡ “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divide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by 2”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34941"/>
              </p:ext>
            </p:extLst>
          </p:nvPr>
        </p:nvGraphicFramePr>
        <p:xfrm>
          <a:off x="1295400" y="4810760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Shift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left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≡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multiply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by 4 (2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Shift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right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≡ </a:t>
                      </a:r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ivide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by 4 (2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13093"/>
              </p:ext>
            </p:extLst>
          </p:nvPr>
        </p:nvGraphicFramePr>
        <p:xfrm>
          <a:off x="1295400" y="5648960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Shift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left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≡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multiply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by 2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Shift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right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≡ </a:t>
                      </a:r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ivide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by 2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– swap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Digital definitions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 algn="ctr">
              <a:buNone/>
            </a:pPr>
            <a:r>
              <a:rPr lang="en-US" dirty="0" smtClean="0"/>
              <a:t>Thus, </a:t>
            </a:r>
            <a:r>
              <a:rPr lang="en-US" b="1" dirty="0" smtClean="0"/>
              <a:t>1 byte = 2 nibbles = 8 bits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SWAPF</a:t>
            </a:r>
          </a:p>
          <a:p>
            <a:pPr lvl="1"/>
            <a:r>
              <a:rPr lang="en-US" dirty="0" smtClean="0"/>
              <a:t>Swap the </a:t>
            </a:r>
            <a:r>
              <a:rPr lang="en-US" b="1" dirty="0" smtClean="0"/>
              <a:t>nibble</a:t>
            </a:r>
            <a:r>
              <a:rPr lang="en-US" dirty="0" smtClean="0"/>
              <a:t> contents of FREG 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SWAPF</a:t>
            </a:r>
            <a:r>
              <a:rPr lang="en-US" dirty="0" smtClean="0"/>
              <a:t> 0x20, F for [0x20] = 0x34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0011 0100		becomes   	 0100 0011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 algn="ctr">
              <a:buNone/>
            </a:pPr>
            <a:r>
              <a:rPr lang="en-US" b="1" dirty="0" smtClean="0"/>
              <a:t>Result: [0x20] = 0x43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" name="Curved Right Arrow 9"/>
          <p:cNvSpPr/>
          <p:nvPr/>
        </p:nvSpPr>
        <p:spPr>
          <a:xfrm rot="16200000" flipH="1">
            <a:off x="1241884" y="4570521"/>
            <a:ext cx="301842" cy="457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00950"/>
              </p:ext>
            </p:extLst>
          </p:nvPr>
        </p:nvGraphicFramePr>
        <p:xfrm>
          <a:off x="1386396" y="19812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Nibble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8-bits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urved Right Arrow 11"/>
          <p:cNvSpPr/>
          <p:nvPr/>
        </p:nvSpPr>
        <p:spPr>
          <a:xfrm rot="5656171" flipH="1">
            <a:off x="1231281" y="5166478"/>
            <a:ext cx="301842" cy="457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Instructions – add/subtract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INCF</a:t>
            </a:r>
          </a:p>
          <a:p>
            <a:pPr lvl="1"/>
            <a:r>
              <a:rPr lang="en-US" dirty="0" smtClean="0"/>
              <a:t>Increment (add 1) to contents of FREG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INCF</a:t>
            </a:r>
            <a:r>
              <a:rPr lang="en-US" dirty="0" smtClean="0"/>
              <a:t> 0x20, F for [0x20] = 0x12</a:t>
            </a:r>
          </a:p>
          <a:p>
            <a:pPr lvl="1"/>
            <a:r>
              <a:rPr lang="en-US" dirty="0" smtClean="0"/>
              <a:t>Effect: [0x20] = 0x12 + 0x01 = </a:t>
            </a:r>
            <a:r>
              <a:rPr lang="en-US" b="1" dirty="0" smtClean="0"/>
              <a:t>0x13</a:t>
            </a:r>
          </a:p>
          <a:p>
            <a:pPr lvl="1"/>
            <a:endParaRPr lang="en-US" dirty="0"/>
          </a:p>
          <a:p>
            <a:r>
              <a:rPr lang="en-US" dirty="0" smtClean="0"/>
              <a:t>DECF</a:t>
            </a:r>
          </a:p>
          <a:p>
            <a:pPr lvl="1"/>
            <a:r>
              <a:rPr lang="en-US" dirty="0" smtClean="0"/>
              <a:t>Decrement (subtract 1) from contents of FREG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DECF</a:t>
            </a:r>
            <a:r>
              <a:rPr lang="en-US" dirty="0" smtClean="0"/>
              <a:t> 0x20, F for [0x20] = 0x12</a:t>
            </a:r>
          </a:p>
          <a:p>
            <a:pPr lvl="1"/>
            <a:r>
              <a:rPr lang="en-US" dirty="0" smtClean="0"/>
              <a:t>Effect: [0x20] = 0x12 – 0x01 = </a:t>
            </a:r>
            <a:r>
              <a:rPr lang="en-US" b="1" dirty="0" smtClean="0"/>
              <a:t>0x11</a:t>
            </a:r>
          </a:p>
          <a:p>
            <a:pPr lvl="1"/>
            <a:endParaRPr lang="en-US" dirty="0"/>
          </a:p>
          <a:p>
            <a:r>
              <a:rPr lang="en-US" dirty="0" smtClean="0"/>
              <a:t>Preferred instructions for </a:t>
            </a:r>
            <a:r>
              <a:rPr lang="en-US" b="1" dirty="0" smtClean="0"/>
              <a:t>loops</a:t>
            </a:r>
            <a:r>
              <a:rPr lang="en-US" dirty="0" smtClean="0"/>
              <a:t> and </a:t>
            </a:r>
            <a:r>
              <a:rPr lang="en-US" b="1" dirty="0" smtClean="0"/>
              <a:t>counters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Concept of “skip”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Skip means</a:t>
            </a:r>
          </a:p>
          <a:p>
            <a:pPr marL="274320" lvl="1" indent="0">
              <a:buNone/>
            </a:pPr>
            <a:r>
              <a:rPr lang="en-US" dirty="0"/>
              <a:t>J</a:t>
            </a:r>
            <a:r>
              <a:rPr lang="en-US" dirty="0" smtClean="0"/>
              <a:t>ump over </a:t>
            </a:r>
            <a:r>
              <a:rPr lang="en-US" u="sng" dirty="0" smtClean="0"/>
              <a:t>next</a:t>
            </a:r>
            <a:r>
              <a:rPr lang="en-US" dirty="0" smtClean="0"/>
              <a:t> instruction</a:t>
            </a:r>
          </a:p>
          <a:p>
            <a:endParaRPr lang="en-US" dirty="0" smtClean="0"/>
          </a:p>
          <a:p>
            <a:r>
              <a:rPr lang="en-US" dirty="0" smtClean="0"/>
              <a:t>Usually conditional</a:t>
            </a:r>
          </a:p>
          <a:p>
            <a:pPr lvl="1"/>
            <a:r>
              <a:rPr lang="en-US" dirty="0" smtClean="0"/>
              <a:t>If condition is TRUE</a:t>
            </a:r>
          </a:p>
          <a:p>
            <a:pPr lvl="2"/>
            <a:r>
              <a:rPr lang="en-US" b="1" dirty="0"/>
              <a:t>P</a:t>
            </a:r>
            <a:r>
              <a:rPr lang="en-US" b="1" dirty="0" smtClean="0"/>
              <a:t>erform</a:t>
            </a:r>
            <a:r>
              <a:rPr lang="en-US" dirty="0" smtClean="0"/>
              <a:t> the skip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b="1" dirty="0"/>
              <a:t>D</a:t>
            </a:r>
            <a:r>
              <a:rPr lang="en-US" b="1" dirty="0" smtClean="0"/>
              <a:t>o not perform</a:t>
            </a:r>
            <a:r>
              <a:rPr lang="en-US" dirty="0" smtClean="0"/>
              <a:t> the skip</a:t>
            </a:r>
          </a:p>
          <a:p>
            <a:pPr lvl="2"/>
            <a:endParaRPr lang="en-US" dirty="0"/>
          </a:p>
          <a:p>
            <a:r>
              <a:rPr lang="en-US" dirty="0" smtClean="0"/>
              <a:t>Leads to </a:t>
            </a:r>
            <a:r>
              <a:rPr lang="en-US" b="1" dirty="0" smtClean="0"/>
              <a:t>compact</a:t>
            </a:r>
            <a:r>
              <a:rPr lang="en-US" dirty="0" smtClean="0"/>
              <a:t>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Code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If skip is not performed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Execute n, n+1, 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If skip is performed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Execute n, then n+2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i="1" dirty="0" smtClean="0">
                <a:solidFill>
                  <a:srgbClr val="FF0000"/>
                </a:solidFill>
              </a:rPr>
              <a:t>+1 not executed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2438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Skip </a:t>
            </a:r>
            <a:r>
              <a:rPr lang="en-US" b="1" dirty="0" err="1" smtClean="0">
                <a:solidFill>
                  <a:schemeClr val="tx1"/>
                </a:solidFill>
              </a:rPr>
              <a:t>inst</a:t>
            </a:r>
            <a:r>
              <a:rPr lang="en-US" b="1" baseline="30000" dirty="0" err="1" smtClean="0">
                <a:solidFill>
                  <a:schemeClr val="tx1"/>
                </a:solidFill>
              </a:rPr>
              <a:t>n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2743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3048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4384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274320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n+1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305966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n+2</a:t>
            </a:r>
            <a:endParaRPr lang="en-US" b="1" dirty="0"/>
          </a:p>
        </p:txBody>
      </p:sp>
      <p:sp>
        <p:nvSpPr>
          <p:cNvPr id="14" name="Curved Right Arrow 13"/>
          <p:cNvSpPr/>
          <p:nvPr/>
        </p:nvSpPr>
        <p:spPr>
          <a:xfrm>
            <a:off x="4419600" y="2514600"/>
            <a:ext cx="457200" cy="729734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4572000" y="2514600"/>
            <a:ext cx="304800" cy="413266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Notational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WREG</a:t>
            </a:r>
          </a:p>
          <a:p>
            <a:pPr lvl="1"/>
            <a:r>
              <a:rPr lang="en-US" dirty="0" smtClean="0"/>
              <a:t>W Register</a:t>
            </a:r>
          </a:p>
          <a:p>
            <a:r>
              <a:rPr lang="en-US" dirty="0" smtClean="0"/>
              <a:t>FREG</a:t>
            </a:r>
          </a:p>
          <a:p>
            <a:pPr lvl="1"/>
            <a:r>
              <a:rPr lang="en-US" dirty="0" smtClean="0"/>
              <a:t>File Register (any register location from GPR Bank 0 / SFR)</a:t>
            </a:r>
          </a:p>
          <a:p>
            <a:r>
              <a:rPr lang="en-US" dirty="0" smtClean="0"/>
              <a:t>[X]</a:t>
            </a:r>
          </a:p>
          <a:p>
            <a:pPr lvl="1"/>
            <a:r>
              <a:rPr lang="en-US" dirty="0" smtClean="0"/>
              <a:t>Contents of register X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[WREG] = 0x02 ↔ WREG’s contents become 0x02</a:t>
            </a:r>
          </a:p>
          <a:p>
            <a:pPr lvl="2"/>
            <a:r>
              <a:rPr lang="en-US" dirty="0" smtClean="0"/>
              <a:t>[0x20] = 0x34    ↔ RAM File Register 0x20 content becomes 0x34</a:t>
            </a:r>
          </a:p>
          <a:p>
            <a:pPr lvl="2"/>
            <a:r>
              <a:rPr lang="en-US" dirty="0" smtClean="0"/>
              <a:t>[X] = [Y]             ↔ </a:t>
            </a:r>
            <a:r>
              <a:rPr lang="en-US" dirty="0"/>
              <a:t>C</a:t>
            </a:r>
            <a:r>
              <a:rPr lang="en-US" dirty="0" smtClean="0"/>
              <a:t>ontents of Y are copied into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Skip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conditions for skips</a:t>
            </a:r>
          </a:p>
          <a:p>
            <a:pPr lvl="1"/>
            <a:r>
              <a:rPr lang="en-US" dirty="0"/>
              <a:t>Zero flag – most popular</a:t>
            </a:r>
          </a:p>
          <a:p>
            <a:pPr lvl="2"/>
            <a:r>
              <a:rPr lang="en-US" dirty="0"/>
              <a:t>SZ (skip if </a:t>
            </a:r>
            <a:r>
              <a:rPr lang="en-US" dirty="0" smtClean="0"/>
              <a:t>zero)			SNZ </a:t>
            </a:r>
            <a:r>
              <a:rPr lang="en-US" dirty="0"/>
              <a:t>(skip if not zero)</a:t>
            </a:r>
          </a:p>
          <a:p>
            <a:pPr marL="548640" lvl="2" indent="0">
              <a:buNone/>
            </a:pPr>
            <a:r>
              <a:rPr lang="en-US" dirty="0" smtClean="0"/>
              <a:t>Instructions: INCF</a:t>
            </a:r>
            <a:r>
              <a:rPr lang="en-US" b="1" dirty="0" smtClean="0"/>
              <a:t>SZ</a:t>
            </a:r>
            <a:r>
              <a:rPr lang="en-US" dirty="0" smtClean="0"/>
              <a:t>, DECF</a:t>
            </a:r>
            <a:r>
              <a:rPr lang="en-US" b="1" dirty="0" smtClean="0"/>
              <a:t>SZ</a:t>
            </a:r>
            <a:r>
              <a:rPr lang="en-US" dirty="0" smtClean="0"/>
              <a:t>	INF</a:t>
            </a:r>
            <a:r>
              <a:rPr lang="en-US" b="1" dirty="0" smtClean="0"/>
              <a:t>SNZ</a:t>
            </a:r>
            <a:r>
              <a:rPr lang="en-US" dirty="0" smtClean="0"/>
              <a:t>, DCF</a:t>
            </a:r>
            <a:r>
              <a:rPr lang="en-US" b="1" dirty="0" smtClean="0"/>
              <a:t>SNZ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Equality </a:t>
            </a:r>
            <a:r>
              <a:rPr lang="en-US" dirty="0"/>
              <a:t>based</a:t>
            </a:r>
          </a:p>
          <a:p>
            <a:pPr lvl="2"/>
            <a:r>
              <a:rPr lang="en-US" dirty="0"/>
              <a:t>SEQ (skip if equal), SGT (skip if greater than), SLT (skip if less than)</a:t>
            </a:r>
          </a:p>
          <a:p>
            <a:pPr marL="548640" lvl="2" indent="0">
              <a:buNone/>
            </a:pPr>
            <a:r>
              <a:rPr lang="en-US" dirty="0" smtClean="0"/>
              <a:t>Instructions: CPF</a:t>
            </a:r>
            <a:r>
              <a:rPr lang="en-US" b="1" dirty="0" smtClean="0"/>
              <a:t>SEQ</a:t>
            </a:r>
            <a:r>
              <a:rPr lang="en-US" dirty="0" smtClean="0"/>
              <a:t>, CPF</a:t>
            </a:r>
            <a:r>
              <a:rPr lang="en-US" b="1" dirty="0" smtClean="0"/>
              <a:t>SGT</a:t>
            </a:r>
            <a:r>
              <a:rPr lang="en-US" dirty="0" smtClean="0"/>
              <a:t>, CPF</a:t>
            </a:r>
            <a:r>
              <a:rPr lang="en-US" b="1" dirty="0" smtClean="0"/>
              <a:t>SLT</a:t>
            </a:r>
          </a:p>
          <a:p>
            <a:pPr marL="54864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Bit </a:t>
            </a:r>
            <a:r>
              <a:rPr lang="en-US" dirty="0"/>
              <a:t>condition based</a:t>
            </a:r>
          </a:p>
          <a:p>
            <a:pPr lvl="2"/>
            <a:r>
              <a:rPr lang="en-US" dirty="0"/>
              <a:t>SC (skip if clear), SS (skip if set)</a:t>
            </a:r>
          </a:p>
          <a:p>
            <a:pPr marL="548640" lvl="2" indent="0">
              <a:buNone/>
            </a:pPr>
            <a:r>
              <a:rPr lang="en-US" dirty="0" smtClean="0"/>
              <a:t>Instructions: BTF</a:t>
            </a:r>
            <a:r>
              <a:rPr lang="en-US" b="1" dirty="0" smtClean="0"/>
              <a:t>SC</a:t>
            </a:r>
            <a:r>
              <a:rPr lang="en-US" dirty="0" smtClean="0"/>
              <a:t>, BTF</a:t>
            </a:r>
            <a:r>
              <a:rPr lang="en-US" b="1" dirty="0" smtClean="0"/>
              <a:t>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Instructions – </a:t>
            </a:r>
            <a:r>
              <a:rPr lang="en-US" dirty="0" err="1" smtClean="0"/>
              <a:t>skipful</a:t>
            </a:r>
            <a:r>
              <a:rPr lang="en-US" dirty="0" smtClean="0"/>
              <a:t> DEC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DECFSZ</a:t>
            </a:r>
          </a:p>
          <a:p>
            <a:pPr lvl="2"/>
            <a:r>
              <a:rPr lang="en-US" dirty="0" smtClean="0"/>
              <a:t>Decrement FREG contents </a:t>
            </a:r>
          </a:p>
          <a:p>
            <a:pPr lvl="2"/>
            <a:r>
              <a:rPr lang="en-US" dirty="0" smtClean="0"/>
              <a:t>Save the result</a:t>
            </a:r>
          </a:p>
          <a:p>
            <a:pPr lvl="2"/>
            <a:r>
              <a:rPr lang="en-US" dirty="0" smtClean="0"/>
              <a:t>Skip next instruction if result of increment is zero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DECFSZ</a:t>
            </a:r>
            <a:r>
              <a:rPr lang="en-US" dirty="0" smtClean="0"/>
              <a:t> 0x20, F</a:t>
            </a:r>
          </a:p>
          <a:p>
            <a:pPr lvl="1"/>
            <a:r>
              <a:rPr lang="en-US" dirty="0" smtClean="0"/>
              <a:t>Case 1: [0x20] = 0x05</a:t>
            </a:r>
          </a:p>
          <a:p>
            <a:pPr lvl="2"/>
            <a:r>
              <a:rPr lang="en-US" dirty="0" smtClean="0"/>
              <a:t>Result: [0x20] = ?</a:t>
            </a:r>
            <a:endParaRPr lang="en-US" dirty="0"/>
          </a:p>
          <a:p>
            <a:pPr lvl="1"/>
            <a:r>
              <a:rPr lang="en-US" dirty="0" smtClean="0"/>
              <a:t>Case 2: [0x20] = 0x01</a:t>
            </a:r>
          </a:p>
          <a:p>
            <a:pPr lvl="2"/>
            <a:r>
              <a:rPr lang="en-US" dirty="0" smtClean="0"/>
              <a:t>Result: [0x20] = 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Code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Execution sequence:</a:t>
            </a:r>
          </a:p>
          <a:p>
            <a:pPr lvl="1"/>
            <a:r>
              <a:rPr lang="en-US" dirty="0" smtClean="0"/>
              <a:t>Case 1:</a:t>
            </a:r>
          </a:p>
          <a:p>
            <a:pPr lvl="2"/>
            <a:r>
              <a:rPr lang="en-US" dirty="0" smtClean="0"/>
              <a:t>??</a:t>
            </a:r>
          </a:p>
          <a:p>
            <a:pPr lvl="1"/>
            <a:r>
              <a:rPr lang="en-US" dirty="0" smtClean="0"/>
              <a:t>Case 2:</a:t>
            </a:r>
          </a:p>
          <a:p>
            <a:pPr lvl="2"/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21056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DECFSZ 0x20, 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2667000"/>
            <a:ext cx="21056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MOVLW 0x0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2971800"/>
            <a:ext cx="21056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SUBWF 0x30, 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8687" y="23622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58687" y="266700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n+1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58687" y="298346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n+2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Instructions – </a:t>
            </a:r>
            <a:r>
              <a:rPr lang="en-US" dirty="0" err="1" smtClean="0"/>
              <a:t>skipful</a:t>
            </a:r>
            <a:r>
              <a:rPr lang="en-US" dirty="0" smtClean="0"/>
              <a:t> INC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INFSNZ</a:t>
            </a:r>
          </a:p>
          <a:p>
            <a:pPr lvl="2"/>
            <a:r>
              <a:rPr lang="en-US" dirty="0" smtClean="0"/>
              <a:t>Increment FREG contents</a:t>
            </a:r>
          </a:p>
          <a:p>
            <a:pPr lvl="2"/>
            <a:r>
              <a:rPr lang="en-US" dirty="0" smtClean="0"/>
              <a:t>Save the result</a:t>
            </a:r>
          </a:p>
          <a:p>
            <a:pPr lvl="2"/>
            <a:r>
              <a:rPr lang="en-US" dirty="0" smtClean="0"/>
              <a:t>Skip next instruction if result of increment is not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INFSNZ</a:t>
            </a:r>
            <a:r>
              <a:rPr lang="en-US" dirty="0" smtClean="0"/>
              <a:t> 0x20, F</a:t>
            </a:r>
          </a:p>
          <a:p>
            <a:pPr lvl="1"/>
            <a:r>
              <a:rPr lang="en-US" dirty="0" smtClean="0"/>
              <a:t>Case 1: [0x20] = 0x10</a:t>
            </a:r>
          </a:p>
          <a:p>
            <a:pPr lvl="2"/>
            <a:r>
              <a:rPr lang="en-US" dirty="0" smtClean="0"/>
              <a:t>Result: [0x20] = ?</a:t>
            </a:r>
          </a:p>
          <a:p>
            <a:pPr lvl="1"/>
            <a:r>
              <a:rPr lang="en-US" dirty="0" smtClean="0"/>
              <a:t>Case 2: [0x20] = 0xFF</a:t>
            </a:r>
          </a:p>
          <a:p>
            <a:pPr lvl="2"/>
            <a:r>
              <a:rPr lang="en-US" dirty="0" smtClean="0"/>
              <a:t>Result: [0x20] = ?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Code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sequence:</a:t>
            </a:r>
          </a:p>
          <a:p>
            <a:pPr lvl="1"/>
            <a:r>
              <a:rPr lang="en-US" dirty="0"/>
              <a:t>Case 1:</a:t>
            </a:r>
          </a:p>
          <a:p>
            <a:pPr lvl="2"/>
            <a:r>
              <a:rPr lang="en-US" dirty="0"/>
              <a:t>??</a:t>
            </a:r>
          </a:p>
          <a:p>
            <a:pPr lvl="1"/>
            <a:r>
              <a:rPr lang="en-US" dirty="0"/>
              <a:t>Case 2:</a:t>
            </a:r>
          </a:p>
          <a:p>
            <a:pPr lvl="2"/>
            <a:r>
              <a:rPr lang="en-US" dirty="0"/>
              <a:t>??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2362200"/>
            <a:ext cx="21056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INFSNZ 0x20, 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3000" y="2667000"/>
            <a:ext cx="21056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MOVLW 0x0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2971800"/>
            <a:ext cx="21056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SUBWF 0x30, 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8687" y="23622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58687" y="266700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n+1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58687" y="298346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n+2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65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Bit-oriented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Industry: Motivation for </a:t>
            </a:r>
            <a:r>
              <a:rPr lang="en-US" smtClean="0"/>
              <a:t>bit-wise instruction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pin count:</a:t>
            </a:r>
          </a:p>
          <a:p>
            <a:pPr lvl="1"/>
            <a:r>
              <a:rPr lang="en-US" dirty="0" smtClean="0"/>
              <a:t>Pin real estate in the embedded world is </a:t>
            </a:r>
            <a:r>
              <a:rPr lang="en-US" b="1" dirty="0" smtClean="0"/>
              <a:t>expensive</a:t>
            </a:r>
          </a:p>
          <a:p>
            <a:pPr lvl="1"/>
            <a:r>
              <a:rPr lang="en-US" dirty="0" smtClean="0"/>
              <a:t>Low-end devices (sensors) come in 1/2/3-pin forms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a byte is overkill</a:t>
            </a:r>
          </a:p>
          <a:p>
            <a:pPr lvl="1"/>
            <a:r>
              <a:rPr lang="en-US" dirty="0" smtClean="0"/>
              <a:t>Hardware – pin level</a:t>
            </a:r>
          </a:p>
          <a:p>
            <a:pPr lvl="2"/>
            <a:r>
              <a:rPr lang="en-US" dirty="0" smtClean="0"/>
              <a:t>Why waste an 8-pin port for interacting with a 1/2/3 pin sensor?</a:t>
            </a:r>
          </a:p>
          <a:p>
            <a:pPr lvl="1"/>
            <a:r>
              <a:rPr lang="en-US" dirty="0" smtClean="0"/>
              <a:t>Hardware – register-level</a:t>
            </a:r>
          </a:p>
          <a:p>
            <a:pPr lvl="2"/>
            <a:r>
              <a:rPr lang="en-US" dirty="0" smtClean="0"/>
              <a:t>Why use an 8-bit register when you need less bits?</a:t>
            </a:r>
          </a:p>
          <a:p>
            <a:pPr lvl="1"/>
            <a:r>
              <a:rPr lang="en-US" dirty="0" smtClean="0"/>
              <a:t>Software – code level</a:t>
            </a:r>
          </a:p>
          <a:p>
            <a:pPr lvl="2"/>
            <a:r>
              <a:rPr lang="en-US" dirty="0" smtClean="0"/>
              <a:t>Why use a </a:t>
            </a:r>
            <a:r>
              <a:rPr lang="en-US" b="1" dirty="0" smtClean="0"/>
              <a:t>byte-oriented</a:t>
            </a:r>
            <a:r>
              <a:rPr lang="en-US" dirty="0" smtClean="0"/>
              <a:t> instruction</a:t>
            </a:r>
          </a:p>
          <a:p>
            <a:pPr lvl="3"/>
            <a:r>
              <a:rPr lang="en-US" dirty="0"/>
              <a:t>W</a:t>
            </a:r>
            <a:r>
              <a:rPr lang="en-US" dirty="0" smtClean="0"/>
              <a:t>hen you could do with a </a:t>
            </a:r>
            <a:r>
              <a:rPr lang="en-US" b="1" dirty="0" smtClean="0"/>
              <a:t>bit-oriented</a:t>
            </a:r>
            <a:r>
              <a:rPr lang="en-US" dirty="0" smtClean="0"/>
              <a:t> one?!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Instructions – bit-wise,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200" dirty="0" smtClean="0"/>
              <a:t>	Syntax: </a:t>
            </a:r>
            <a:r>
              <a:rPr lang="en-US" sz="2200" b="1" dirty="0" err="1" smtClean="0"/>
              <a:t>Bxx</a:t>
            </a:r>
            <a:r>
              <a:rPr lang="en-US" sz="2200" b="1" dirty="0" smtClean="0"/>
              <a:t> FREG, n (0</a:t>
            </a:r>
            <a:r>
              <a:rPr lang="en-US" sz="2200" b="1" dirty="0"/>
              <a:t> ≤ </a:t>
            </a:r>
            <a:r>
              <a:rPr lang="en-US" sz="2200" b="1" dirty="0" smtClean="0"/>
              <a:t>n ≤ 7)</a:t>
            </a:r>
          </a:p>
          <a:p>
            <a:r>
              <a:rPr lang="en-US" dirty="0" smtClean="0"/>
              <a:t>BSF</a:t>
            </a:r>
          </a:p>
          <a:p>
            <a:pPr lvl="1"/>
            <a:r>
              <a:rPr lang="en-US" dirty="0" smtClean="0"/>
              <a:t>Bit Set – set a particular bit in an FREG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BSF</a:t>
            </a:r>
            <a:r>
              <a:rPr lang="en-US" dirty="0" smtClean="0"/>
              <a:t> 0x20, </a:t>
            </a:r>
            <a:r>
              <a:rPr lang="en-US" dirty="0"/>
              <a:t>0</a:t>
            </a:r>
            <a:r>
              <a:rPr lang="en-US" dirty="0" smtClean="0"/>
              <a:t> for [0x20] = 0x12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marL="274320" lvl="1" indent="0" algn="ctr">
              <a:buNone/>
            </a:pPr>
            <a:r>
              <a:rPr lang="en-US" b="1" dirty="0" smtClean="0"/>
              <a:t>Result: [0x20] = 0001 0011 = 0x13</a:t>
            </a:r>
            <a:endParaRPr lang="en-US" b="1" dirty="0"/>
          </a:p>
          <a:p>
            <a:r>
              <a:rPr lang="en-US" dirty="0" smtClean="0"/>
              <a:t>BCF</a:t>
            </a:r>
          </a:p>
          <a:p>
            <a:pPr lvl="1"/>
            <a:r>
              <a:rPr lang="en-US" dirty="0" smtClean="0"/>
              <a:t>Bit Clear – clear a particular bit in an FREG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BCF</a:t>
            </a:r>
            <a:r>
              <a:rPr lang="en-US" dirty="0" smtClean="0"/>
              <a:t> 0x20, 4 for [0x20] = 0x12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 algn="ctr">
              <a:buNone/>
            </a:pPr>
            <a:r>
              <a:rPr lang="en-US" b="1" dirty="0" smtClean="0"/>
              <a:t>Result: [0x20] = 0000 0010 = 0x02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2971800"/>
            <a:ext cx="5638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102567"/>
            <a:ext cx="15240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0001 0010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30841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5597" y="30719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4216400" y="3149600"/>
            <a:ext cx="177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3099110"/>
            <a:ext cx="15240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0001 001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5029200"/>
            <a:ext cx="5638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5159967"/>
            <a:ext cx="15240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0001 0010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1415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5597" y="51293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4216400" y="5207000"/>
            <a:ext cx="177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5156510"/>
            <a:ext cx="15240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000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0010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PIC18F: Instructions – bit-wise,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BTG</a:t>
            </a:r>
          </a:p>
          <a:p>
            <a:pPr lvl="1"/>
            <a:r>
              <a:rPr lang="en-US" dirty="0"/>
              <a:t>Bit toggle – toggle a particular bit in an FREG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BTG</a:t>
            </a:r>
            <a:r>
              <a:rPr lang="en-US" dirty="0"/>
              <a:t> 0x20, 3 for [0x20] = </a:t>
            </a:r>
            <a:r>
              <a:rPr lang="en-US" dirty="0" smtClean="0"/>
              <a:t>0x12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Point to note in bit-wise instructions: </a:t>
            </a:r>
          </a:p>
          <a:p>
            <a:pPr lvl="1"/>
            <a:r>
              <a:rPr lang="en-US" dirty="0" smtClean="0"/>
              <a:t>Only the bit mentioned is affected</a:t>
            </a:r>
          </a:p>
          <a:p>
            <a:pPr lvl="1"/>
            <a:r>
              <a:rPr lang="en-US" dirty="0" smtClean="0"/>
              <a:t>Other bits stay as they are!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2895600"/>
            <a:ext cx="5638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026367"/>
            <a:ext cx="15240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0001 0010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30079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5597" y="29957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4216400" y="3073400"/>
            <a:ext cx="177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022910"/>
            <a:ext cx="15240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0001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010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0919" y="3516868"/>
            <a:ext cx="4142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b="1" dirty="0"/>
              <a:t>Result: [0x20] = 0001 </a:t>
            </a:r>
            <a:r>
              <a:rPr lang="en-US" b="1" dirty="0" smtClean="0"/>
              <a:t>1010 </a:t>
            </a:r>
            <a:r>
              <a:rPr lang="en-US" b="1" dirty="0"/>
              <a:t>= </a:t>
            </a:r>
            <a:r>
              <a:rPr lang="en-US" b="1" dirty="0" smtClean="0"/>
              <a:t>0x1A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8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PIC18F: Instructions – bit-wise, </a:t>
            </a:r>
            <a:r>
              <a:rPr lang="en-US" dirty="0" err="1" smtClean="0"/>
              <a:t>skipful</a:t>
            </a:r>
            <a:r>
              <a:rPr lang="en-US" dirty="0" smtClean="0"/>
              <a:t>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BTFSS FREG, n</a:t>
            </a:r>
          </a:p>
          <a:p>
            <a:pPr lvl="1"/>
            <a:r>
              <a:rPr lang="en-US" b="1" u="sng" dirty="0" smtClean="0"/>
              <a:t>B</a:t>
            </a:r>
            <a:r>
              <a:rPr lang="en-US" dirty="0" smtClean="0"/>
              <a:t>it </a:t>
            </a:r>
            <a:r>
              <a:rPr lang="en-US" b="1" u="sng" dirty="0" smtClean="0"/>
              <a:t>T</a:t>
            </a:r>
            <a:r>
              <a:rPr lang="en-US" dirty="0" smtClean="0"/>
              <a:t>est </a:t>
            </a:r>
            <a:r>
              <a:rPr lang="en-US" b="1" u="sng" dirty="0" smtClean="0"/>
              <a:t>F</a:t>
            </a:r>
            <a:r>
              <a:rPr lang="en-US" dirty="0" smtClean="0"/>
              <a:t>REG’s nth bit</a:t>
            </a:r>
          </a:p>
          <a:p>
            <a:pPr lvl="1"/>
            <a:r>
              <a:rPr lang="en-US" b="1" u="sng" dirty="0" smtClean="0"/>
              <a:t>S</a:t>
            </a:r>
            <a:r>
              <a:rPr lang="en-US" dirty="0" smtClean="0"/>
              <a:t>kip if it is </a:t>
            </a:r>
            <a:r>
              <a:rPr lang="en-US" b="1" u="sng" dirty="0" smtClean="0"/>
              <a:t>S</a:t>
            </a:r>
            <a:r>
              <a:rPr lang="en-US" dirty="0" smtClean="0"/>
              <a:t>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BTFSS 0x20, 0</a:t>
            </a:r>
          </a:p>
          <a:p>
            <a:r>
              <a:rPr lang="en-US" dirty="0" smtClean="0"/>
              <a:t>Case 1: [0x20] = 0x01</a:t>
            </a:r>
          </a:p>
          <a:p>
            <a:pPr lvl="1"/>
            <a:r>
              <a:rPr lang="en-US" dirty="0" smtClean="0"/>
              <a:t>0000 000</a:t>
            </a:r>
            <a:r>
              <a:rPr lang="en-US" b="1" dirty="0" smtClean="0"/>
              <a:t>1</a:t>
            </a:r>
          </a:p>
          <a:p>
            <a:r>
              <a:rPr lang="en-US" dirty="0" smtClean="0"/>
              <a:t>Case 2: [0x20] = 0x00</a:t>
            </a:r>
          </a:p>
          <a:p>
            <a:pPr lvl="1"/>
            <a:r>
              <a:rPr lang="en-US" dirty="0" smtClean="0"/>
              <a:t>0000 000</a:t>
            </a:r>
            <a:r>
              <a:rPr lang="en-US" b="1" dirty="0" smtClean="0"/>
              <a:t>0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Code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Execution sequence:</a:t>
            </a:r>
          </a:p>
          <a:p>
            <a:pPr lvl="1"/>
            <a:r>
              <a:rPr lang="en-US" dirty="0" smtClean="0"/>
              <a:t>Case 1:</a:t>
            </a:r>
          </a:p>
          <a:p>
            <a:pPr lvl="2"/>
            <a:r>
              <a:rPr lang="en-US" dirty="0" smtClean="0"/>
              <a:t>??</a:t>
            </a:r>
          </a:p>
          <a:p>
            <a:pPr lvl="1"/>
            <a:r>
              <a:rPr lang="en-US" dirty="0" smtClean="0"/>
              <a:t>Case 2:</a:t>
            </a:r>
          </a:p>
          <a:p>
            <a:pPr lvl="2"/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0" y="2362200"/>
            <a:ext cx="21056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BTFSS 0x20, 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2667000"/>
            <a:ext cx="21056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MOVLW 0x0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2971800"/>
            <a:ext cx="21056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SUBWF 0x30, 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8687" y="23622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58687" y="266700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n+1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58687" y="298346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n+2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72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PIC18F: Instructions – bit-wise, </a:t>
            </a:r>
            <a:r>
              <a:rPr lang="en-US" dirty="0" err="1" smtClean="0"/>
              <a:t>skipful</a:t>
            </a:r>
            <a:r>
              <a:rPr lang="en-US" dirty="0" smtClean="0"/>
              <a:t> (C)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BTFSC FREG, n</a:t>
            </a:r>
          </a:p>
          <a:p>
            <a:pPr lvl="1"/>
            <a:r>
              <a:rPr lang="en-US" b="1" u="sng" dirty="0" smtClean="0"/>
              <a:t>B</a:t>
            </a:r>
            <a:r>
              <a:rPr lang="en-US" dirty="0" smtClean="0"/>
              <a:t>it </a:t>
            </a:r>
            <a:r>
              <a:rPr lang="en-US" b="1" u="sng" dirty="0" smtClean="0"/>
              <a:t>T</a:t>
            </a:r>
            <a:r>
              <a:rPr lang="en-US" dirty="0" smtClean="0"/>
              <a:t>est </a:t>
            </a:r>
            <a:r>
              <a:rPr lang="en-US" b="1" u="sng" dirty="0" smtClean="0"/>
              <a:t>F</a:t>
            </a:r>
            <a:r>
              <a:rPr lang="en-US" dirty="0" smtClean="0"/>
              <a:t>REG’s nth bit</a:t>
            </a:r>
          </a:p>
          <a:p>
            <a:pPr lvl="1"/>
            <a:r>
              <a:rPr lang="en-US" b="1" u="sng" dirty="0" smtClean="0"/>
              <a:t>S</a:t>
            </a:r>
            <a:r>
              <a:rPr lang="en-US" dirty="0" smtClean="0"/>
              <a:t>kip if it is </a:t>
            </a:r>
            <a:r>
              <a:rPr lang="en-US" b="1" u="sng" dirty="0" smtClean="0"/>
              <a:t>C</a:t>
            </a:r>
            <a:r>
              <a:rPr lang="en-US" dirty="0" smtClean="0"/>
              <a:t>lear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BTFSC 0x20, 0</a:t>
            </a:r>
          </a:p>
          <a:p>
            <a:r>
              <a:rPr lang="en-US" dirty="0" smtClean="0"/>
              <a:t>Case 1: [0x20] = 0x01</a:t>
            </a:r>
          </a:p>
          <a:p>
            <a:pPr lvl="1"/>
            <a:r>
              <a:rPr lang="en-US" dirty="0" smtClean="0"/>
              <a:t>0000 000</a:t>
            </a:r>
            <a:r>
              <a:rPr lang="en-US" b="1" dirty="0" smtClean="0"/>
              <a:t>1</a:t>
            </a:r>
          </a:p>
          <a:p>
            <a:r>
              <a:rPr lang="en-US" dirty="0" smtClean="0"/>
              <a:t>Case 2: [0x20] = 0x00</a:t>
            </a:r>
          </a:p>
          <a:p>
            <a:pPr lvl="1"/>
            <a:r>
              <a:rPr lang="en-US" dirty="0" smtClean="0"/>
              <a:t>0000 000</a:t>
            </a:r>
            <a:r>
              <a:rPr lang="en-US" b="1" dirty="0" smtClean="0"/>
              <a:t>0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Code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Execution sequence:</a:t>
            </a:r>
          </a:p>
          <a:p>
            <a:pPr lvl="1"/>
            <a:r>
              <a:rPr lang="en-US" dirty="0" smtClean="0"/>
              <a:t>Case 1:</a:t>
            </a:r>
          </a:p>
          <a:p>
            <a:pPr lvl="2"/>
            <a:r>
              <a:rPr lang="en-US" dirty="0" smtClean="0"/>
              <a:t>??</a:t>
            </a:r>
          </a:p>
          <a:p>
            <a:pPr lvl="1"/>
            <a:r>
              <a:rPr lang="en-US" dirty="0" smtClean="0"/>
              <a:t>Case 2:</a:t>
            </a:r>
          </a:p>
          <a:p>
            <a:pPr lvl="2"/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0" y="2362200"/>
            <a:ext cx="21056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BTFSC 0x20, 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2667000"/>
            <a:ext cx="21056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MOVLW 0x0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2971800"/>
            <a:ext cx="210568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SUBWF 0x30, 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8687" y="23622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58687" y="266700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n+1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58687" y="298346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n+2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88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Journey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</a:p>
          <a:p>
            <a:pPr lvl="1"/>
            <a:r>
              <a:rPr lang="en-US" dirty="0" smtClean="0"/>
              <a:t>COMF, NEGF</a:t>
            </a:r>
          </a:p>
          <a:p>
            <a:r>
              <a:rPr lang="en-US" dirty="0" smtClean="0"/>
              <a:t>Rotate / shift</a:t>
            </a:r>
          </a:p>
          <a:p>
            <a:pPr lvl="1"/>
            <a:r>
              <a:rPr lang="en-US" dirty="0" smtClean="0"/>
              <a:t>RLCF, RLNCF, RRCF, RRNCF</a:t>
            </a:r>
          </a:p>
          <a:p>
            <a:r>
              <a:rPr lang="en-US" dirty="0" smtClean="0"/>
              <a:t>Swap</a:t>
            </a:r>
          </a:p>
          <a:p>
            <a:pPr lvl="1"/>
            <a:r>
              <a:rPr lang="en-US" dirty="0" smtClean="0"/>
              <a:t>SWAPF</a:t>
            </a:r>
          </a:p>
          <a:p>
            <a:r>
              <a:rPr lang="en-US" dirty="0" smtClean="0"/>
              <a:t>Increment, decrement (with and without skip)</a:t>
            </a:r>
          </a:p>
          <a:p>
            <a:pPr lvl="1"/>
            <a:r>
              <a:rPr lang="en-US" dirty="0" smtClean="0"/>
              <a:t>INCF, DECF </a:t>
            </a:r>
          </a:p>
          <a:p>
            <a:pPr lvl="1"/>
            <a:r>
              <a:rPr lang="en-US" dirty="0" smtClean="0"/>
              <a:t>INCFSZ, INFSNZ, DECFSZ, DCFSNZ</a:t>
            </a:r>
          </a:p>
          <a:p>
            <a:r>
              <a:rPr lang="en-US" dirty="0" smtClean="0"/>
              <a:t>Bit-oriented (with and without skip)</a:t>
            </a:r>
          </a:p>
          <a:p>
            <a:pPr lvl="1"/>
            <a:r>
              <a:rPr lang="en-US" dirty="0" smtClean="0"/>
              <a:t>BSF, BCF, BTG</a:t>
            </a:r>
          </a:p>
          <a:p>
            <a:pPr lvl="1"/>
            <a:r>
              <a:rPr lang="en-US" dirty="0" smtClean="0"/>
              <a:t>BTFSS, BTFSC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Byte-oriented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Instructions – Part 1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</a:p>
          <a:p>
            <a:r>
              <a:rPr lang="en-US" dirty="0" smtClean="0"/>
              <a:t>Setup</a:t>
            </a:r>
          </a:p>
          <a:p>
            <a:r>
              <a:rPr lang="en-US" dirty="0" smtClean="0"/>
              <a:t>Arithmetic</a:t>
            </a:r>
          </a:p>
          <a:p>
            <a:r>
              <a:rPr lang="en-US" dirty="0" smtClean="0"/>
              <a:t>Logical</a:t>
            </a:r>
          </a:p>
          <a:p>
            <a:r>
              <a:rPr lang="en-US" dirty="0"/>
              <a:t>Negation</a:t>
            </a:r>
          </a:p>
          <a:p>
            <a:r>
              <a:rPr lang="en-US" dirty="0"/>
              <a:t>Rotate-shift</a:t>
            </a:r>
          </a:p>
          <a:p>
            <a:r>
              <a:rPr lang="en-US" dirty="0" smtClean="0"/>
              <a:t>Swap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r>
              <a:rPr lang="en-US" dirty="0"/>
              <a:t>of </a:t>
            </a:r>
            <a:r>
              <a:rPr lang="en-US" dirty="0" smtClean="0"/>
              <a:t>skip</a:t>
            </a:r>
          </a:p>
          <a:p>
            <a:r>
              <a:rPr lang="en-US" dirty="0" smtClean="0"/>
              <a:t>Increment / decrement</a:t>
            </a:r>
          </a:p>
          <a:p>
            <a:r>
              <a:rPr lang="en-US" dirty="0" smtClean="0"/>
              <a:t>Bit-oriented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03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81000" y="4724400"/>
            <a:ext cx="8382000" cy="1295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81200" y="3124200"/>
            <a:ext cx="50292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Instructions – byte-oriented move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operations – data movement / copy</a:t>
            </a:r>
          </a:p>
          <a:p>
            <a:pPr lvl="1"/>
            <a:r>
              <a:rPr lang="en-US" b="1" dirty="0" smtClean="0"/>
              <a:t>MOVLW</a:t>
            </a:r>
            <a:r>
              <a:rPr lang="en-US" dirty="0" smtClean="0"/>
              <a:t> 0x20</a:t>
            </a:r>
          </a:p>
          <a:p>
            <a:pPr lvl="2"/>
            <a:r>
              <a:rPr lang="en-US" dirty="0" smtClean="0"/>
              <a:t>Move 0x20 into WREG</a:t>
            </a:r>
          </a:p>
          <a:p>
            <a:pPr lvl="3"/>
            <a:r>
              <a:rPr lang="en-US" dirty="0" smtClean="0"/>
              <a:t>Effect: [WREG] = 0x20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MOVWF</a:t>
            </a:r>
            <a:r>
              <a:rPr lang="en-US" dirty="0" smtClean="0"/>
              <a:t> 0x20</a:t>
            </a:r>
          </a:p>
          <a:p>
            <a:pPr lvl="2"/>
            <a:r>
              <a:rPr lang="en-US" dirty="0" smtClean="0"/>
              <a:t>Move [WREG] to 0x20</a:t>
            </a:r>
          </a:p>
          <a:p>
            <a:pPr lvl="3"/>
            <a:r>
              <a:rPr lang="en-US" dirty="0" smtClean="0"/>
              <a:t>Effect: [0x20] = [WREG]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62200" y="3254967"/>
            <a:ext cx="9906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323653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40789" y="3242733"/>
            <a:ext cx="9906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20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1389" y="32243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4521200" y="3288835"/>
            <a:ext cx="177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5246132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52700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04008" y="50814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4608" y="510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04008" y="54624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4608" y="5486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4200" y="4724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GPR0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116989" y="5257800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07589" y="52817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163797" y="50931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23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54397" y="5117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163797" y="54741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4397" y="5498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0x21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 rot="16200000">
            <a:off x="4495800" y="5321766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72400" y="4724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GPR0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981200" y="3200400"/>
            <a:ext cx="50292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Instructions – </a:t>
            </a:r>
            <a:r>
              <a:rPr lang="en-US" dirty="0"/>
              <a:t>register set/clear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SETF</a:t>
            </a:r>
            <a:endParaRPr lang="en-US" dirty="0" smtClean="0"/>
          </a:p>
          <a:p>
            <a:pPr lvl="1"/>
            <a:r>
              <a:rPr lang="en-US" b="1" u="sng" dirty="0" smtClean="0"/>
              <a:t>Set</a:t>
            </a:r>
            <a:r>
              <a:rPr lang="en-US" dirty="0" smtClean="0"/>
              <a:t> all bits of </a:t>
            </a:r>
            <a:r>
              <a:rPr lang="en-US" b="1" u="sng" dirty="0" smtClean="0"/>
              <a:t>F</a:t>
            </a:r>
            <a:r>
              <a:rPr lang="en-US" dirty="0" smtClean="0"/>
              <a:t>REG to 1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SETF</a:t>
            </a:r>
            <a:r>
              <a:rPr lang="en-US" dirty="0" smtClean="0"/>
              <a:t> 0x20</a:t>
            </a:r>
          </a:p>
          <a:p>
            <a:pPr lvl="2"/>
            <a:r>
              <a:rPr lang="en-US" dirty="0" smtClean="0"/>
              <a:t>Effect: [0x20] = (1111 1111)</a:t>
            </a:r>
            <a:r>
              <a:rPr lang="en-US" baseline="-25000" dirty="0" smtClean="0"/>
              <a:t>2</a:t>
            </a:r>
            <a:r>
              <a:rPr lang="en-US" dirty="0" smtClean="0"/>
              <a:t> = (255)</a:t>
            </a:r>
            <a:r>
              <a:rPr lang="en-US" baseline="-25000" dirty="0" smtClean="0"/>
              <a:t>10</a:t>
            </a:r>
            <a:r>
              <a:rPr lang="en-US" dirty="0" smtClean="0"/>
              <a:t> = 0xFF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b="1" dirty="0" smtClean="0"/>
              <a:t>CLRF</a:t>
            </a:r>
            <a:endParaRPr lang="en-US" dirty="0"/>
          </a:p>
          <a:p>
            <a:pPr lvl="1"/>
            <a:r>
              <a:rPr lang="en-US" b="1" u="sng" dirty="0" smtClean="0"/>
              <a:t>Cl</a:t>
            </a:r>
            <a:r>
              <a:rPr lang="en-US" dirty="0" smtClean="0"/>
              <a:t>ea</a:t>
            </a:r>
            <a:r>
              <a:rPr lang="en-US" b="1" u="sng" dirty="0" smtClean="0"/>
              <a:t>r</a:t>
            </a:r>
            <a:r>
              <a:rPr lang="en-US" dirty="0" smtClean="0"/>
              <a:t> </a:t>
            </a:r>
            <a:r>
              <a:rPr lang="en-US" dirty="0"/>
              <a:t>all bits of </a:t>
            </a:r>
            <a:r>
              <a:rPr lang="en-US" b="1" u="sng" dirty="0" smtClean="0"/>
              <a:t>F</a:t>
            </a:r>
            <a:r>
              <a:rPr lang="en-US" dirty="0" smtClean="0"/>
              <a:t>REG</a:t>
            </a:r>
            <a:endParaRPr lang="en-US" dirty="0"/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CLRF</a:t>
            </a:r>
            <a:r>
              <a:rPr lang="en-US" dirty="0" smtClean="0"/>
              <a:t> 0x20</a:t>
            </a:r>
          </a:p>
          <a:p>
            <a:pPr lvl="2"/>
            <a:r>
              <a:rPr lang="en-US" dirty="0" smtClean="0"/>
              <a:t>Effect</a:t>
            </a:r>
            <a:r>
              <a:rPr lang="en-US" dirty="0"/>
              <a:t>: [0x20] = </a:t>
            </a:r>
            <a:r>
              <a:rPr lang="en-US" dirty="0" smtClean="0"/>
              <a:t>(0000 0000)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(0)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0x00</a:t>
            </a: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62200" y="3331167"/>
            <a:ext cx="9906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33127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40789" y="3318933"/>
            <a:ext cx="9906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FF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1389" y="33005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4521200" y="3365035"/>
            <a:ext cx="177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81200" y="5638800"/>
            <a:ext cx="50292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62200" y="5769567"/>
            <a:ext cx="9906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2800" y="57511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040789" y="5757333"/>
            <a:ext cx="9906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1389" y="57389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4521200" y="5803435"/>
            <a:ext cx="177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81000" y="4724400"/>
            <a:ext cx="8382000" cy="1295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Instructions – byte-oriented add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operations</a:t>
            </a:r>
          </a:p>
          <a:p>
            <a:pPr lvl="1"/>
            <a:r>
              <a:rPr lang="en-US" b="1" dirty="0" smtClean="0"/>
              <a:t>ADDLW</a:t>
            </a:r>
            <a:r>
              <a:rPr lang="en-US" dirty="0" smtClean="0"/>
              <a:t> 0x20</a:t>
            </a:r>
          </a:p>
          <a:p>
            <a:pPr lvl="2"/>
            <a:r>
              <a:rPr lang="en-US" dirty="0" smtClean="0"/>
              <a:t>Add 0x20 to WREG</a:t>
            </a:r>
          </a:p>
          <a:p>
            <a:pPr lvl="3"/>
            <a:r>
              <a:rPr lang="en-US" dirty="0" smtClean="0"/>
              <a:t>Effect: [WREG] = [WREG] + 0x20 = 0x11 + 0x20 = 0x31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ADDWF</a:t>
            </a:r>
            <a:r>
              <a:rPr lang="en-US" dirty="0" smtClean="0"/>
              <a:t> 0x20</a:t>
            </a:r>
          </a:p>
          <a:p>
            <a:pPr lvl="2"/>
            <a:r>
              <a:rPr lang="en-US" dirty="0" smtClean="0"/>
              <a:t>Add [WREG] and [0x20]</a:t>
            </a:r>
          </a:p>
          <a:p>
            <a:pPr lvl="3"/>
            <a:r>
              <a:rPr lang="en-US" dirty="0" smtClean="0"/>
              <a:t>Effect: RESULT = [WREG] + [0x20]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57200" y="5246132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52700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04008" y="50814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4608" y="510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04008" y="5462498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4608" y="5486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24200" y="4724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GPR0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116989" y="5257800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07589" y="52817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163797" y="50931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54397" y="5117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163797" y="5474166"/>
            <a:ext cx="9906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4397" y="5498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0x21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 rot="16200000">
            <a:off x="4495800" y="5321766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72400" y="4724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GPR0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6031468"/>
            <a:ext cx="340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 = 0x11 + 0x42 = 0x53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81200" y="3124200"/>
            <a:ext cx="50292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3254967"/>
            <a:ext cx="9906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23653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40789" y="3242733"/>
            <a:ext cx="9906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</a:t>
            </a:r>
            <a:r>
              <a:rPr lang="en-US" b="1" dirty="0" smtClean="0">
                <a:solidFill>
                  <a:srgbClr val="FF0000"/>
                </a:solidFill>
              </a:rPr>
              <a:t>31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31389" y="32243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WREG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rot="16200000">
            <a:off x="4521200" y="3302000"/>
            <a:ext cx="177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 ALU: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0940"/>
            <a:ext cx="7249537" cy="47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2249</Words>
  <Application>Microsoft Office PowerPoint</Application>
  <PresentationFormat>On-screen Show (4:3)</PresentationFormat>
  <Paragraphs>837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Clarity</vt:lpstr>
      <vt:lpstr>The PIC microcontroller</vt:lpstr>
      <vt:lpstr>PIC18F: Controller Architecture</vt:lpstr>
      <vt:lpstr>PIC18F: Instruction set grouping</vt:lpstr>
      <vt:lpstr>PIC18F: Notational convention</vt:lpstr>
      <vt:lpstr>Byte-oriented instructions</vt:lpstr>
      <vt:lpstr>PIC18F: Instructions – byte-oriented move</vt:lpstr>
      <vt:lpstr>PIC18F: Instructions – register set/clear</vt:lpstr>
      <vt:lpstr>PIC18F: Instructions – byte-oriented add</vt:lpstr>
      <vt:lpstr>PIC18F ALU: Connections</vt:lpstr>
      <vt:lpstr>PIC18F: Destination Control</vt:lpstr>
      <vt:lpstr>PIC18F: Playing with destination control</vt:lpstr>
      <vt:lpstr>PIC18F: More byte-oriented instructions</vt:lpstr>
      <vt:lpstr>PIC18F: Instructions – more moves</vt:lpstr>
      <vt:lpstr>PIC18F: Instructions – add overflow</vt:lpstr>
      <vt:lpstr>PIC18F ALU: Status Register</vt:lpstr>
      <vt:lpstr>PIC18F: Instructions - add with carry</vt:lpstr>
      <vt:lpstr>Mathematics: Addition, Subtraction</vt:lpstr>
      <vt:lpstr>PIC18F: Instructions - subtraction</vt:lpstr>
      <vt:lpstr>Mathematics: Multiplication</vt:lpstr>
      <vt:lpstr>Mathematics: Division</vt:lpstr>
      <vt:lpstr>PIC18F: Instructions - multiplication</vt:lpstr>
      <vt:lpstr>PIC18F: Instructions - multiplication</vt:lpstr>
      <vt:lpstr>Logical instructions</vt:lpstr>
      <vt:lpstr>PIC18F: Instructions – logical AND(L)</vt:lpstr>
      <vt:lpstr>PIC18F: Instructions – logical AND(F)</vt:lpstr>
      <vt:lpstr>PIC18F: Instructions – logical OR(L)</vt:lpstr>
      <vt:lpstr>PIC18F: Instructions – logical OR(F)</vt:lpstr>
      <vt:lpstr>PIC18F: Instructions – logical XOR(L)</vt:lpstr>
      <vt:lpstr>PIC18F: Instructions – logical XOR(F)</vt:lpstr>
      <vt:lpstr>PIC18F: Journey so far</vt:lpstr>
      <vt:lpstr>Number crunching instructionS!</vt:lpstr>
      <vt:lpstr>PIC18F: Some more instructions!</vt:lpstr>
      <vt:lpstr>PIC18F: Instructions - negation</vt:lpstr>
      <vt:lpstr>PIC18F: Instructions – rotate left </vt:lpstr>
      <vt:lpstr>PIC18F: Instructions – rotate right </vt:lpstr>
      <vt:lpstr>Mathematics: Rotate/Shift for power of 2</vt:lpstr>
      <vt:lpstr>PIC18F: Instructions – swap </vt:lpstr>
      <vt:lpstr>PIC18F: Instructions – add/subtract 1 </vt:lpstr>
      <vt:lpstr>PIC18F: Concept of “skip”</vt:lpstr>
      <vt:lpstr>PIC18F: Skip conditions</vt:lpstr>
      <vt:lpstr>PIC18F: Instructions – skipful DEC</vt:lpstr>
      <vt:lpstr>PIC18F: Instructions – skipful INC</vt:lpstr>
      <vt:lpstr>Bit-oriented instructions</vt:lpstr>
      <vt:lpstr>Industry: Motivation for bit-wise instruction </vt:lpstr>
      <vt:lpstr>PIC18F: Instructions – bit-wise, simple</vt:lpstr>
      <vt:lpstr>PIC18F: Instructions – bit-wise, simple</vt:lpstr>
      <vt:lpstr>PIC18F: Instructions – bit-wise, skipful (S)</vt:lpstr>
      <vt:lpstr>PIC18F: Instructions – bit-wise, skipful (C)</vt:lpstr>
      <vt:lpstr>PIC18F: Journey so far</vt:lpstr>
      <vt:lpstr>PIC18F: Instructions – Part 1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2020-09-10T12:56:19Z</dcterms:created>
  <dcterms:modified xsi:type="dcterms:W3CDTF">2020-09-10T12:56:28Z</dcterms:modified>
</cp:coreProperties>
</file>