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43"/>
  </p:notesMasterIdLst>
  <p:sldIdLst>
    <p:sldId id="318" r:id="rId2"/>
    <p:sldId id="351" r:id="rId3"/>
    <p:sldId id="376" r:id="rId4"/>
    <p:sldId id="404" r:id="rId5"/>
    <p:sldId id="407" r:id="rId6"/>
    <p:sldId id="378" r:id="rId7"/>
    <p:sldId id="422" r:id="rId8"/>
    <p:sldId id="423" r:id="rId9"/>
    <p:sldId id="424" r:id="rId10"/>
    <p:sldId id="425" r:id="rId11"/>
    <p:sldId id="448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4" r:id="rId20"/>
    <p:sldId id="440" r:id="rId21"/>
    <p:sldId id="441" r:id="rId22"/>
    <p:sldId id="433" r:id="rId23"/>
    <p:sldId id="451" r:id="rId24"/>
    <p:sldId id="452" r:id="rId25"/>
    <p:sldId id="455" r:id="rId26"/>
    <p:sldId id="454" r:id="rId27"/>
    <p:sldId id="453" r:id="rId28"/>
    <p:sldId id="435" r:id="rId29"/>
    <p:sldId id="436" r:id="rId30"/>
    <p:sldId id="437" r:id="rId31"/>
    <p:sldId id="438" r:id="rId32"/>
    <p:sldId id="439" r:id="rId33"/>
    <p:sldId id="442" r:id="rId34"/>
    <p:sldId id="443" r:id="rId35"/>
    <p:sldId id="444" r:id="rId36"/>
    <p:sldId id="445" r:id="rId37"/>
    <p:sldId id="446" r:id="rId38"/>
    <p:sldId id="447" r:id="rId39"/>
    <p:sldId id="449" r:id="rId40"/>
    <p:sldId id="450" r:id="rId41"/>
    <p:sldId id="33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94660"/>
  </p:normalViewPr>
  <p:slideViewPr>
    <p:cSldViewPr>
      <p:cViewPr>
        <p:scale>
          <a:sx n="90" d="100"/>
          <a:sy n="90" d="100"/>
        </p:scale>
        <p:origin x="-51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5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PIC18F4520: Instruction Set – Part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BZ</a:t>
            </a:r>
          </a:p>
          <a:p>
            <a:pPr lvl="1"/>
            <a:r>
              <a:rPr lang="en-US" b="1" u="sng" dirty="0" smtClean="0"/>
              <a:t>B</a:t>
            </a:r>
            <a:r>
              <a:rPr lang="en-US" dirty="0" smtClean="0"/>
              <a:t>ranch if </a:t>
            </a:r>
            <a:r>
              <a:rPr lang="en-US" b="1" u="sng" dirty="0" smtClean="0"/>
              <a:t>z</a:t>
            </a:r>
            <a:r>
              <a:rPr lang="en-US" dirty="0" smtClean="0"/>
              <a:t>ero flag is set – </a:t>
            </a:r>
            <a:r>
              <a:rPr lang="en-US" b="1" i="1" dirty="0" smtClean="0"/>
              <a:t>result of previous ALU operation is 0</a:t>
            </a:r>
          </a:p>
          <a:p>
            <a:pPr lvl="1"/>
            <a:r>
              <a:rPr lang="en-US" dirty="0" smtClean="0"/>
              <a:t>Example: Consider the code snippet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DECF 0x20              Zero flag will be set if result is 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BZ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LABEL1</a:t>
            </a:r>
            <a:r>
              <a:rPr lang="en-US" dirty="0" smtClean="0"/>
              <a:t>              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MOVLW 0x00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MULLW 0x30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CLRF 0x16	       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LABEL1</a:t>
            </a:r>
            <a:r>
              <a:rPr lang="en-US" dirty="0" smtClean="0"/>
              <a:t>	ADDWF 0x01	</a:t>
            </a:r>
            <a:endParaRPr lang="en-US" dirty="0" smtClean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SETF 0x30	       	</a:t>
            </a:r>
            <a:r>
              <a:rPr lang="en-US" b="1" dirty="0" smtClean="0"/>
              <a:t>After DECF:</a:t>
            </a:r>
            <a:r>
              <a:rPr lang="en-US" dirty="0" smtClean="0"/>
              <a:t>	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…		       	</a:t>
            </a:r>
            <a:r>
              <a:rPr lang="en-US" dirty="0" smtClean="0">
                <a:solidFill>
                  <a:srgbClr val="00B0F0"/>
                </a:solidFill>
              </a:rPr>
              <a:t>Case 1: </a:t>
            </a:r>
            <a:r>
              <a:rPr lang="en-US" dirty="0">
                <a:solidFill>
                  <a:srgbClr val="00B0F0"/>
                </a:solidFill>
              </a:rPr>
              <a:t>[0x20</a:t>
            </a:r>
            <a:r>
              <a:rPr lang="en-US" dirty="0" smtClean="0">
                <a:solidFill>
                  <a:srgbClr val="00B0F0"/>
                </a:solidFill>
              </a:rPr>
              <a:t>] </a:t>
            </a:r>
            <a:r>
              <a:rPr lang="en-US" dirty="0">
                <a:solidFill>
                  <a:srgbClr val="00B0F0"/>
                </a:solidFill>
              </a:rPr>
              <a:t>≠ </a:t>
            </a:r>
            <a:r>
              <a:rPr lang="en-US" dirty="0" smtClean="0">
                <a:solidFill>
                  <a:srgbClr val="00B0F0"/>
                </a:solidFill>
              </a:rPr>
              <a:t>0x0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		       	</a:t>
            </a:r>
            <a:r>
              <a:rPr lang="en-US" dirty="0" smtClean="0">
                <a:solidFill>
                  <a:srgbClr val="FF0000"/>
                </a:solidFill>
              </a:rPr>
              <a:t>Case 2: </a:t>
            </a:r>
            <a:r>
              <a:rPr lang="en-US" dirty="0">
                <a:solidFill>
                  <a:srgbClr val="FF0000"/>
                </a:solidFill>
              </a:rPr>
              <a:t>[0x20] </a:t>
            </a:r>
            <a:r>
              <a:rPr lang="en-US" dirty="0" smtClean="0">
                <a:solidFill>
                  <a:srgbClr val="FF0000"/>
                </a:solidFill>
              </a:rPr>
              <a:t>= 0x0</a:t>
            </a:r>
            <a:endParaRPr lang="en-US" dirty="0" smtClean="0"/>
          </a:p>
          <a:p>
            <a:r>
              <a:rPr lang="en-US" dirty="0" smtClean="0"/>
              <a:t>BNZ</a:t>
            </a:r>
          </a:p>
          <a:p>
            <a:pPr lvl="1"/>
            <a:r>
              <a:rPr lang="en-US" b="1" u="sng" dirty="0" smtClean="0"/>
              <a:t>B</a:t>
            </a:r>
            <a:r>
              <a:rPr lang="en-US" dirty="0" smtClean="0"/>
              <a:t>ranch if </a:t>
            </a:r>
            <a:r>
              <a:rPr lang="en-US" b="1" u="sng" dirty="0" smtClean="0"/>
              <a:t>n</a:t>
            </a:r>
            <a:r>
              <a:rPr lang="en-US" dirty="0" smtClean="0"/>
              <a:t>ot </a:t>
            </a:r>
            <a:r>
              <a:rPr lang="en-US" u="sng" dirty="0" smtClean="0"/>
              <a:t>z</a:t>
            </a:r>
            <a:r>
              <a:rPr lang="en-US" dirty="0" smtClean="0"/>
              <a:t>ero</a:t>
            </a:r>
            <a:endParaRPr lang="en-US" dirty="0"/>
          </a:p>
        </p:txBody>
      </p:sp>
      <p:sp>
        <p:nvSpPr>
          <p:cNvPr id="5" name="Curved Right Arrow 4"/>
          <p:cNvSpPr/>
          <p:nvPr/>
        </p:nvSpPr>
        <p:spPr>
          <a:xfrm flipH="1">
            <a:off x="4169834" y="3124200"/>
            <a:ext cx="478366" cy="13716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Branching – conditional (Z/NZ)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urved Right Arrow 5"/>
          <p:cNvSpPr/>
          <p:nvPr/>
        </p:nvSpPr>
        <p:spPr>
          <a:xfrm flipH="1">
            <a:off x="3962400" y="3124200"/>
            <a:ext cx="427567" cy="491068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58165" y="2853265"/>
            <a:ext cx="478366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860798" y="3505200"/>
            <a:ext cx="101601" cy="53340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76700" y="4381500"/>
            <a:ext cx="131234" cy="6477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Journey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Unconditional jumps</a:t>
            </a:r>
          </a:p>
          <a:p>
            <a:pPr lvl="1"/>
            <a:r>
              <a:rPr lang="en-US" dirty="0" smtClean="0"/>
              <a:t>GOTO</a:t>
            </a:r>
          </a:p>
          <a:p>
            <a:pPr lvl="1"/>
            <a:r>
              <a:rPr lang="en-US" dirty="0" smtClean="0"/>
              <a:t>BRA</a:t>
            </a:r>
          </a:p>
          <a:p>
            <a:r>
              <a:rPr lang="en-US" dirty="0" smtClean="0"/>
              <a:t>Conditional jumps</a:t>
            </a:r>
          </a:p>
          <a:p>
            <a:pPr lvl="1"/>
            <a:r>
              <a:rPr lang="en-US" dirty="0" smtClean="0"/>
              <a:t>BZ, BNZ</a:t>
            </a:r>
          </a:p>
          <a:p>
            <a:pPr lvl="1"/>
            <a:r>
              <a:rPr lang="en-US" dirty="0" smtClean="0"/>
              <a:t>BC, BNC</a:t>
            </a:r>
          </a:p>
          <a:p>
            <a:pPr lvl="1"/>
            <a:r>
              <a:rPr lang="en-US" dirty="0" smtClean="0"/>
              <a:t>BN, BNN</a:t>
            </a:r>
          </a:p>
          <a:p>
            <a:pPr lvl="1"/>
            <a:r>
              <a:rPr lang="en-US" dirty="0" smtClean="0"/>
              <a:t>BOV, BNOV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An exercise in coding!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To an initialized WREG, add 4, 5 times</a:t>
            </a:r>
          </a:p>
          <a:p>
            <a:endParaRPr lang="en-US" dirty="0"/>
          </a:p>
          <a:p>
            <a:r>
              <a:rPr lang="en-US" dirty="0" smtClean="0"/>
              <a:t>Mental exercise</a:t>
            </a:r>
          </a:p>
          <a:p>
            <a:pPr lvl="1"/>
            <a:r>
              <a:rPr lang="en-US" dirty="0" smtClean="0"/>
              <a:t>Start with WREG = 0x0</a:t>
            </a:r>
          </a:p>
          <a:p>
            <a:pPr lvl="1"/>
            <a:r>
              <a:rPr lang="en-US" dirty="0" smtClean="0"/>
              <a:t>Add the number 4 (0x04) 5 times to W</a:t>
            </a:r>
          </a:p>
          <a:p>
            <a:pPr lvl="1"/>
            <a:r>
              <a:rPr lang="en-US" dirty="0" smtClean="0"/>
              <a:t>What is the expected result?</a:t>
            </a:r>
          </a:p>
          <a:p>
            <a:endParaRPr lang="en-US" dirty="0" smtClean="0"/>
          </a:p>
          <a:p>
            <a:r>
              <a:rPr lang="en-US" dirty="0" smtClean="0"/>
              <a:t>Pseudo-code / </a:t>
            </a:r>
            <a:r>
              <a:rPr lang="en-US" dirty="0" err="1" smtClean="0"/>
              <a:t>algo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[WREG] = 0x0</a:t>
            </a:r>
          </a:p>
          <a:p>
            <a:pPr lvl="1"/>
            <a:r>
              <a:rPr lang="en-US" dirty="0" smtClean="0"/>
              <a:t>[WREG] = [WREG] + 0x04 ---- do this 5 times</a:t>
            </a:r>
          </a:p>
          <a:p>
            <a:pPr lvl="1"/>
            <a:r>
              <a:rPr lang="en-US" dirty="0" smtClean="0"/>
              <a:t>[WREG] = 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Exercise – attempt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using literal instructions:</a:t>
            </a:r>
          </a:p>
          <a:p>
            <a:pPr marL="0" indent="0">
              <a:buNone/>
            </a:pPr>
            <a:r>
              <a:rPr lang="en-US" dirty="0" smtClean="0"/>
              <a:t>		MOVLW 0x00	 [WREG] = ?</a:t>
            </a:r>
          </a:p>
          <a:p>
            <a:pPr marL="0" indent="0">
              <a:buNone/>
            </a:pPr>
            <a:r>
              <a:rPr lang="en-US" dirty="0" smtClean="0"/>
              <a:t>		ADDLW 0x04		</a:t>
            </a:r>
            <a:r>
              <a:rPr lang="en-US" dirty="0"/>
              <a:t> [WREG] = 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ADDLW 0x04		</a:t>
            </a:r>
            <a:r>
              <a:rPr lang="en-US" dirty="0"/>
              <a:t> [WREG] = 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ADDLW 0x04		 </a:t>
            </a:r>
            <a:r>
              <a:rPr lang="en-US" dirty="0"/>
              <a:t>[WREG] = 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ADDLW 0x04		 </a:t>
            </a:r>
            <a:r>
              <a:rPr lang="en-US" dirty="0"/>
              <a:t>[WREG] = ?</a:t>
            </a:r>
          </a:p>
          <a:p>
            <a:pPr marL="0" indent="0">
              <a:buNone/>
            </a:pPr>
            <a:r>
              <a:rPr lang="en-US" dirty="0" smtClean="0"/>
              <a:t>		ADDLW 0x04		 </a:t>
            </a:r>
            <a:r>
              <a:rPr lang="en-US" dirty="0"/>
              <a:t>[WREG] =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What’s the result?</a:t>
            </a:r>
          </a:p>
          <a:p>
            <a:r>
              <a:rPr lang="en-US" dirty="0" smtClean="0"/>
              <a:t>Code works(!), but do you (fore-)see any issues?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Exercise – attempt #2 -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“looping”</a:t>
            </a:r>
          </a:p>
          <a:p>
            <a:pPr lvl="1"/>
            <a:r>
              <a:rPr lang="en-US" dirty="0" smtClean="0"/>
              <a:t>We need a “counter” – here, a </a:t>
            </a:r>
            <a:r>
              <a:rPr lang="en-US" b="1" dirty="0" smtClean="0"/>
              <a:t>decrementing</a:t>
            </a:r>
            <a:r>
              <a:rPr lang="en-US" dirty="0" smtClean="0"/>
              <a:t> one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Initialize WREG to zero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Initialize the counter to MAX (5 in this case)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 0x04 to WREG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Decrement the counter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Check!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If counter is not zero, keep doing 3, 4 and 5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Else (if counter is zero), STOP! </a:t>
            </a:r>
          </a:p>
          <a:p>
            <a:pPr marL="1005840" lvl="2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Issue: </a:t>
            </a:r>
          </a:p>
          <a:p>
            <a:pPr lvl="1"/>
            <a:r>
              <a:rPr lang="en-US" dirty="0" smtClean="0"/>
              <a:t>Where do we keep the “counter” variable?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Exercise – attempt #2 -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a RAM File Register (say, 0x30)</a:t>
            </a:r>
          </a:p>
          <a:p>
            <a:pPr lvl="1"/>
            <a:r>
              <a:rPr lang="en-US" dirty="0" smtClean="0"/>
              <a:t>For keeping the “counter” variable</a:t>
            </a:r>
          </a:p>
          <a:p>
            <a:pPr lvl="1"/>
            <a:r>
              <a:rPr lang="en-US" dirty="0" smtClean="0"/>
              <a:t>Could be done thus:</a:t>
            </a:r>
          </a:p>
          <a:p>
            <a:pPr marL="274320" lvl="1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CNTR</a:t>
            </a:r>
            <a:r>
              <a:rPr lang="en-US" dirty="0" smtClean="0"/>
              <a:t>	EQU	0x30</a:t>
            </a:r>
          </a:p>
          <a:p>
            <a:pPr marL="274320" lvl="1" indent="0">
              <a:buNone/>
            </a:pPr>
            <a:r>
              <a:rPr lang="en-US" dirty="0" smtClean="0"/>
              <a:t>			MOVLW 0x05		[WREG] = ?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MOVWF </a:t>
            </a:r>
            <a:r>
              <a:rPr lang="en-US" b="1" dirty="0" smtClean="0"/>
              <a:t>CNTR</a:t>
            </a:r>
            <a:r>
              <a:rPr lang="en-US" dirty="0" smtClean="0"/>
              <a:t>		[CNTR] = 5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MOVLW 0x0		[WREG] = ?</a:t>
            </a:r>
          </a:p>
          <a:p>
            <a:pPr lvl="1"/>
            <a:r>
              <a:rPr lang="en-US" dirty="0" smtClean="0"/>
              <a:t>Do work (also create a label!)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WORK</a:t>
            </a:r>
            <a:r>
              <a:rPr lang="en-US" dirty="0" smtClean="0"/>
              <a:t>	ADDLW 0x04		??		</a:t>
            </a:r>
            <a:endParaRPr lang="en-US" dirty="0"/>
          </a:p>
          <a:p>
            <a:pPr lvl="1"/>
            <a:r>
              <a:rPr lang="en-US" dirty="0" smtClean="0"/>
              <a:t>Now decrement the “counter”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DECF CNTR, F		??</a:t>
            </a:r>
            <a:endParaRPr lang="en-US" dirty="0"/>
          </a:p>
          <a:p>
            <a:pPr lvl="1"/>
            <a:r>
              <a:rPr lang="en-US" dirty="0" smtClean="0"/>
              <a:t>Check!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BNZ </a:t>
            </a:r>
            <a:r>
              <a:rPr lang="en-US" b="1" dirty="0" smtClean="0"/>
              <a:t>WORK		</a:t>
            </a:r>
            <a:r>
              <a:rPr lang="en-US" dirty="0" smtClean="0"/>
              <a:t>??</a:t>
            </a:r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Exercise – attempt #2 – CODE.1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code together, adding directives</a:t>
            </a:r>
          </a:p>
          <a:p>
            <a:pPr marL="274320" lvl="1" indent="0">
              <a:buNone/>
            </a:pPr>
            <a:r>
              <a:rPr lang="en-US" dirty="0" smtClean="0"/>
              <a:t>	#include “P18F4520.inc”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CNTR</a:t>
            </a:r>
            <a:r>
              <a:rPr lang="en-US" dirty="0" smtClean="0"/>
              <a:t>		EQU	0x30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ORG 0x0</a:t>
            </a:r>
          </a:p>
          <a:p>
            <a:pPr marL="274320" lvl="1" indent="0">
              <a:buNone/>
            </a:pPr>
            <a:r>
              <a:rPr lang="en-US" dirty="0" smtClean="0"/>
              <a:t>			MOVLW 0x05		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MOVWF </a:t>
            </a:r>
            <a:r>
              <a:rPr lang="en-US" b="1" dirty="0" smtClean="0"/>
              <a:t>CNTR</a:t>
            </a:r>
          </a:p>
          <a:p>
            <a:pPr marL="27432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dirty="0" smtClean="0"/>
              <a:t>MOVLW 0x0		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WORK</a:t>
            </a:r>
            <a:r>
              <a:rPr lang="en-US" dirty="0" smtClean="0"/>
              <a:t>		ADDLW 0x04							DECF CNTR, F	       “loop body”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BNZ </a:t>
            </a:r>
            <a:r>
              <a:rPr lang="en-US" b="1" dirty="0" smtClean="0"/>
              <a:t>WORK</a:t>
            </a:r>
          </a:p>
          <a:p>
            <a:pPr marL="27432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END		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Up-Down Arrow 4"/>
          <p:cNvSpPr/>
          <p:nvPr/>
        </p:nvSpPr>
        <p:spPr>
          <a:xfrm>
            <a:off x="5410200" y="4343400"/>
            <a:ext cx="152400" cy="83820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Exercise – attempt #2 – CODE.2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code</a:t>
            </a:r>
            <a:r>
              <a:rPr lang="en-US" dirty="0"/>
              <a:t> </a:t>
            </a:r>
            <a:r>
              <a:rPr lang="en-US" dirty="0" smtClean="0"/>
              <a:t>- ‘Abstraction’</a:t>
            </a:r>
          </a:p>
          <a:p>
            <a:pPr marL="274320" lvl="1" indent="0">
              <a:buNone/>
            </a:pPr>
            <a:r>
              <a:rPr lang="en-US" dirty="0" smtClean="0"/>
              <a:t>	#include “P18F4520.inc”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CNTR</a:t>
            </a:r>
            <a:r>
              <a:rPr lang="en-US" dirty="0" smtClean="0"/>
              <a:t>		EQU	0x30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COUNT</a:t>
            </a:r>
            <a:r>
              <a:rPr lang="en-US" dirty="0" smtClean="0"/>
              <a:t>		EQU	0x05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DAT</a:t>
            </a:r>
            <a:r>
              <a:rPr lang="en-US" dirty="0" smtClean="0"/>
              <a:t>		EQU	0x04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ORG 0x0</a:t>
            </a:r>
          </a:p>
          <a:p>
            <a:pPr marL="274320" lvl="1" indent="0">
              <a:buNone/>
            </a:pPr>
            <a:r>
              <a:rPr lang="en-US" dirty="0" smtClean="0"/>
              <a:t>			MOVLW </a:t>
            </a:r>
            <a:r>
              <a:rPr lang="en-US" b="1" dirty="0" smtClean="0"/>
              <a:t>COUNT</a:t>
            </a:r>
            <a:r>
              <a:rPr lang="en-US" dirty="0" smtClean="0"/>
              <a:t>		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MOVWF </a:t>
            </a:r>
            <a:r>
              <a:rPr lang="en-US" b="1" dirty="0" smtClean="0"/>
              <a:t>CNTR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		MOVLW 0x0	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WORK</a:t>
            </a:r>
            <a:r>
              <a:rPr lang="en-US" dirty="0" smtClean="0"/>
              <a:t>		ADDLW </a:t>
            </a:r>
            <a:r>
              <a:rPr lang="en-US" b="1" dirty="0" smtClean="0"/>
              <a:t>DAT</a:t>
            </a:r>
            <a:r>
              <a:rPr lang="en-US" dirty="0" smtClean="0"/>
              <a:t>				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DECF CNTR, F		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BNZ </a:t>
            </a:r>
            <a:r>
              <a:rPr lang="en-US" b="1" dirty="0" smtClean="0"/>
              <a:t>WORK</a:t>
            </a:r>
          </a:p>
          <a:p>
            <a:pPr marL="27432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END		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Exercise – attempt #3 – skip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skipping!</a:t>
            </a:r>
          </a:p>
          <a:p>
            <a:pPr marL="274320" lvl="1" indent="0">
              <a:buNone/>
            </a:pPr>
            <a:r>
              <a:rPr lang="en-US" dirty="0" smtClean="0"/>
              <a:t>	#include “P18F4520.inc”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CNTR</a:t>
            </a:r>
            <a:r>
              <a:rPr lang="en-US" dirty="0" smtClean="0"/>
              <a:t>		EQU	0x30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COUNT</a:t>
            </a:r>
            <a:r>
              <a:rPr lang="en-US" dirty="0" smtClean="0"/>
              <a:t>		EQU	0x05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DAT</a:t>
            </a:r>
            <a:r>
              <a:rPr lang="en-US" dirty="0" smtClean="0"/>
              <a:t>		EQU	0x04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ORG 0x0</a:t>
            </a:r>
          </a:p>
          <a:p>
            <a:pPr marL="274320" lvl="1" indent="0">
              <a:buNone/>
            </a:pPr>
            <a:r>
              <a:rPr lang="en-US" dirty="0" smtClean="0"/>
              <a:t>			MOVLW </a:t>
            </a:r>
            <a:r>
              <a:rPr lang="en-US" b="1" dirty="0" smtClean="0"/>
              <a:t>COUNT</a:t>
            </a:r>
            <a:r>
              <a:rPr lang="en-US" dirty="0" smtClean="0"/>
              <a:t>		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MOVWF </a:t>
            </a:r>
            <a:r>
              <a:rPr lang="en-US" b="1" dirty="0" smtClean="0"/>
              <a:t>CNTR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		MOVLW 0x0	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WORK</a:t>
            </a:r>
            <a:r>
              <a:rPr lang="en-US" dirty="0" smtClean="0"/>
              <a:t>		ADDLW </a:t>
            </a:r>
            <a:r>
              <a:rPr lang="en-US" b="1" dirty="0" smtClean="0"/>
              <a:t>DAT</a:t>
            </a:r>
            <a:r>
              <a:rPr lang="en-US" dirty="0" smtClean="0"/>
              <a:t>				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DECFSZ CNTR, F		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GOTO </a:t>
            </a:r>
            <a:r>
              <a:rPr lang="en-US" b="1" dirty="0" smtClean="0"/>
              <a:t>WORK</a:t>
            </a:r>
          </a:p>
          <a:p>
            <a:pPr marL="27432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GOTO $</a:t>
            </a:r>
          </a:p>
          <a:p>
            <a:pPr marL="27432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END		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Debug ‘hooks’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 development cycle</a:t>
            </a:r>
          </a:p>
          <a:p>
            <a:pPr lvl="1"/>
            <a:r>
              <a:rPr lang="en-US" dirty="0" smtClean="0"/>
              <a:t>Ideate – select algorithm</a:t>
            </a:r>
          </a:p>
          <a:p>
            <a:pPr lvl="1"/>
            <a:r>
              <a:rPr lang="en-US" dirty="0" smtClean="0"/>
              <a:t>Develop – write code				</a:t>
            </a:r>
          </a:p>
          <a:p>
            <a:pPr lvl="1"/>
            <a:r>
              <a:rPr lang="en-US" dirty="0" smtClean="0"/>
              <a:t>Debug – remove errors (bugs) found   </a:t>
            </a:r>
          </a:p>
          <a:p>
            <a:pPr lvl="1"/>
            <a:r>
              <a:rPr lang="en-US" dirty="0" smtClean="0"/>
              <a:t>Test – test it on ‘test vectors’</a:t>
            </a:r>
          </a:p>
          <a:p>
            <a:pPr lvl="1"/>
            <a:r>
              <a:rPr lang="en-US" dirty="0" smtClean="0"/>
              <a:t>Rinse and repeat!</a:t>
            </a:r>
          </a:p>
          <a:p>
            <a:pPr lvl="1"/>
            <a:endParaRPr lang="en-US" dirty="0"/>
          </a:p>
          <a:p>
            <a:r>
              <a:rPr lang="en-US" dirty="0" smtClean="0"/>
              <a:t>GOTO $ ‘hook’ – used to stop/halt code-run</a:t>
            </a:r>
          </a:p>
          <a:p>
            <a:pPr lvl="1"/>
            <a:r>
              <a:rPr lang="en-US" b="1" dirty="0" smtClean="0"/>
              <a:t>$</a:t>
            </a:r>
            <a:r>
              <a:rPr lang="en-US" dirty="0" smtClean="0"/>
              <a:t> stands for currently executing instruction line</a:t>
            </a:r>
          </a:p>
          <a:p>
            <a:pPr marL="27432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Inst</a:t>
            </a:r>
            <a:r>
              <a:rPr lang="en-US" baseline="30000" dirty="0" err="1" smtClean="0"/>
              <a:t>n</a:t>
            </a:r>
            <a:r>
              <a:rPr lang="en-US" dirty="0" smtClean="0"/>
              <a:t> #n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Inst</a:t>
            </a:r>
            <a:r>
              <a:rPr lang="en-US" baseline="30000" dirty="0" err="1" smtClean="0"/>
              <a:t>n</a:t>
            </a:r>
            <a:r>
              <a:rPr lang="en-US" dirty="0" smtClean="0"/>
              <a:t> #n+1			</a:t>
            </a:r>
          </a:p>
          <a:p>
            <a:pPr marL="274320" lvl="1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GOTO $</a:t>
            </a:r>
          </a:p>
          <a:p>
            <a:pPr marL="27432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Inst</a:t>
            </a:r>
            <a:r>
              <a:rPr lang="en-US" baseline="30000" dirty="0" err="1" smtClean="0"/>
              <a:t>n</a:t>
            </a:r>
            <a:r>
              <a:rPr lang="en-US" dirty="0" smtClean="0"/>
              <a:t> #n+2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Remove from production code!</a:t>
            </a:r>
            <a:endParaRPr lang="en-US" b="1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urved Left Arrow 4"/>
          <p:cNvSpPr/>
          <p:nvPr/>
        </p:nvSpPr>
        <p:spPr>
          <a:xfrm>
            <a:off x="4953000" y="2362200"/>
            <a:ext cx="3810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0800000">
            <a:off x="356203" y="2294467"/>
            <a:ext cx="3810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245249" cy="47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8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More loops!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FREG (8-bit)</a:t>
            </a:r>
          </a:p>
          <a:p>
            <a:pPr lvl="1"/>
            <a:r>
              <a:rPr lang="en-US" dirty="0" smtClean="0"/>
              <a:t>Gives us 256 ‘counts’</a:t>
            </a:r>
          </a:p>
          <a:p>
            <a:r>
              <a:rPr lang="en-US" dirty="0" smtClean="0"/>
              <a:t>What if we wanted to count more?</a:t>
            </a:r>
          </a:p>
          <a:p>
            <a:pPr lvl="1"/>
            <a:r>
              <a:rPr lang="en-US" dirty="0" smtClean="0"/>
              <a:t>Use ‘nested’ loops – more than one FREG</a:t>
            </a:r>
          </a:p>
          <a:p>
            <a:pPr lvl="1"/>
            <a:endParaRPr lang="en-US" dirty="0"/>
          </a:p>
          <a:p>
            <a:r>
              <a:rPr lang="en-US" dirty="0" smtClean="0"/>
              <a:t>Math behind FREG counters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26931"/>
              </p:ext>
            </p:extLst>
          </p:nvPr>
        </p:nvGraphicFramePr>
        <p:xfrm>
          <a:off x="1447800" y="4114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FREGS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Bit</a:t>
                      </a:r>
                      <a:r>
                        <a:rPr lang="en-US" baseline="0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Loop 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 (2</a:t>
                      </a:r>
                      <a:r>
                        <a:rPr lang="en-US" baseline="30000" dirty="0" smtClean="0"/>
                        <a:t>8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65536 (2</a:t>
                      </a:r>
                      <a:r>
                        <a:rPr lang="en-US" baseline="30000" dirty="0" smtClean="0"/>
                        <a:t>16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~16million (2</a:t>
                      </a:r>
                      <a:r>
                        <a:rPr lang="en-US" baseline="30000" dirty="0" smtClean="0"/>
                        <a:t>24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~4.2billion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(2</a:t>
                      </a:r>
                      <a:r>
                        <a:rPr lang="en-US" baseline="30000" dirty="0" smtClean="0"/>
                        <a:t>32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3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Multi-loop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loops – one inside the other – ‘</a:t>
            </a:r>
            <a:r>
              <a:rPr lang="en-US" b="1" dirty="0" smtClean="0"/>
              <a:t>nested</a:t>
            </a:r>
            <a:r>
              <a:rPr lang="en-US" dirty="0" smtClean="0"/>
              <a:t>’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Inst</a:t>
            </a:r>
            <a:r>
              <a:rPr lang="en-US" baseline="30000" dirty="0" err="1" smtClean="0"/>
              <a:t>n</a:t>
            </a:r>
            <a:r>
              <a:rPr lang="en-US" dirty="0" smtClean="0"/>
              <a:t> #N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Loop1		</a:t>
            </a:r>
            <a:r>
              <a:rPr lang="en-US" dirty="0" err="1" smtClean="0">
                <a:solidFill>
                  <a:srgbClr val="00B0F0"/>
                </a:solidFill>
              </a:rPr>
              <a:t>Inst</a:t>
            </a:r>
            <a:r>
              <a:rPr lang="en-US" baseline="30000" dirty="0" err="1" smtClean="0">
                <a:solidFill>
                  <a:srgbClr val="00B0F0"/>
                </a:solidFill>
              </a:rPr>
              <a:t>n</a:t>
            </a:r>
            <a:r>
              <a:rPr lang="en-US" dirty="0" smtClean="0">
                <a:solidFill>
                  <a:srgbClr val="00B0F0"/>
                </a:solidFill>
              </a:rPr>
              <a:t> #L1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Inst</a:t>
            </a:r>
            <a:r>
              <a:rPr lang="en-US" baseline="30000" dirty="0" err="1" smtClean="0">
                <a:solidFill>
                  <a:srgbClr val="00B0F0"/>
                </a:solidFill>
              </a:rPr>
              <a:t>n</a:t>
            </a:r>
            <a:r>
              <a:rPr lang="en-US" dirty="0" smtClean="0">
                <a:solidFill>
                  <a:srgbClr val="00B0F0"/>
                </a:solidFill>
              </a:rPr>
              <a:t> #L1+1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Loop2		</a:t>
            </a:r>
            <a:r>
              <a:rPr lang="en-US" dirty="0" err="1" smtClean="0">
                <a:solidFill>
                  <a:srgbClr val="FF0000"/>
                </a:solidFill>
              </a:rPr>
              <a:t>Inst</a:t>
            </a:r>
            <a:r>
              <a:rPr lang="en-US" baseline="30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#L2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Inst</a:t>
            </a:r>
            <a:r>
              <a:rPr lang="en-US" baseline="30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#L2+1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DECFSNZ CNT_L2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GOTO Loop2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Inst</a:t>
            </a:r>
            <a:r>
              <a:rPr lang="en-US" baseline="30000" dirty="0" err="1" smtClean="0">
                <a:solidFill>
                  <a:srgbClr val="00B0F0"/>
                </a:solidFill>
              </a:rPr>
              <a:t>n</a:t>
            </a:r>
            <a:r>
              <a:rPr lang="en-US" dirty="0" smtClean="0">
                <a:solidFill>
                  <a:srgbClr val="00B0F0"/>
                </a:solidFill>
              </a:rPr>
              <a:t> #L1+2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	GOTO Loop1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Inst</a:t>
            </a:r>
            <a:r>
              <a:rPr lang="en-US" baseline="30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#N+1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Exercise learnings!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many, many ways to write code</a:t>
            </a:r>
          </a:p>
          <a:p>
            <a:pPr lvl="1"/>
            <a:r>
              <a:rPr lang="en-US" dirty="0" smtClean="0"/>
              <a:t>Almost all will ‘do the job’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multiple algorithms, evaluate ‘relative cost’:</a:t>
            </a:r>
          </a:p>
          <a:p>
            <a:pPr lvl="1"/>
            <a:r>
              <a:rPr lang="en-US" dirty="0" smtClean="0"/>
              <a:t>Code (space)</a:t>
            </a:r>
          </a:p>
          <a:p>
            <a:pPr lvl="1"/>
            <a:r>
              <a:rPr lang="en-US" dirty="0" smtClean="0"/>
              <a:t>Time (speed)</a:t>
            </a:r>
          </a:p>
          <a:p>
            <a:pPr lvl="1"/>
            <a:r>
              <a:rPr lang="en-US" dirty="0" smtClean="0"/>
              <a:t>Energy (power-draw)</a:t>
            </a:r>
          </a:p>
          <a:p>
            <a:pPr lvl="1"/>
            <a:r>
              <a:rPr lang="en-US" dirty="0" smtClean="0"/>
              <a:t>Modularity (maintenance)</a:t>
            </a:r>
          </a:p>
          <a:p>
            <a:pPr lvl="1"/>
            <a:r>
              <a:rPr lang="en-US" dirty="0" smtClean="0"/>
              <a:t>Re-use (library)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Production code is a </a:t>
            </a:r>
            <a:r>
              <a:rPr lang="en-US" b="1" dirty="0" smtClean="0"/>
              <a:t>cost-optimization</a:t>
            </a:r>
            <a:r>
              <a:rPr lang="en-US" dirty="0" smtClean="0"/>
              <a:t> problem</a:t>
            </a:r>
          </a:p>
          <a:p>
            <a:pPr lvl="1"/>
            <a:r>
              <a:rPr lang="en-US" dirty="0" smtClean="0"/>
              <a:t>Embedded ‘mantra’: </a:t>
            </a:r>
            <a:r>
              <a:rPr lang="en-US" i="1" dirty="0" smtClean="0"/>
              <a:t>write less code to do more!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276600"/>
            <a:ext cx="2114363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352800"/>
            <a:ext cx="238990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- comparison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CPFSEQ</a:t>
            </a:r>
          </a:p>
          <a:p>
            <a:pPr lvl="1"/>
            <a:r>
              <a:rPr lang="en-US" b="1" u="sng" dirty="0" smtClean="0"/>
              <a:t>C</a:t>
            </a:r>
            <a:r>
              <a:rPr lang="en-US" dirty="0" smtClean="0"/>
              <a:t>om</a:t>
            </a:r>
            <a:r>
              <a:rPr lang="en-US" b="1" u="sng" dirty="0" smtClean="0"/>
              <a:t>p</a:t>
            </a:r>
            <a:r>
              <a:rPr lang="en-US" dirty="0" smtClean="0"/>
              <a:t>are </a:t>
            </a:r>
            <a:r>
              <a:rPr lang="en-US" b="1" u="sng" dirty="0" smtClean="0"/>
              <a:t>F</a:t>
            </a:r>
            <a:r>
              <a:rPr lang="en-US" dirty="0" smtClean="0"/>
              <a:t>REG (with W) and </a:t>
            </a:r>
            <a:r>
              <a:rPr lang="en-US" b="1" u="sng" dirty="0" smtClean="0"/>
              <a:t>S</a:t>
            </a:r>
            <a:r>
              <a:rPr lang="en-US" dirty="0" smtClean="0"/>
              <a:t>kip if </a:t>
            </a:r>
            <a:r>
              <a:rPr lang="en-US" b="1" u="sng" dirty="0" smtClean="0"/>
              <a:t>Eq</a:t>
            </a:r>
            <a:r>
              <a:rPr lang="en-US" dirty="0" smtClean="0"/>
              <a:t>ual</a:t>
            </a:r>
          </a:p>
          <a:p>
            <a:pPr lvl="2"/>
            <a:r>
              <a:rPr lang="en-US" dirty="0" smtClean="0"/>
              <a:t>Skip if [FREG] == [WREG]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CPFSGT</a:t>
            </a:r>
          </a:p>
          <a:p>
            <a:pPr lvl="1"/>
            <a:r>
              <a:rPr lang="en-US" b="1" u="sng" dirty="0"/>
              <a:t>C</a:t>
            </a:r>
            <a:r>
              <a:rPr lang="en-US" dirty="0"/>
              <a:t>om</a:t>
            </a:r>
            <a:r>
              <a:rPr lang="en-US" b="1" u="sng" dirty="0"/>
              <a:t>p</a:t>
            </a:r>
            <a:r>
              <a:rPr lang="en-US" dirty="0"/>
              <a:t>are </a:t>
            </a:r>
            <a:r>
              <a:rPr lang="en-US" b="1" u="sng" dirty="0"/>
              <a:t>F</a:t>
            </a:r>
            <a:r>
              <a:rPr lang="en-US" dirty="0"/>
              <a:t>REG (with W) and </a:t>
            </a:r>
            <a:r>
              <a:rPr lang="en-US" b="1" u="sng" dirty="0"/>
              <a:t>S</a:t>
            </a:r>
            <a:r>
              <a:rPr lang="en-US" dirty="0"/>
              <a:t>kip if </a:t>
            </a:r>
            <a:r>
              <a:rPr lang="en-US" b="1" u="sng" dirty="0" smtClean="0"/>
              <a:t>G</a:t>
            </a:r>
            <a:r>
              <a:rPr lang="en-US" dirty="0" smtClean="0"/>
              <a:t>reater </a:t>
            </a:r>
            <a:r>
              <a:rPr lang="en-US" b="1" u="sng" dirty="0" smtClean="0"/>
              <a:t>t</a:t>
            </a:r>
            <a:r>
              <a:rPr lang="en-US" dirty="0" smtClean="0"/>
              <a:t>han</a:t>
            </a:r>
          </a:p>
          <a:p>
            <a:pPr lvl="2"/>
            <a:r>
              <a:rPr lang="en-US" dirty="0" smtClean="0"/>
              <a:t>Skip if [FREG] &gt; [WREG]</a:t>
            </a:r>
          </a:p>
          <a:p>
            <a:endParaRPr lang="en-US" dirty="0" smtClean="0"/>
          </a:p>
          <a:p>
            <a:r>
              <a:rPr lang="en-US" b="1" dirty="0" smtClean="0"/>
              <a:t>CPFSLT</a:t>
            </a:r>
          </a:p>
          <a:p>
            <a:pPr lvl="1"/>
            <a:r>
              <a:rPr lang="en-US" b="1" u="sng" dirty="0"/>
              <a:t>C</a:t>
            </a:r>
            <a:r>
              <a:rPr lang="en-US" dirty="0"/>
              <a:t>om</a:t>
            </a:r>
            <a:r>
              <a:rPr lang="en-US" b="1" u="sng" dirty="0"/>
              <a:t>p</a:t>
            </a:r>
            <a:r>
              <a:rPr lang="en-US" dirty="0"/>
              <a:t>are </a:t>
            </a:r>
            <a:r>
              <a:rPr lang="en-US" b="1" u="sng" dirty="0"/>
              <a:t>F</a:t>
            </a:r>
            <a:r>
              <a:rPr lang="en-US" dirty="0"/>
              <a:t>REG (with W) and </a:t>
            </a:r>
            <a:r>
              <a:rPr lang="en-US" b="1" u="sng" dirty="0"/>
              <a:t>S</a:t>
            </a:r>
            <a:r>
              <a:rPr lang="en-US" dirty="0"/>
              <a:t>kip if </a:t>
            </a:r>
            <a:r>
              <a:rPr lang="en-US" b="1" u="sng" dirty="0" smtClean="0"/>
              <a:t>L</a:t>
            </a:r>
            <a:r>
              <a:rPr lang="en-US" dirty="0" smtClean="0"/>
              <a:t>ess </a:t>
            </a:r>
            <a:r>
              <a:rPr lang="en-US" b="1" u="sng" dirty="0"/>
              <a:t>t</a:t>
            </a:r>
            <a:r>
              <a:rPr lang="en-US" dirty="0"/>
              <a:t>han</a:t>
            </a:r>
          </a:p>
          <a:p>
            <a:pPr lvl="2"/>
            <a:r>
              <a:rPr lang="en-US" dirty="0" smtClean="0"/>
              <a:t>Skip </a:t>
            </a:r>
            <a:r>
              <a:rPr lang="en-US" dirty="0"/>
              <a:t>if [FREG] </a:t>
            </a:r>
            <a:r>
              <a:rPr lang="en-US" dirty="0" smtClean="0"/>
              <a:t>&lt; </a:t>
            </a:r>
            <a:r>
              <a:rPr lang="en-US" dirty="0"/>
              <a:t>[WREG]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Exercise #2: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statement:</a:t>
            </a:r>
          </a:p>
          <a:p>
            <a:pPr lvl="1"/>
            <a:r>
              <a:rPr lang="en-US" dirty="0" smtClean="0"/>
              <a:t>Increment FREG 0x40 in steps of d’10’ till you reach d’100’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Define 2 FREGs, FREG1 and FREG2</a:t>
            </a:r>
          </a:p>
          <a:p>
            <a:pPr lvl="1"/>
            <a:r>
              <a:rPr lang="en-US" dirty="0" smtClean="0"/>
              <a:t>Initialize [FREG1] to d’0’	- will be incremented</a:t>
            </a:r>
          </a:p>
          <a:p>
            <a:pPr lvl="1"/>
            <a:r>
              <a:rPr lang="en-US" dirty="0" smtClean="0"/>
              <a:t>Initialize [FREG2] to d’100’	- will hold the final value</a:t>
            </a:r>
          </a:p>
          <a:p>
            <a:pPr lvl="1"/>
            <a:r>
              <a:rPr lang="en-US" dirty="0" smtClean="0"/>
              <a:t>Implement a loop</a:t>
            </a:r>
          </a:p>
          <a:p>
            <a:pPr lvl="2"/>
            <a:r>
              <a:rPr lang="en-US" dirty="0" smtClean="0"/>
              <a:t>Add d’10’ to [FREG]</a:t>
            </a:r>
          </a:p>
          <a:p>
            <a:pPr lvl="2"/>
            <a:r>
              <a:rPr lang="en-US" dirty="0" smtClean="0"/>
              <a:t>Check [FREG1] and [FREG2] for equality</a:t>
            </a:r>
          </a:p>
          <a:p>
            <a:pPr lvl="2"/>
            <a:r>
              <a:rPr lang="en-US" dirty="0" smtClean="0"/>
              <a:t>Exit the loop if the two become equal</a:t>
            </a:r>
          </a:p>
          <a:p>
            <a:pPr lvl="3"/>
            <a:endParaRPr lang="en-US" dirty="0"/>
          </a:p>
          <a:p>
            <a:r>
              <a:rPr lang="en-US" dirty="0" smtClean="0"/>
              <a:t>Loop without counter!</a:t>
            </a:r>
          </a:p>
          <a:p>
            <a:pPr lvl="1"/>
            <a:r>
              <a:rPr lang="en-US" dirty="0" smtClean="0"/>
              <a:t>But has a clear exit condition</a:t>
            </a:r>
          </a:p>
          <a:p>
            <a:pPr marL="822960" lvl="3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Exercise #2 –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#include “P18F4520.inc”</a:t>
            </a:r>
          </a:p>
          <a:p>
            <a:pPr marL="274320" lvl="1" indent="0">
              <a:buNone/>
            </a:pPr>
            <a:r>
              <a:rPr lang="en-US" b="1" dirty="0" smtClean="0"/>
              <a:t>FREG1</a:t>
            </a:r>
            <a:r>
              <a:rPr lang="en-US" dirty="0"/>
              <a:t>	</a:t>
            </a:r>
            <a:r>
              <a:rPr lang="en-US" dirty="0" smtClean="0"/>
              <a:t>EQU</a:t>
            </a:r>
            <a:r>
              <a:rPr lang="en-US" dirty="0"/>
              <a:t>	</a:t>
            </a:r>
            <a:r>
              <a:rPr lang="en-US" dirty="0" smtClean="0"/>
              <a:t>0x40</a:t>
            </a:r>
          </a:p>
          <a:p>
            <a:pPr marL="274320" lvl="1" indent="0">
              <a:buNone/>
            </a:pPr>
            <a:r>
              <a:rPr lang="en-US" b="1" dirty="0" smtClean="0"/>
              <a:t>FREG2</a:t>
            </a:r>
            <a:r>
              <a:rPr lang="en-US" dirty="0" smtClean="0"/>
              <a:t>	EQU	0x50</a:t>
            </a:r>
          </a:p>
          <a:p>
            <a:pPr marL="274320" lvl="1" indent="0">
              <a:buNone/>
            </a:pPr>
            <a:r>
              <a:rPr lang="en-US" b="1" dirty="0" smtClean="0"/>
              <a:t>STEP		</a:t>
            </a:r>
            <a:r>
              <a:rPr lang="en-US" dirty="0" smtClean="0"/>
              <a:t>EQU	d’10’</a:t>
            </a:r>
            <a:endParaRPr lang="en-US" dirty="0"/>
          </a:p>
          <a:p>
            <a:pPr marL="274320" lvl="1" indent="0">
              <a:buNone/>
            </a:pPr>
            <a:r>
              <a:rPr lang="en-US" b="1" dirty="0" smtClean="0"/>
              <a:t>FINAL</a:t>
            </a:r>
            <a:r>
              <a:rPr lang="en-US" dirty="0" smtClean="0"/>
              <a:t>	EQU</a:t>
            </a:r>
            <a:r>
              <a:rPr lang="en-US" dirty="0"/>
              <a:t>	</a:t>
            </a:r>
            <a:r>
              <a:rPr lang="en-US" dirty="0" smtClean="0"/>
              <a:t>d’100’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		ORG </a:t>
            </a:r>
            <a:r>
              <a:rPr lang="en-US" dirty="0" smtClean="0"/>
              <a:t>0x0</a:t>
            </a:r>
          </a:p>
          <a:p>
            <a:pPr marL="274320" lvl="1" indent="0">
              <a:buNone/>
            </a:pPr>
            <a:r>
              <a:rPr lang="en-US" dirty="0" smtClean="0"/>
              <a:t>		CLRF FREG1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MOVLW </a:t>
            </a:r>
            <a:r>
              <a:rPr lang="en-US" b="1" dirty="0" smtClean="0"/>
              <a:t>FINAL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MOVWF FREG2		; [FREG2] = FINAL</a:t>
            </a:r>
          </a:p>
          <a:p>
            <a:pPr marL="274320" lvl="1" indent="0">
              <a:buNone/>
            </a:pPr>
            <a:r>
              <a:rPr lang="en-US" b="1" dirty="0" smtClean="0"/>
              <a:t>LOOP</a:t>
            </a:r>
            <a:r>
              <a:rPr lang="en-US" dirty="0" smtClean="0"/>
              <a:t>	MOVLW </a:t>
            </a:r>
            <a:r>
              <a:rPr lang="en-US" b="1" dirty="0" smtClean="0"/>
              <a:t>STEP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ADDWF FREG1, F	; [FREG1] += STEP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MOVF FREG2, W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CPFSEQ</a:t>
            </a:r>
            <a:r>
              <a:rPr lang="en-US" dirty="0" smtClean="0"/>
              <a:t> FREG1	; Compare [FREG1] &amp; [WREG]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BRA </a:t>
            </a:r>
            <a:r>
              <a:rPr lang="en-US" b="1" dirty="0" smtClean="0"/>
              <a:t>LOOP</a:t>
            </a:r>
            <a:r>
              <a:rPr lang="en-US" dirty="0" smtClean="0"/>
              <a:t>	</a:t>
            </a:r>
            <a:r>
              <a:rPr lang="en-US" dirty="0"/>
              <a:t>				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GOTO </a:t>
            </a:r>
            <a:r>
              <a:rPr lang="en-US" b="1" dirty="0">
                <a:solidFill>
                  <a:srgbClr val="FF0000"/>
                </a:solidFill>
              </a:rPr>
              <a:t>$</a:t>
            </a:r>
          </a:p>
          <a:p>
            <a:pPr marL="274320" lvl="1" indent="0">
              <a:buNone/>
            </a:pPr>
            <a:r>
              <a:rPr lang="en-US" b="1" dirty="0"/>
              <a:t>		</a:t>
            </a:r>
            <a:r>
              <a:rPr lang="en-US" b="1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Programming: Concept of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and Rule</a:t>
            </a:r>
          </a:p>
          <a:p>
            <a:pPr lvl="1"/>
            <a:r>
              <a:rPr lang="en-US" dirty="0" smtClean="0"/>
              <a:t>When faced with a big problem</a:t>
            </a:r>
          </a:p>
          <a:p>
            <a:pPr lvl="2"/>
            <a:r>
              <a:rPr lang="en-US" dirty="0" smtClean="0"/>
              <a:t>Break it down into small manageable pieces / chunks</a:t>
            </a:r>
          </a:p>
          <a:p>
            <a:pPr lvl="1"/>
            <a:r>
              <a:rPr lang="en-US" dirty="0" smtClean="0"/>
              <a:t>In the computing / coding world</a:t>
            </a:r>
          </a:p>
          <a:p>
            <a:pPr lvl="2"/>
            <a:r>
              <a:rPr lang="en-US" dirty="0" smtClean="0"/>
              <a:t>Manifests as modular code</a:t>
            </a:r>
          </a:p>
          <a:p>
            <a:pPr lvl="2"/>
            <a:r>
              <a:rPr lang="en-US" dirty="0" smtClean="0"/>
              <a:t>Functions, sub-routines</a:t>
            </a:r>
          </a:p>
          <a:p>
            <a:pPr lvl="2"/>
            <a:endParaRPr lang="en-US" dirty="0"/>
          </a:p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Independent piece of code that does ‘some work’</a:t>
            </a:r>
          </a:p>
          <a:p>
            <a:pPr lvl="1"/>
            <a:r>
              <a:rPr lang="en-US" dirty="0" smtClean="0"/>
              <a:t>Needs to be ‘called’</a:t>
            </a:r>
          </a:p>
          <a:p>
            <a:pPr lvl="1"/>
            <a:r>
              <a:rPr lang="en-US" dirty="0" smtClean="0"/>
              <a:t>After doing the work, it ‘returns’ back to the ‘caller’</a:t>
            </a:r>
          </a:p>
          <a:p>
            <a:pPr lvl="1"/>
            <a:r>
              <a:rPr lang="en-US" dirty="0" smtClean="0"/>
              <a:t>Code re-use:</a:t>
            </a:r>
            <a:endParaRPr lang="en-US" dirty="0"/>
          </a:p>
          <a:p>
            <a:pPr lvl="2"/>
            <a:r>
              <a:rPr lang="en-US" dirty="0" smtClean="0"/>
              <a:t>Same code can be called any number of times!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Function –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body: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FUNC1</a:t>
            </a:r>
            <a:r>
              <a:rPr lang="en-US" dirty="0" smtClean="0"/>
              <a:t>	ADDLW 0x04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SUBWF 0x30	“function body”</a:t>
            </a:r>
          </a:p>
          <a:p>
            <a:pPr marL="0" indent="0">
              <a:buNone/>
            </a:pPr>
            <a:r>
              <a:rPr lang="en-US" dirty="0" smtClean="0"/>
              <a:t>			MOVWF 0x45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Function call: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Inst</a:t>
            </a:r>
            <a:r>
              <a:rPr lang="en-US" baseline="30000" dirty="0" err="1" smtClean="0"/>
              <a:t>n</a:t>
            </a:r>
            <a:r>
              <a:rPr lang="en-US" dirty="0" smtClean="0"/>
              <a:t> #n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CALL</a:t>
            </a:r>
            <a:r>
              <a:rPr lang="en-US" dirty="0" smtClean="0"/>
              <a:t> </a:t>
            </a:r>
            <a:r>
              <a:rPr lang="en-US" b="1" dirty="0" smtClean="0"/>
              <a:t>FUNC1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Inst</a:t>
            </a:r>
            <a:r>
              <a:rPr lang="en-US" baseline="30000" dirty="0" err="1" smtClean="0"/>
              <a:t>n</a:t>
            </a:r>
            <a:r>
              <a:rPr lang="en-US" dirty="0" smtClean="0"/>
              <a:t> #n+1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Up-Down Arrow 4"/>
          <p:cNvSpPr/>
          <p:nvPr/>
        </p:nvSpPr>
        <p:spPr>
          <a:xfrm>
            <a:off x="5583767" y="2209799"/>
            <a:ext cx="381000" cy="1371599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2705100" y="2705100"/>
            <a:ext cx="3048000" cy="2209800"/>
          </a:xfrm>
          <a:prstGeom prst="curvedConnector3">
            <a:avLst>
              <a:gd name="adj1" fmla="val 4694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>
            <a:off x="2819400" y="3886200"/>
            <a:ext cx="2209800" cy="1600200"/>
          </a:xfrm>
          <a:prstGeom prst="curvedConnector3">
            <a:avLst>
              <a:gd name="adj1" fmla="val 3850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4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 set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466975"/>
            <a:ext cx="83153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– 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CALL</a:t>
            </a:r>
          </a:p>
          <a:p>
            <a:pPr lvl="1"/>
            <a:r>
              <a:rPr lang="en-US" b="1" u="sng" dirty="0" smtClean="0"/>
              <a:t>Call</a:t>
            </a:r>
            <a:r>
              <a:rPr lang="en-US" dirty="0" smtClean="0"/>
              <a:t> the function with that label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CALL</a:t>
            </a:r>
            <a:r>
              <a:rPr lang="en-US" dirty="0" smtClean="0"/>
              <a:t> FUNC1</a:t>
            </a:r>
          </a:p>
          <a:p>
            <a:pPr lvl="1"/>
            <a:r>
              <a:rPr lang="en-US" dirty="0" smtClean="0"/>
              <a:t>4-byte instruction – 20 bits for JUMP-TO address</a:t>
            </a:r>
          </a:p>
          <a:p>
            <a:pPr lvl="2"/>
            <a:r>
              <a:rPr lang="en-US" dirty="0" smtClean="0"/>
              <a:t>Can jump anywhere within the code space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RCALL</a:t>
            </a:r>
          </a:p>
          <a:p>
            <a:pPr lvl="1"/>
            <a:r>
              <a:rPr lang="en-US" dirty="0" smtClean="0"/>
              <a:t>Sho</a:t>
            </a:r>
            <a:r>
              <a:rPr lang="en-US" b="1" u="sng" dirty="0" smtClean="0"/>
              <a:t>r</a:t>
            </a:r>
            <a:r>
              <a:rPr lang="en-US" dirty="0" smtClean="0"/>
              <a:t>t </a:t>
            </a:r>
            <a:r>
              <a:rPr lang="en-US" b="1" u="sng" dirty="0" smtClean="0"/>
              <a:t>call</a:t>
            </a:r>
            <a:r>
              <a:rPr lang="en-US" dirty="0" smtClean="0"/>
              <a:t> the function with that label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RCALL</a:t>
            </a:r>
            <a:r>
              <a:rPr lang="en-US" dirty="0" smtClean="0"/>
              <a:t> FUNC1</a:t>
            </a:r>
          </a:p>
          <a:p>
            <a:pPr lvl="1"/>
            <a:r>
              <a:rPr lang="en-US" dirty="0" smtClean="0"/>
              <a:t>2-byte instruction – 11 bits for JUMP-TO address</a:t>
            </a:r>
          </a:p>
          <a:p>
            <a:pPr lvl="2"/>
            <a:r>
              <a:rPr lang="en-US" dirty="0" smtClean="0"/>
              <a:t>Jump restricted to a range of 2048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RETURN</a:t>
            </a:r>
          </a:p>
          <a:p>
            <a:pPr lvl="1"/>
            <a:r>
              <a:rPr lang="en-US" b="1" u="sng" dirty="0" smtClean="0"/>
              <a:t>Return</a:t>
            </a:r>
            <a:r>
              <a:rPr lang="en-US" dirty="0" smtClean="0"/>
              <a:t> from the function – back to caller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Tip:</a:t>
            </a:r>
            <a:r>
              <a:rPr lang="en-US" i="1" dirty="0" smtClean="0"/>
              <a:t> RCALL saves code-space when jump is short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Functions and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View of code memory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u="sng" dirty="0" smtClean="0"/>
              <a:t>Code address</a:t>
            </a:r>
            <a:r>
              <a:rPr lang="en-US" dirty="0" smtClean="0"/>
              <a:t>	</a:t>
            </a:r>
            <a:r>
              <a:rPr lang="en-US" b="1" u="sng" dirty="0" smtClean="0"/>
              <a:t>Instructions</a:t>
            </a:r>
          </a:p>
          <a:p>
            <a:pPr marL="0" indent="0">
              <a:buNone/>
            </a:pPr>
            <a:r>
              <a:rPr lang="en-US" dirty="0" smtClean="0"/>
              <a:t>		m</a:t>
            </a:r>
            <a:r>
              <a:rPr lang="en-US" baseline="-25000" dirty="0" smtClean="0"/>
              <a:t>1</a:t>
            </a:r>
            <a:r>
              <a:rPr lang="en-US" dirty="0" smtClean="0"/>
              <a:t>			</a:t>
            </a:r>
            <a:r>
              <a:rPr lang="en-US" dirty="0" err="1" smtClean="0"/>
              <a:t>Inst</a:t>
            </a:r>
            <a:r>
              <a:rPr lang="en-US" baseline="30000" dirty="0" err="1" smtClean="0"/>
              <a:t>n</a:t>
            </a:r>
            <a:r>
              <a:rPr lang="en-US" dirty="0" smtClean="0"/>
              <a:t> #n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</a:t>
            </a:r>
            <a:r>
              <a:rPr lang="en-US" baseline="-25000" dirty="0" smtClean="0"/>
              <a:t>2</a:t>
            </a:r>
            <a:r>
              <a:rPr lang="en-US" dirty="0" smtClean="0"/>
              <a:t>			</a:t>
            </a:r>
            <a:r>
              <a:rPr lang="en-US" b="1" dirty="0" smtClean="0"/>
              <a:t>CALL</a:t>
            </a:r>
            <a:r>
              <a:rPr lang="en-US" dirty="0" smtClean="0"/>
              <a:t> FUNC1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</a:t>
            </a:r>
            <a:r>
              <a:rPr lang="en-US" baseline="-25000" dirty="0" smtClean="0"/>
              <a:t>3</a:t>
            </a:r>
            <a:r>
              <a:rPr lang="en-US" dirty="0" smtClean="0"/>
              <a:t>			</a:t>
            </a:r>
            <a:r>
              <a:rPr lang="en-US" dirty="0" err="1" smtClean="0"/>
              <a:t>Inst</a:t>
            </a:r>
            <a:r>
              <a:rPr lang="en-US" baseline="30000" dirty="0" err="1" smtClean="0"/>
              <a:t>n</a:t>
            </a:r>
            <a:r>
              <a:rPr lang="en-US" dirty="0" smtClean="0"/>
              <a:t> #n+1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 call sequence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code address </a:t>
            </a:r>
            <a:r>
              <a:rPr lang="en-US" b="1" dirty="0"/>
              <a:t>after</a:t>
            </a:r>
            <a:r>
              <a:rPr lang="en-US" dirty="0"/>
              <a:t> the function call is </a:t>
            </a:r>
            <a:r>
              <a:rPr lang="en-US" dirty="0" smtClean="0"/>
              <a:t>saved</a:t>
            </a:r>
            <a:endParaRPr lang="en-US" dirty="0"/>
          </a:p>
          <a:p>
            <a:pPr lvl="2"/>
            <a:r>
              <a:rPr lang="en-US" b="1" dirty="0" smtClean="0"/>
              <a:t>m</a:t>
            </a:r>
            <a:r>
              <a:rPr lang="en-US" b="1" baseline="-25000" dirty="0" smtClean="0"/>
              <a:t>3</a:t>
            </a:r>
            <a:r>
              <a:rPr lang="en-US" dirty="0" smtClean="0"/>
              <a:t> is ‘pushed’ to the stack</a:t>
            </a:r>
          </a:p>
          <a:p>
            <a:pPr lvl="1"/>
            <a:r>
              <a:rPr lang="en-US" dirty="0" smtClean="0"/>
              <a:t>FUNC1 ‘runs’</a:t>
            </a:r>
          </a:p>
          <a:p>
            <a:pPr lvl="2"/>
            <a:r>
              <a:rPr lang="en-US" dirty="0" smtClean="0"/>
              <a:t>[PC] = FUNC1’s code address</a:t>
            </a:r>
          </a:p>
          <a:p>
            <a:pPr lvl="1"/>
            <a:r>
              <a:rPr lang="en-US" dirty="0" smtClean="0"/>
              <a:t>When FUNC1 returns, stored address is ‘popped’ from the stack </a:t>
            </a:r>
          </a:p>
          <a:p>
            <a:pPr lvl="2"/>
            <a:r>
              <a:rPr lang="en-US" dirty="0" smtClean="0"/>
              <a:t>[PC] = </a:t>
            </a:r>
            <a:r>
              <a:rPr lang="en-US" b="1" dirty="0" smtClean="0"/>
              <a:t>m</a:t>
            </a:r>
            <a:r>
              <a:rPr lang="en-US" b="1" baseline="-25000" dirty="0" smtClean="0"/>
              <a:t>3</a:t>
            </a:r>
          </a:p>
          <a:p>
            <a:pPr lvl="1"/>
            <a:r>
              <a:rPr lang="en-US" dirty="0" smtClean="0"/>
              <a:t>Code flow </a:t>
            </a:r>
            <a:r>
              <a:rPr lang="en-US" b="1" dirty="0" smtClean="0"/>
              <a:t>returns</a:t>
            </a:r>
            <a:r>
              <a:rPr lang="en-US" dirty="0" smtClean="0"/>
              <a:t> to the point </a:t>
            </a:r>
            <a:r>
              <a:rPr lang="en-US" b="1" dirty="0" smtClean="0"/>
              <a:t>after</a:t>
            </a:r>
            <a:r>
              <a:rPr lang="en-US" dirty="0" smtClean="0"/>
              <a:t> the function call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LIFO Stack for nested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with nested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Instn</a:t>
            </a:r>
            <a:r>
              <a:rPr lang="en-US" dirty="0" smtClean="0"/>
              <a:t> #n</a:t>
            </a:r>
          </a:p>
          <a:p>
            <a:pPr marL="0" indent="0">
              <a:buNone/>
            </a:pPr>
            <a:r>
              <a:rPr lang="en-US" dirty="0" smtClean="0"/>
              <a:t>		CALL FUNC1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Instn</a:t>
            </a:r>
            <a:r>
              <a:rPr lang="en-US" dirty="0" smtClean="0"/>
              <a:t> #n+1</a:t>
            </a:r>
          </a:p>
          <a:p>
            <a:pPr marL="0" indent="0">
              <a:buNone/>
            </a:pPr>
            <a:r>
              <a:rPr lang="en-US" dirty="0" smtClean="0"/>
              <a:t>		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FUNC1	</a:t>
            </a:r>
            <a:r>
              <a:rPr lang="en-US" dirty="0" err="1" smtClean="0"/>
              <a:t>Instn</a:t>
            </a:r>
            <a:r>
              <a:rPr lang="en-US" dirty="0" smtClean="0"/>
              <a:t> #o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Instn</a:t>
            </a:r>
            <a:r>
              <a:rPr lang="en-US" dirty="0" smtClean="0"/>
              <a:t> #o+1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CALL FUNC2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Instn</a:t>
            </a:r>
            <a:r>
              <a:rPr lang="en-US" dirty="0" smtClean="0"/>
              <a:t> #o+2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FUNC2	</a:t>
            </a:r>
            <a:r>
              <a:rPr lang="en-US" dirty="0" err="1" smtClean="0"/>
              <a:t>Instn</a:t>
            </a:r>
            <a:r>
              <a:rPr lang="en-US" dirty="0" smtClean="0"/>
              <a:t> #p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Instn</a:t>
            </a:r>
            <a:r>
              <a:rPr lang="en-US" dirty="0" smtClean="0"/>
              <a:t> #p+1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[PC] sequence: </a:t>
            </a:r>
            <a:r>
              <a:rPr lang="en-US" b="1" dirty="0" smtClean="0"/>
              <a:t>n, o, o+1, p, p+1, o+2, n+1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PC and Stack interactions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[PC] = </a:t>
            </a:r>
            <a:r>
              <a:rPr lang="en-US" dirty="0" err="1" smtClean="0"/>
              <a:t>Addr</a:t>
            </a:r>
            <a:r>
              <a:rPr lang="en-US" dirty="0" smtClean="0"/>
              <a:t> (#n)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- FUNC1 called, Stack push</a:t>
            </a:r>
          </a:p>
          <a:p>
            <a:pPr marL="0" indent="0">
              <a:buNone/>
            </a:pPr>
            <a:r>
              <a:rPr lang="en-US" dirty="0" smtClean="0"/>
              <a:t>[PC] = </a:t>
            </a:r>
            <a:r>
              <a:rPr lang="en-US" dirty="0" err="1" smtClean="0"/>
              <a:t>Addr</a:t>
            </a:r>
            <a:r>
              <a:rPr lang="en-US" dirty="0" smtClean="0"/>
              <a:t>(#o), SP = </a:t>
            </a:r>
            <a:r>
              <a:rPr lang="en-US" dirty="0" err="1" smtClean="0"/>
              <a:t>Addr</a:t>
            </a:r>
            <a:r>
              <a:rPr lang="en-US" dirty="0" smtClean="0"/>
              <a:t>(#n+1)</a:t>
            </a:r>
          </a:p>
          <a:p>
            <a:pPr marL="0" indent="0">
              <a:buNone/>
            </a:pPr>
            <a:r>
              <a:rPr lang="en-US" i="1" dirty="0" smtClean="0"/>
              <a:t>- FUNC1 runs</a:t>
            </a:r>
          </a:p>
          <a:p>
            <a:pPr marL="0" indent="0">
              <a:buNone/>
            </a:pPr>
            <a:r>
              <a:rPr lang="en-US" dirty="0" smtClean="0"/>
              <a:t>[PC] = </a:t>
            </a:r>
            <a:r>
              <a:rPr lang="en-US" dirty="0" err="1" smtClean="0"/>
              <a:t>Addr</a:t>
            </a:r>
            <a:r>
              <a:rPr lang="en-US" dirty="0" smtClean="0"/>
              <a:t>(#o+1)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- FUNC2 called, Stack push</a:t>
            </a:r>
          </a:p>
          <a:p>
            <a:pPr marL="0" indent="0">
              <a:buNone/>
            </a:pPr>
            <a:r>
              <a:rPr lang="en-US" dirty="0" smtClean="0"/>
              <a:t>[PC] = </a:t>
            </a:r>
            <a:r>
              <a:rPr lang="en-US" dirty="0" err="1" smtClean="0"/>
              <a:t>Addr</a:t>
            </a:r>
            <a:r>
              <a:rPr lang="en-US" dirty="0" smtClean="0"/>
              <a:t>(#p), SP = </a:t>
            </a:r>
            <a:r>
              <a:rPr lang="en-US" dirty="0" err="1" smtClean="0"/>
              <a:t>Addr</a:t>
            </a:r>
            <a:r>
              <a:rPr lang="en-US" dirty="0" smtClean="0"/>
              <a:t>(#o+2)</a:t>
            </a:r>
          </a:p>
          <a:p>
            <a:pPr marL="0" indent="0">
              <a:buNone/>
            </a:pPr>
            <a:r>
              <a:rPr lang="en-US" i="1" dirty="0" smtClean="0"/>
              <a:t>- FUNC2 runs</a:t>
            </a:r>
          </a:p>
          <a:p>
            <a:pPr marL="0" indent="0">
              <a:buNone/>
            </a:pPr>
            <a:r>
              <a:rPr lang="en-US" dirty="0" smtClean="0"/>
              <a:t>[PC] = </a:t>
            </a:r>
            <a:r>
              <a:rPr lang="en-US" dirty="0" err="1" smtClean="0"/>
              <a:t>Addr</a:t>
            </a:r>
            <a:r>
              <a:rPr lang="en-US" dirty="0" smtClean="0"/>
              <a:t>(#p+1)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- FUNC2 returns, Stack pop, FUNC1 runs</a:t>
            </a:r>
          </a:p>
          <a:p>
            <a:pPr marL="0" indent="0">
              <a:buNone/>
            </a:pPr>
            <a:r>
              <a:rPr lang="en-US" dirty="0" smtClean="0"/>
              <a:t>[PC] = </a:t>
            </a:r>
            <a:r>
              <a:rPr lang="en-US" dirty="0" err="1" smtClean="0"/>
              <a:t>Addr</a:t>
            </a:r>
            <a:r>
              <a:rPr lang="en-US" dirty="0" smtClean="0"/>
              <a:t>(#o+2)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- FUNC1 returns, Stack pop, Back!</a:t>
            </a:r>
          </a:p>
          <a:p>
            <a:pPr marL="0" indent="0">
              <a:buNone/>
            </a:pPr>
            <a:r>
              <a:rPr lang="en-US" dirty="0" smtClean="0"/>
              <a:t>[PC] = </a:t>
            </a:r>
            <a:r>
              <a:rPr lang="en-US" dirty="0" err="1" smtClean="0"/>
              <a:t>Addr</a:t>
            </a:r>
            <a:r>
              <a:rPr lang="en-US" dirty="0" smtClean="0"/>
              <a:t>(n+1)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6191250" y="4705350"/>
            <a:ext cx="1066800" cy="6477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5524500" y="4000500"/>
            <a:ext cx="3048000" cy="1447800"/>
          </a:xfrm>
          <a:prstGeom prst="curvedConnector3">
            <a:avLst>
              <a:gd name="adj1" fmla="val 89444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rved Right Arrow 29"/>
          <p:cNvSpPr/>
          <p:nvPr/>
        </p:nvSpPr>
        <p:spPr>
          <a:xfrm rot="10800000" flipH="1">
            <a:off x="1752600" y="4267200"/>
            <a:ext cx="533400" cy="12954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 rot="10800000" flipH="1">
            <a:off x="1676400" y="2895600"/>
            <a:ext cx="609600" cy="175260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>
            <a:off x="3632199" y="2785532"/>
            <a:ext cx="1143000" cy="457200"/>
          </a:xfrm>
          <a:prstGeom prst="curved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V="1">
            <a:off x="3124201" y="3395132"/>
            <a:ext cx="1650999" cy="304800"/>
          </a:xfrm>
          <a:prstGeom prst="curvedConnector3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3632199" y="4148665"/>
            <a:ext cx="1122681" cy="223044"/>
          </a:xfrm>
          <a:prstGeom prst="curvedConnector3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124202" y="4648200"/>
            <a:ext cx="1650999" cy="457200"/>
          </a:xfrm>
          <a:prstGeom prst="curved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7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Programming: Software delay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of a </a:t>
            </a:r>
            <a:r>
              <a:rPr lang="en-US" b="1" dirty="0" smtClean="0"/>
              <a:t>delay</a:t>
            </a:r>
          </a:p>
          <a:p>
            <a:pPr lvl="1"/>
            <a:r>
              <a:rPr lang="en-US" dirty="0" smtClean="0"/>
              <a:t>A wait for a fixed amount of time</a:t>
            </a:r>
          </a:p>
          <a:p>
            <a:pPr lvl="1"/>
            <a:r>
              <a:rPr lang="en-US" dirty="0" smtClean="0"/>
              <a:t>Used for interacting with devices at different speeds </a:t>
            </a:r>
          </a:p>
          <a:p>
            <a:r>
              <a:rPr lang="en-US" dirty="0" smtClean="0"/>
              <a:t>A function to generate a </a:t>
            </a:r>
            <a:r>
              <a:rPr lang="en-US" b="1" dirty="0" smtClean="0"/>
              <a:t>delay</a:t>
            </a:r>
          </a:p>
          <a:p>
            <a:pPr lvl="1"/>
            <a:r>
              <a:rPr lang="en-US" dirty="0" smtClean="0"/>
              <a:t>Generating delay by writing code – ‘software delay’</a:t>
            </a:r>
          </a:p>
          <a:p>
            <a:pPr lvl="1"/>
            <a:r>
              <a:rPr lang="en-US" dirty="0" smtClean="0"/>
              <a:t>Function body:</a:t>
            </a:r>
          </a:p>
          <a:p>
            <a:pPr lvl="2"/>
            <a:r>
              <a:rPr lang="en-US" dirty="0" smtClean="0"/>
              <a:t>Create a loop (initialize a counter)</a:t>
            </a:r>
          </a:p>
          <a:p>
            <a:pPr lvl="2"/>
            <a:r>
              <a:rPr lang="en-US" dirty="0" smtClean="0"/>
              <a:t>Loop body:</a:t>
            </a:r>
          </a:p>
          <a:p>
            <a:pPr lvl="3"/>
            <a:r>
              <a:rPr lang="en-US" dirty="0" smtClean="0"/>
              <a:t>Idle – do nothing!</a:t>
            </a:r>
            <a:endParaRPr lang="en-US" dirty="0"/>
          </a:p>
          <a:p>
            <a:pPr lvl="3"/>
            <a:r>
              <a:rPr lang="en-US" dirty="0" smtClean="0"/>
              <a:t>Decrement the counter</a:t>
            </a:r>
          </a:p>
          <a:p>
            <a:pPr lvl="3"/>
            <a:r>
              <a:rPr lang="en-US" dirty="0" smtClean="0"/>
              <a:t>If the counter is not-zero, rinse and repeat!</a:t>
            </a:r>
          </a:p>
          <a:p>
            <a:pPr lvl="3"/>
            <a:r>
              <a:rPr lang="en-US" dirty="0" smtClean="0"/>
              <a:t>Else, exit the loop</a:t>
            </a:r>
          </a:p>
          <a:p>
            <a:pPr lvl="2"/>
            <a:r>
              <a:rPr lang="en-US" dirty="0" smtClean="0"/>
              <a:t>Return from the function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Functions: Software delay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CNTR		EQU 0x50</a:t>
            </a:r>
          </a:p>
          <a:p>
            <a:pPr marL="0" indent="0">
              <a:buNone/>
            </a:pPr>
            <a:r>
              <a:rPr lang="en-US" sz="1800" dirty="0" smtClean="0"/>
              <a:t>DLY_VAR	EQU 0x20</a:t>
            </a: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	ORG 0x0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	</a:t>
            </a:r>
            <a:r>
              <a:rPr lang="en-US" sz="1800" dirty="0" smtClean="0"/>
              <a:t>…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b="1" dirty="0" smtClean="0"/>
              <a:t>CALL</a:t>
            </a:r>
            <a:r>
              <a:rPr lang="en-US" sz="1800" dirty="0" smtClean="0"/>
              <a:t> DELAY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…</a:t>
            </a:r>
          </a:p>
          <a:p>
            <a:pPr marL="0" indent="0">
              <a:buNone/>
            </a:pPr>
            <a:r>
              <a:rPr lang="en-US" sz="1800" dirty="0" smtClean="0"/>
              <a:t>		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b="1" dirty="0" smtClean="0"/>
              <a:t>CALL</a:t>
            </a:r>
            <a:r>
              <a:rPr lang="en-US" sz="1800" dirty="0" smtClean="0"/>
              <a:t> DELAY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►Code re-use</a:t>
            </a:r>
          </a:p>
          <a:p>
            <a:pPr marL="0" indent="0">
              <a:buNone/>
            </a:pPr>
            <a:r>
              <a:rPr lang="en-US" dirty="0" smtClean="0"/>
              <a:t>►Modularity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ORG 0x300</a:t>
            </a:r>
          </a:p>
          <a:p>
            <a:pPr marL="0" indent="0">
              <a:buNone/>
            </a:pPr>
            <a:r>
              <a:rPr lang="en-US" dirty="0" smtClean="0"/>
              <a:t>DELAY		MOVLW DLY_VAR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CNTR</a:t>
            </a:r>
          </a:p>
          <a:p>
            <a:pPr marL="0" indent="0">
              <a:buNone/>
            </a:pPr>
            <a:r>
              <a:rPr lang="en-US" dirty="0" smtClean="0"/>
              <a:t>LOOP		NOP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DECF CNTR, 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BNZ LOOP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RETURN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3657600" y="3124200"/>
            <a:ext cx="1143000" cy="762000"/>
          </a:xfrm>
          <a:prstGeom prst="curved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657601" y="4068233"/>
            <a:ext cx="2971800" cy="533400"/>
          </a:xfrm>
          <a:prstGeom prst="curved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 flipV="1">
            <a:off x="3566583" y="3367617"/>
            <a:ext cx="1401234" cy="1066800"/>
          </a:xfrm>
          <a:prstGeom prst="curvedConnector3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>
            <a:off x="3733800" y="4876800"/>
            <a:ext cx="2895602" cy="12700"/>
          </a:xfrm>
          <a:prstGeom prst="curvedConnector3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Why not software for delay?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delay code is rarely used in production</a:t>
            </a:r>
          </a:p>
          <a:p>
            <a:r>
              <a:rPr lang="en-US" dirty="0" smtClean="0"/>
              <a:t>Issues with software generated delays:</a:t>
            </a:r>
          </a:p>
          <a:p>
            <a:pPr lvl="1"/>
            <a:r>
              <a:rPr lang="en-US" dirty="0" smtClean="0"/>
              <a:t>Poor ability to give ‘strict’, ‘precise’ delays</a:t>
            </a:r>
          </a:p>
          <a:p>
            <a:pPr lvl="2"/>
            <a:r>
              <a:rPr lang="en-US" dirty="0" smtClean="0"/>
              <a:t>If interrupts are enabled, can get interrupted when running delay code</a:t>
            </a:r>
          </a:p>
          <a:p>
            <a:pPr lvl="2"/>
            <a:r>
              <a:rPr lang="en-US" dirty="0" smtClean="0"/>
              <a:t>Once interrupted:</a:t>
            </a:r>
          </a:p>
          <a:p>
            <a:pPr lvl="3"/>
            <a:r>
              <a:rPr lang="en-US" dirty="0"/>
              <a:t>H</a:t>
            </a:r>
            <a:r>
              <a:rPr lang="en-US" dirty="0" smtClean="0"/>
              <a:t>as to suspend running the delay code</a:t>
            </a:r>
          </a:p>
          <a:p>
            <a:pPr lvl="3"/>
            <a:r>
              <a:rPr lang="en-US" dirty="0" smtClean="0"/>
              <a:t>On return, resumes running the delay code</a:t>
            </a:r>
          </a:p>
          <a:p>
            <a:pPr lvl="1"/>
            <a:r>
              <a:rPr lang="en-US" dirty="0" smtClean="0"/>
              <a:t>Wasteful way of generating a delay</a:t>
            </a:r>
          </a:p>
          <a:p>
            <a:pPr lvl="2"/>
            <a:r>
              <a:rPr lang="en-US" dirty="0" smtClean="0"/>
              <a:t>NOP also consumes power!</a:t>
            </a:r>
          </a:p>
          <a:p>
            <a:pPr lvl="1"/>
            <a:r>
              <a:rPr lang="en-US" dirty="0" smtClean="0"/>
              <a:t>As code size and complexity grows</a:t>
            </a:r>
          </a:p>
          <a:p>
            <a:pPr lvl="2"/>
            <a:r>
              <a:rPr lang="en-US" dirty="0" smtClean="0"/>
              <a:t>Difficult to tune delay functions for exactness</a:t>
            </a:r>
          </a:p>
          <a:p>
            <a:pPr lvl="2"/>
            <a:endParaRPr lang="en-US" dirty="0"/>
          </a:p>
          <a:p>
            <a:r>
              <a:rPr lang="en-US" dirty="0" smtClean="0"/>
              <a:t>So what do we use?</a:t>
            </a:r>
          </a:p>
          <a:p>
            <a:pPr lvl="1"/>
            <a:r>
              <a:rPr lang="en-US" dirty="0" smtClean="0"/>
              <a:t>Hardware generated delays – timers, counters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Return value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can do more than ‘perform work’</a:t>
            </a:r>
          </a:p>
          <a:p>
            <a:pPr lvl="1"/>
            <a:r>
              <a:rPr lang="en-US" dirty="0" smtClean="0"/>
              <a:t>They can take values from the caller</a:t>
            </a:r>
          </a:p>
          <a:p>
            <a:pPr lvl="2"/>
            <a:r>
              <a:rPr lang="en-US" dirty="0" smtClean="0"/>
              <a:t>Called </a:t>
            </a:r>
            <a:r>
              <a:rPr lang="en-US" b="1" dirty="0" smtClean="0"/>
              <a:t>input arguments</a:t>
            </a:r>
          </a:p>
          <a:p>
            <a:pPr lvl="1"/>
            <a:r>
              <a:rPr lang="en-US" dirty="0" smtClean="0"/>
              <a:t>They can also give back values to the caller</a:t>
            </a:r>
          </a:p>
          <a:p>
            <a:pPr lvl="2"/>
            <a:r>
              <a:rPr lang="en-US" dirty="0" smtClean="0"/>
              <a:t>Called </a:t>
            </a:r>
            <a:r>
              <a:rPr lang="en-US" b="1" dirty="0" smtClean="0"/>
              <a:t>return values</a:t>
            </a:r>
            <a:r>
              <a:rPr lang="en-US" dirty="0" smtClean="0"/>
              <a:t> / </a:t>
            </a:r>
            <a:r>
              <a:rPr lang="en-US" b="1" dirty="0" smtClean="0"/>
              <a:t>output arguments</a:t>
            </a:r>
          </a:p>
          <a:p>
            <a:pPr lvl="1"/>
            <a:r>
              <a:rPr lang="en-US" dirty="0" smtClean="0"/>
              <a:t>Caller - </a:t>
            </a:r>
            <a:r>
              <a:rPr lang="en-US" dirty="0" err="1" smtClean="0"/>
              <a:t>callee</a:t>
            </a:r>
            <a:r>
              <a:rPr lang="en-US" dirty="0" smtClean="0"/>
              <a:t> interaction : </a:t>
            </a:r>
            <a:r>
              <a:rPr lang="en-US" b="1" dirty="0" smtClean="0"/>
              <a:t>bi-directional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WREG is usually used for these purposes</a:t>
            </a:r>
          </a:p>
          <a:p>
            <a:pPr lvl="1"/>
            <a:endParaRPr lang="en-US" dirty="0"/>
          </a:p>
          <a:p>
            <a:r>
              <a:rPr lang="en-US" dirty="0" smtClean="0"/>
              <a:t>An example of WREG used for returning values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nstruction: </a:t>
            </a:r>
            <a:r>
              <a:rPr lang="en-US" b="1" dirty="0" smtClean="0"/>
              <a:t>RETLW</a:t>
            </a:r>
          </a:p>
          <a:p>
            <a:pPr lvl="2"/>
            <a:r>
              <a:rPr lang="en-US" b="1" u="sng" dirty="0" smtClean="0"/>
              <a:t>Ret</a:t>
            </a:r>
            <a:r>
              <a:rPr lang="en-US" dirty="0" smtClean="0"/>
              <a:t>urn </a:t>
            </a:r>
            <a:r>
              <a:rPr lang="en-US" i="1" dirty="0" smtClean="0"/>
              <a:t>from a function</a:t>
            </a:r>
            <a:r>
              <a:rPr lang="en-US" dirty="0" smtClean="0"/>
              <a:t> with Data in </a:t>
            </a:r>
            <a:r>
              <a:rPr lang="en-US" b="1" u="sng" dirty="0" smtClean="0"/>
              <a:t>W</a:t>
            </a:r>
            <a:r>
              <a:rPr lang="en-US" dirty="0" smtClean="0"/>
              <a:t>REG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/>
              <a:t>RETLW</a:t>
            </a:r>
            <a:r>
              <a:rPr lang="en-US" dirty="0" smtClean="0"/>
              <a:t> 0x20</a:t>
            </a:r>
          </a:p>
          <a:p>
            <a:pPr lvl="2"/>
            <a:r>
              <a:rPr lang="en-US" dirty="0" smtClean="0"/>
              <a:t>Effect: [WREG] = 0x20, automatic return</a:t>
            </a:r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Programming: Implementing lookups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function that returns the square of input</a:t>
            </a:r>
          </a:p>
          <a:p>
            <a:pPr lvl="1"/>
            <a:r>
              <a:rPr lang="en-US" dirty="0" smtClean="0"/>
              <a:t>Assume input 0 ≤ x </a:t>
            </a:r>
            <a:r>
              <a:rPr lang="en-US" dirty="0"/>
              <a:t>≤ </a:t>
            </a:r>
            <a:r>
              <a:rPr lang="en-US" dirty="0" smtClean="0"/>
              <a:t> 9</a:t>
            </a:r>
          </a:p>
          <a:p>
            <a:pPr lvl="1"/>
            <a:r>
              <a:rPr lang="en-US" dirty="0" smtClean="0"/>
              <a:t>Let’s call the function SQR</a:t>
            </a:r>
          </a:p>
          <a:p>
            <a:pPr lvl="1"/>
            <a:r>
              <a:rPr lang="en-US" dirty="0" smtClean="0"/>
              <a:t>Let’s use </a:t>
            </a:r>
            <a:r>
              <a:rPr lang="en-US" b="1" dirty="0" smtClean="0"/>
              <a:t>WREG </a:t>
            </a:r>
            <a:r>
              <a:rPr lang="en-US" dirty="0" smtClean="0"/>
              <a:t>as </a:t>
            </a:r>
            <a:r>
              <a:rPr lang="en-US" b="1" dirty="0" smtClean="0"/>
              <a:t>input</a:t>
            </a:r>
            <a:r>
              <a:rPr lang="en-US" dirty="0" smtClean="0"/>
              <a:t> as well as </a:t>
            </a:r>
            <a:r>
              <a:rPr lang="en-US" b="1" dirty="0" smtClean="0"/>
              <a:t>output</a:t>
            </a:r>
            <a:r>
              <a:rPr lang="en-US" dirty="0" smtClean="0"/>
              <a:t> argument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For [WREG] = 0x02, CALL SQR should return [WREG] = 0x04</a:t>
            </a:r>
          </a:p>
          <a:p>
            <a:pPr lvl="2"/>
            <a:r>
              <a:rPr lang="en-US" dirty="0" smtClean="0"/>
              <a:t>For [WREG] = 0x03, CALL SQR should return [WREG] = 0x09, …</a:t>
            </a:r>
          </a:p>
          <a:p>
            <a:pPr lvl="1"/>
            <a:r>
              <a:rPr lang="en-US" dirty="0" smtClean="0"/>
              <a:t>Pre-compute answers and store them – ‘</a:t>
            </a:r>
            <a:r>
              <a:rPr lang="en-US" b="1" dirty="0" smtClean="0"/>
              <a:t>lookup table</a:t>
            </a:r>
            <a:r>
              <a:rPr lang="en-US" dirty="0" smtClean="0"/>
              <a:t>’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Code structure:</a:t>
            </a:r>
          </a:p>
          <a:p>
            <a:pPr lvl="2"/>
            <a:r>
              <a:rPr lang="en-US" dirty="0" smtClean="0"/>
              <a:t>Main code: Fills WREG with x, calls SQR</a:t>
            </a:r>
          </a:p>
          <a:p>
            <a:pPr lvl="2"/>
            <a:r>
              <a:rPr lang="en-US" dirty="0" smtClean="0"/>
              <a:t>Function code (SQR): Computes and returns x</a:t>
            </a:r>
            <a:r>
              <a:rPr lang="en-US" baseline="30000" dirty="0" smtClean="0"/>
              <a:t>2</a:t>
            </a:r>
            <a:r>
              <a:rPr lang="en-US" dirty="0" smtClean="0"/>
              <a:t> in WREG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Squaring by lookup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5600" dirty="0" smtClean="0"/>
              <a:t>INPUT		EQU	0x02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OUT_REG		EQU	0x30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ORG 0x0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MOVLW INPUT		; [WREG] = INPUT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</a:t>
            </a:r>
            <a:r>
              <a:rPr lang="en-US" sz="5600" b="1" dirty="0" smtClean="0"/>
              <a:t>CALL</a:t>
            </a:r>
            <a:r>
              <a:rPr lang="en-US" sz="5600" dirty="0" smtClean="0"/>
              <a:t> SQR	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MOVWF OUT_REG		; [OUT_REG] = Answer!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	SQR		MULLW 0x02		; [PRODL] = [WREG] x 2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MOVF PRODL, W		; bring it back to WREG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ADDWF </a:t>
            </a:r>
            <a:r>
              <a:rPr lang="en-US" sz="5600" b="1" dirty="0" smtClean="0"/>
              <a:t>PCL</a:t>
            </a:r>
            <a:r>
              <a:rPr lang="en-US" sz="5600" dirty="0" smtClean="0"/>
              <a:t>, F		; [PCL] += [WREG] </a:t>
            </a:r>
            <a:r>
              <a:rPr lang="en-US" sz="5600" u="sng" dirty="0" smtClean="0">
                <a:solidFill>
                  <a:srgbClr val="7030A0"/>
                </a:solidFill>
              </a:rPr>
              <a:t>+ 2</a:t>
            </a:r>
            <a:endParaRPr lang="en-US" sz="5600" b="1" u="sng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</a:t>
            </a:r>
            <a:r>
              <a:rPr lang="en-US" sz="5600" b="1" dirty="0" smtClean="0"/>
              <a:t>RETLW</a:t>
            </a:r>
            <a:r>
              <a:rPr lang="en-US" sz="5600" dirty="0" smtClean="0"/>
              <a:t> d’0’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</a:t>
            </a:r>
            <a:r>
              <a:rPr lang="en-US" sz="5600" b="1" dirty="0" smtClean="0"/>
              <a:t>RETLW</a:t>
            </a:r>
            <a:r>
              <a:rPr lang="en-US" sz="5600" dirty="0" smtClean="0"/>
              <a:t> d’1’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</a:t>
            </a:r>
            <a:r>
              <a:rPr lang="en-US" sz="5600" b="1" dirty="0" smtClean="0"/>
              <a:t>RETLW</a:t>
            </a:r>
            <a:r>
              <a:rPr lang="en-US" sz="5600" dirty="0" smtClean="0"/>
              <a:t> d’4’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…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</a:t>
            </a:r>
            <a:r>
              <a:rPr lang="en-US" sz="5600" b="1" dirty="0" smtClean="0"/>
              <a:t>RETLW</a:t>
            </a:r>
            <a:r>
              <a:rPr lang="en-US" sz="5600" dirty="0" smtClean="0"/>
              <a:t> d’81’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	</a:t>
            </a:r>
          </a:p>
          <a:p>
            <a:pPr marL="0" indent="0">
              <a:buNone/>
            </a:pPr>
            <a:endParaRPr lang="en-US" sz="3800" b="1" dirty="0" smtClean="0"/>
          </a:p>
          <a:p>
            <a:pPr marL="0" indent="0">
              <a:buNone/>
            </a:pPr>
            <a:endParaRPr lang="en-US" sz="3800" b="1" dirty="0"/>
          </a:p>
          <a:p>
            <a:pPr marL="0" indent="0">
              <a:buNone/>
            </a:pPr>
            <a:r>
              <a:rPr lang="en-US" sz="6000" b="1" dirty="0" smtClean="0"/>
              <a:t>► 16-bit (2-byte) </a:t>
            </a:r>
            <a:r>
              <a:rPr lang="en-US" sz="6000" b="1" dirty="0" err="1" smtClean="0"/>
              <a:t>inst</a:t>
            </a:r>
            <a:r>
              <a:rPr lang="en-US" sz="6000" b="1" baseline="30000" dirty="0" err="1" smtClean="0"/>
              <a:t>n</a:t>
            </a:r>
            <a:r>
              <a:rPr lang="en-US" sz="6000" b="1" dirty="0" smtClean="0"/>
              <a:t> → [PCL] += 2 by default</a:t>
            </a:r>
          </a:p>
          <a:p>
            <a:pPr marL="0" indent="0">
              <a:buNone/>
            </a:pPr>
            <a:r>
              <a:rPr lang="en-US" sz="6000" b="1" dirty="0" smtClean="0"/>
              <a:t>► [PCL] += 2 + 2*input</a:t>
            </a:r>
          </a:p>
          <a:p>
            <a:pPr marL="0" indent="0">
              <a:buNone/>
            </a:pPr>
            <a:r>
              <a:rPr lang="en-US" sz="6000" b="1" dirty="0" smtClean="0"/>
              <a:t>► Strategically place RETLWs to return the square in WREG</a:t>
            </a:r>
          </a:p>
          <a:p>
            <a:pPr marL="0" indent="0">
              <a:buNone/>
            </a:pPr>
            <a:endParaRPr lang="en-US" sz="3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Curved Right Arrow 6"/>
          <p:cNvSpPr/>
          <p:nvPr/>
        </p:nvSpPr>
        <p:spPr>
          <a:xfrm>
            <a:off x="2861735" y="2650066"/>
            <a:ext cx="228600" cy="6858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19968" y="3327399"/>
            <a:ext cx="114300" cy="47413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Right Arrow 8"/>
          <p:cNvSpPr/>
          <p:nvPr/>
        </p:nvSpPr>
        <p:spPr>
          <a:xfrm rot="10800000">
            <a:off x="4902201" y="2819399"/>
            <a:ext cx="381000" cy="1629835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Callout 10"/>
          <p:cNvSpPr/>
          <p:nvPr/>
        </p:nvSpPr>
        <p:spPr>
          <a:xfrm>
            <a:off x="4444961" y="3911601"/>
            <a:ext cx="431837" cy="990600"/>
          </a:xfrm>
          <a:prstGeom prst="rightArrowCallou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90753"/>
              </p:ext>
            </p:extLst>
          </p:nvPr>
        </p:nvGraphicFramePr>
        <p:xfrm>
          <a:off x="6705600" y="4480560"/>
          <a:ext cx="1600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254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input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2*input</a:t>
                      </a:r>
                      <a:endParaRPr lang="en-US" sz="1400" b="1" dirty="0"/>
                    </a:p>
                  </a:txBody>
                  <a:tcPr/>
                </a:tc>
              </a:tr>
              <a:tr h="254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  <a:tr h="254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</a:tr>
              <a:tr h="254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urved Connector 13"/>
          <p:cNvCxnSpPr/>
          <p:nvPr/>
        </p:nvCxnSpPr>
        <p:spPr>
          <a:xfrm rot="10800000" flipV="1">
            <a:off x="4800600" y="3911600"/>
            <a:ext cx="2895600" cy="1650999"/>
          </a:xfrm>
          <a:prstGeom prst="curvedConnector3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2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Journey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Algorithmic options</a:t>
            </a:r>
          </a:p>
          <a:p>
            <a:pPr lvl="1"/>
            <a:r>
              <a:rPr lang="en-US" dirty="0" smtClean="0"/>
              <a:t>Good code, not-so-good code</a:t>
            </a:r>
          </a:p>
          <a:p>
            <a:r>
              <a:rPr lang="en-US" dirty="0" smtClean="0"/>
              <a:t>Looping</a:t>
            </a:r>
          </a:p>
          <a:p>
            <a:pPr lvl="1"/>
            <a:r>
              <a:rPr lang="en-US" dirty="0" smtClean="0"/>
              <a:t>NOP</a:t>
            </a:r>
          </a:p>
          <a:p>
            <a:r>
              <a:rPr lang="en-US" dirty="0" smtClean="0"/>
              <a:t>Comparison-induced branching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Code re-use</a:t>
            </a:r>
          </a:p>
          <a:p>
            <a:pPr lvl="1"/>
            <a:r>
              <a:rPr lang="en-US" dirty="0" smtClean="0"/>
              <a:t>Scalability – teams of programmers</a:t>
            </a:r>
          </a:p>
          <a:p>
            <a:r>
              <a:rPr lang="en-US" dirty="0" smtClean="0"/>
              <a:t>Function call related</a:t>
            </a:r>
          </a:p>
          <a:p>
            <a:pPr lvl="1"/>
            <a:r>
              <a:rPr lang="en-US" dirty="0" smtClean="0"/>
              <a:t>CALL, RCALL</a:t>
            </a:r>
          </a:p>
          <a:p>
            <a:pPr lvl="1"/>
            <a:r>
              <a:rPr lang="en-US" dirty="0" smtClean="0"/>
              <a:t>RETURN, RETLW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Notational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WREG</a:t>
            </a:r>
          </a:p>
          <a:p>
            <a:pPr lvl="1"/>
            <a:r>
              <a:rPr lang="en-US" dirty="0" smtClean="0"/>
              <a:t>W Register</a:t>
            </a:r>
          </a:p>
          <a:p>
            <a:r>
              <a:rPr lang="en-US" dirty="0" smtClean="0"/>
              <a:t>FREG</a:t>
            </a:r>
          </a:p>
          <a:p>
            <a:pPr lvl="1"/>
            <a:r>
              <a:rPr lang="en-US" dirty="0" smtClean="0"/>
              <a:t>File Register (any register location from GPR Bank 0 / SFR)</a:t>
            </a:r>
          </a:p>
          <a:p>
            <a:r>
              <a:rPr lang="en-US" dirty="0" smtClean="0"/>
              <a:t>[X]</a:t>
            </a:r>
          </a:p>
          <a:p>
            <a:pPr lvl="1"/>
            <a:r>
              <a:rPr lang="en-US" dirty="0" smtClean="0"/>
              <a:t>Contents of register X</a:t>
            </a:r>
          </a:p>
          <a:p>
            <a:pPr lvl="2"/>
            <a:r>
              <a:rPr lang="en-US" dirty="0" smtClean="0"/>
              <a:t>[WREG] = 0x02 ↔ WREG’s contents become 0x02</a:t>
            </a:r>
          </a:p>
          <a:p>
            <a:pPr lvl="2"/>
            <a:r>
              <a:rPr lang="en-US" dirty="0" smtClean="0"/>
              <a:t>[0x20] = 0x34    ↔ RAM File Register 0x20 content becomes 0x34</a:t>
            </a:r>
          </a:p>
          <a:p>
            <a:pPr lvl="2"/>
            <a:r>
              <a:rPr lang="en-US" dirty="0" smtClean="0"/>
              <a:t>[X] = [Y]             ↔ </a:t>
            </a:r>
            <a:r>
              <a:rPr lang="en-US" dirty="0"/>
              <a:t>C</a:t>
            </a:r>
            <a:r>
              <a:rPr lang="en-US" dirty="0" smtClean="0"/>
              <a:t>ontents of Y are copied into X</a:t>
            </a:r>
          </a:p>
          <a:p>
            <a:r>
              <a:rPr lang="en-US" dirty="0" smtClean="0"/>
              <a:t>Number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37804"/>
              </p:ext>
            </p:extLst>
          </p:nvPr>
        </p:nvGraphicFramePr>
        <p:xfrm>
          <a:off x="2819400" y="5486400"/>
          <a:ext cx="3200400" cy="10058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0200"/>
                <a:gridCol w="1600200"/>
              </a:tblGrid>
              <a:tr h="2641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d’10’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Hexadecimal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h’4A’ or 0x4A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b’1000 0010’</a:t>
                      </a:r>
                      <a:endParaRPr lang="en-US" sz="16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Instructions – Part 2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constructs</a:t>
            </a:r>
          </a:p>
          <a:p>
            <a:pPr lvl="1"/>
            <a:r>
              <a:rPr lang="en-US" dirty="0" smtClean="0"/>
              <a:t>Branching</a:t>
            </a:r>
          </a:p>
          <a:p>
            <a:pPr lvl="2"/>
            <a:r>
              <a:rPr lang="en-US" dirty="0" smtClean="0"/>
              <a:t>Unconditional, conditional</a:t>
            </a:r>
          </a:p>
          <a:p>
            <a:pPr lvl="1"/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Looping</a:t>
            </a:r>
          </a:p>
          <a:p>
            <a:pPr lvl="2"/>
            <a:r>
              <a:rPr lang="en-US" dirty="0" smtClean="0"/>
              <a:t>Loop entry, exit</a:t>
            </a:r>
          </a:p>
          <a:p>
            <a:pPr lvl="1"/>
            <a:r>
              <a:rPr lang="en-US" dirty="0" smtClean="0"/>
              <a:t>Delay generation using loops</a:t>
            </a:r>
          </a:p>
          <a:p>
            <a:pPr lvl="1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Call, return, nesting</a:t>
            </a:r>
          </a:p>
          <a:p>
            <a:pPr lvl="1"/>
            <a:r>
              <a:rPr lang="en-US" dirty="0" smtClean="0"/>
              <a:t>Lookup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Programming: Concept of branch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Usually, program flow is </a:t>
            </a:r>
            <a:r>
              <a:rPr lang="en-US" b="1" dirty="0" smtClean="0"/>
              <a:t>sequential</a:t>
            </a:r>
          </a:p>
          <a:p>
            <a:pPr lvl="1"/>
            <a:r>
              <a:rPr lang="en-US" dirty="0" smtClean="0"/>
              <a:t>Instructions execute one after another in sequence</a:t>
            </a:r>
          </a:p>
          <a:p>
            <a:pPr lvl="2"/>
            <a:r>
              <a:rPr lang="en-US" dirty="0" smtClean="0"/>
              <a:t>Effect: [PC] = [PC] + &lt;</a:t>
            </a:r>
            <a:r>
              <a:rPr lang="en-US" dirty="0" err="1" smtClean="0"/>
              <a:t>size_of_instruction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 certain scenarios, we may want to </a:t>
            </a:r>
            <a:r>
              <a:rPr lang="en-US" i="1" u="sng" dirty="0" smtClean="0"/>
              <a:t>break this sequence</a:t>
            </a:r>
          </a:p>
          <a:p>
            <a:pPr lvl="1"/>
            <a:r>
              <a:rPr lang="en-US" dirty="0"/>
              <a:t>Unconditional jumps</a:t>
            </a:r>
          </a:p>
          <a:p>
            <a:pPr lvl="1"/>
            <a:r>
              <a:rPr lang="en-US" dirty="0"/>
              <a:t>Conditional jumps</a:t>
            </a:r>
          </a:p>
          <a:p>
            <a:pPr lvl="1"/>
            <a:r>
              <a:rPr lang="en-US" dirty="0" smtClean="0"/>
              <a:t>Function / sub-routine calls (and returns)</a:t>
            </a:r>
          </a:p>
          <a:p>
            <a:pPr lvl="1"/>
            <a:r>
              <a:rPr lang="en-US" dirty="0"/>
              <a:t>Interrupts / urgency</a:t>
            </a:r>
            <a:endParaRPr lang="en-US" dirty="0" smtClean="0"/>
          </a:p>
          <a:p>
            <a:r>
              <a:rPr lang="en-US" dirty="0" smtClean="0"/>
              <a:t>This disturbance of </a:t>
            </a:r>
            <a:r>
              <a:rPr lang="en-US" dirty="0" err="1" smtClean="0"/>
              <a:t>sequentiality</a:t>
            </a:r>
            <a:r>
              <a:rPr lang="en-US" dirty="0" smtClean="0"/>
              <a:t> is called </a:t>
            </a:r>
            <a:r>
              <a:rPr lang="en-US" b="1" dirty="0" smtClean="0"/>
              <a:t>branching</a:t>
            </a:r>
          </a:p>
          <a:p>
            <a:pPr lvl="1"/>
            <a:r>
              <a:rPr lang="en-US" dirty="0" smtClean="0"/>
              <a:t>The controller is said to have branched off </a:t>
            </a:r>
          </a:p>
          <a:p>
            <a:pPr lvl="1"/>
            <a:r>
              <a:rPr lang="en-US" dirty="0" smtClean="0"/>
              <a:t>Instruction execution continues from a different point in the code </a:t>
            </a:r>
          </a:p>
          <a:p>
            <a:pPr lvl="2"/>
            <a:r>
              <a:rPr lang="en-US" dirty="0" smtClean="0"/>
              <a:t>Effect = [PC] ≠ [PC] + &lt;</a:t>
            </a:r>
            <a:r>
              <a:rPr lang="en-US" dirty="0" err="1" smtClean="0"/>
              <a:t>size_of_instruction</a:t>
            </a:r>
            <a:r>
              <a:rPr lang="en-US" smtClean="0"/>
              <a:t>&gt;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Branching - unconditional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GOTO</a:t>
            </a:r>
          </a:p>
          <a:p>
            <a:pPr lvl="1"/>
            <a:r>
              <a:rPr lang="en-US" b="1" u="sng" dirty="0" smtClean="0"/>
              <a:t>Go</a:t>
            </a:r>
            <a:r>
              <a:rPr lang="en-US" dirty="0" smtClean="0"/>
              <a:t> </a:t>
            </a:r>
            <a:r>
              <a:rPr lang="en-US" b="1" u="sng" dirty="0" smtClean="0"/>
              <a:t>To</a:t>
            </a:r>
            <a:r>
              <a:rPr lang="en-US" dirty="0" smtClean="0"/>
              <a:t> the </a:t>
            </a:r>
            <a:r>
              <a:rPr lang="en-US" dirty="0"/>
              <a:t>l</a:t>
            </a:r>
            <a:r>
              <a:rPr lang="en-US" dirty="0" smtClean="0"/>
              <a:t>abel mentioned</a:t>
            </a:r>
          </a:p>
          <a:p>
            <a:pPr lvl="2"/>
            <a:r>
              <a:rPr lang="en-US" dirty="0" smtClean="0"/>
              <a:t>This label must exist somewhere in the code!</a:t>
            </a:r>
          </a:p>
          <a:p>
            <a:pPr lvl="1"/>
            <a:r>
              <a:rPr lang="en-US" dirty="0" smtClean="0"/>
              <a:t>Example: Consider the code snippet</a:t>
            </a:r>
          </a:p>
          <a:p>
            <a:pPr marL="274320" lvl="1" indent="0">
              <a:buNone/>
            </a:pPr>
            <a:r>
              <a:rPr lang="en-US" sz="1600" dirty="0" smtClean="0"/>
              <a:t>		…</a:t>
            </a:r>
          </a:p>
          <a:p>
            <a:pPr marL="27432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MOVLW 0x0</a:t>
            </a:r>
          </a:p>
          <a:p>
            <a:pPr marL="274320" lvl="1" indent="0">
              <a:buNone/>
            </a:pPr>
            <a:r>
              <a:rPr lang="en-US" sz="1600" dirty="0" smtClean="0"/>
              <a:t>		</a:t>
            </a:r>
            <a:r>
              <a:rPr lang="en-US" sz="1600" b="1" dirty="0" smtClean="0"/>
              <a:t>GOTO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LABEL1</a:t>
            </a:r>
          </a:p>
          <a:p>
            <a:pPr marL="274320" lvl="1" indent="0">
              <a:buNone/>
            </a:pPr>
            <a:r>
              <a:rPr lang="en-US" sz="1600" dirty="0" smtClean="0"/>
              <a:t>		ADDWF 0x20</a:t>
            </a:r>
          </a:p>
          <a:p>
            <a:pPr marL="274320" lvl="1" indent="0">
              <a:buNone/>
            </a:pPr>
            <a:r>
              <a:rPr lang="en-US" sz="1600" dirty="0" smtClean="0"/>
              <a:t>		SUBWF 0x30</a:t>
            </a:r>
            <a:endParaRPr lang="en-US" sz="1600" dirty="0"/>
          </a:p>
          <a:p>
            <a:pPr marL="274320" lvl="1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LABEL1</a:t>
            </a:r>
            <a:r>
              <a:rPr lang="en-US" sz="1600" dirty="0" smtClean="0"/>
              <a:t>	CLRF 0x20</a:t>
            </a:r>
          </a:p>
          <a:p>
            <a:pPr marL="27432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SETF 0x40</a:t>
            </a:r>
          </a:p>
          <a:p>
            <a:pPr marL="27432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…</a:t>
            </a:r>
          </a:p>
          <a:p>
            <a:r>
              <a:rPr lang="en-US" dirty="0" smtClean="0"/>
              <a:t>GOTO is a 4-byte instruction with 20-bits for jump-address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Long Jump</a:t>
            </a:r>
            <a:endParaRPr lang="en-US" dirty="0"/>
          </a:p>
          <a:p>
            <a:pPr lvl="1"/>
            <a:r>
              <a:rPr lang="en-US" dirty="0"/>
              <a:t>J</a:t>
            </a:r>
            <a:r>
              <a:rPr lang="en-US" dirty="0" smtClean="0"/>
              <a:t>ump range: Anywhere within code-space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" name="Curved Right Arrow 28"/>
          <p:cNvSpPr/>
          <p:nvPr/>
        </p:nvSpPr>
        <p:spPr>
          <a:xfrm flipH="1">
            <a:off x="3843868" y="3564466"/>
            <a:ext cx="533400" cy="1007534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3682998" y="4408723"/>
            <a:ext cx="152400" cy="7305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Branching - unconditional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</a:t>
            </a:r>
          </a:p>
          <a:p>
            <a:pPr lvl="1"/>
            <a:r>
              <a:rPr lang="en-US" b="1" u="sng" dirty="0" smtClean="0"/>
              <a:t>Bra</a:t>
            </a:r>
            <a:r>
              <a:rPr lang="en-US" dirty="0" smtClean="0"/>
              <a:t>nch to the </a:t>
            </a:r>
            <a:r>
              <a:rPr lang="en-US" dirty="0"/>
              <a:t>l</a:t>
            </a:r>
            <a:r>
              <a:rPr lang="en-US" dirty="0" smtClean="0"/>
              <a:t>abel mentioned</a:t>
            </a:r>
          </a:p>
          <a:p>
            <a:pPr lvl="2"/>
            <a:r>
              <a:rPr lang="en-US" dirty="0" smtClean="0"/>
              <a:t>This label must exist somewhere in the code!</a:t>
            </a:r>
          </a:p>
          <a:p>
            <a:pPr lvl="1"/>
            <a:r>
              <a:rPr lang="en-US" dirty="0" smtClean="0"/>
              <a:t>Example: Consider the code snippet</a:t>
            </a:r>
          </a:p>
          <a:p>
            <a:pPr marL="274320" lvl="1" indent="0">
              <a:buNone/>
            </a:pPr>
            <a:r>
              <a:rPr lang="en-US" sz="1600" dirty="0" smtClean="0"/>
              <a:t>		…</a:t>
            </a:r>
          </a:p>
          <a:p>
            <a:pPr marL="27432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MOVLW 0x0</a:t>
            </a:r>
          </a:p>
          <a:p>
            <a:pPr marL="274320" lvl="1" indent="0">
              <a:buNone/>
            </a:pPr>
            <a:r>
              <a:rPr lang="en-US" sz="1600" dirty="0" smtClean="0"/>
              <a:t>		</a:t>
            </a:r>
            <a:r>
              <a:rPr lang="en-US" sz="1600" b="1" dirty="0" smtClean="0"/>
              <a:t>BRA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LABEL1</a:t>
            </a:r>
          </a:p>
          <a:p>
            <a:pPr marL="274320" lvl="1" indent="0">
              <a:buNone/>
            </a:pPr>
            <a:r>
              <a:rPr lang="en-US" sz="1600" dirty="0" smtClean="0"/>
              <a:t>		ADDWF 0x20</a:t>
            </a:r>
          </a:p>
          <a:p>
            <a:pPr marL="274320" lvl="1" indent="0">
              <a:buNone/>
            </a:pPr>
            <a:r>
              <a:rPr lang="en-US" sz="1600" dirty="0" smtClean="0"/>
              <a:t>		SUBWF 0x30</a:t>
            </a:r>
            <a:endParaRPr lang="en-US" sz="1600" dirty="0"/>
          </a:p>
          <a:p>
            <a:pPr marL="274320" lvl="1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LABEL1</a:t>
            </a:r>
            <a:r>
              <a:rPr lang="en-US" sz="1600" dirty="0" smtClean="0"/>
              <a:t>	CLRF 0x20</a:t>
            </a:r>
          </a:p>
          <a:p>
            <a:pPr marL="27432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SETF 0x40</a:t>
            </a:r>
          </a:p>
          <a:p>
            <a:pPr marL="27432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…</a:t>
            </a:r>
          </a:p>
          <a:p>
            <a:r>
              <a:rPr lang="en-US" dirty="0" smtClean="0"/>
              <a:t>BRA is a 2-byte instruction with 11-bits for jump-address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Short Jump</a:t>
            </a:r>
            <a:endParaRPr lang="en-US" dirty="0"/>
          </a:p>
          <a:p>
            <a:pPr lvl="1"/>
            <a:r>
              <a:rPr lang="en-US" dirty="0"/>
              <a:t>J</a:t>
            </a:r>
            <a:r>
              <a:rPr lang="en-US" dirty="0" smtClean="0"/>
              <a:t>ump range: </a:t>
            </a:r>
            <a:r>
              <a:rPr lang="en-US" dirty="0"/>
              <a:t>± </a:t>
            </a:r>
            <a:r>
              <a:rPr lang="en-US" dirty="0" smtClean="0"/>
              <a:t>2</a:t>
            </a:r>
            <a:r>
              <a:rPr lang="en-US" baseline="30000" dirty="0" smtClean="0"/>
              <a:t>10 </a:t>
            </a:r>
            <a:r>
              <a:rPr lang="en-US" dirty="0" smtClean="0"/>
              <a:t>: -1023 to +1024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urved Right Arrow 8"/>
          <p:cNvSpPr/>
          <p:nvPr/>
        </p:nvSpPr>
        <p:spPr>
          <a:xfrm flipH="1">
            <a:off x="3843868" y="3564466"/>
            <a:ext cx="533400" cy="1007534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682998" y="4408723"/>
            <a:ext cx="152400" cy="7305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Branching – conditional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Conditions for branching:</a:t>
            </a:r>
          </a:p>
          <a:p>
            <a:pPr lvl="1"/>
            <a:r>
              <a:rPr lang="en-US" dirty="0" smtClean="0"/>
              <a:t>Zero flag</a:t>
            </a:r>
          </a:p>
          <a:p>
            <a:pPr lvl="2"/>
            <a:r>
              <a:rPr lang="en-US" b="1" dirty="0" smtClean="0"/>
              <a:t>BZ</a:t>
            </a:r>
            <a:r>
              <a:rPr lang="en-US" dirty="0" smtClean="0"/>
              <a:t>, </a:t>
            </a:r>
            <a:r>
              <a:rPr lang="en-US" b="1" dirty="0" smtClean="0"/>
              <a:t>BNZ</a:t>
            </a:r>
          </a:p>
          <a:p>
            <a:pPr lvl="1"/>
            <a:r>
              <a:rPr lang="en-US" dirty="0" smtClean="0"/>
              <a:t>Carry flag</a:t>
            </a:r>
          </a:p>
          <a:p>
            <a:pPr lvl="2"/>
            <a:r>
              <a:rPr lang="en-US" b="1" dirty="0" smtClean="0"/>
              <a:t>BC</a:t>
            </a:r>
            <a:r>
              <a:rPr lang="en-US" dirty="0" smtClean="0"/>
              <a:t>, </a:t>
            </a:r>
            <a:r>
              <a:rPr lang="en-US" b="1" dirty="0" smtClean="0"/>
              <a:t>BNC</a:t>
            </a:r>
          </a:p>
          <a:p>
            <a:pPr lvl="1"/>
            <a:r>
              <a:rPr lang="en-US" dirty="0" smtClean="0"/>
              <a:t>Negative flag</a:t>
            </a:r>
          </a:p>
          <a:p>
            <a:pPr lvl="2"/>
            <a:r>
              <a:rPr lang="en-US" b="1" dirty="0" smtClean="0"/>
              <a:t>BN</a:t>
            </a:r>
            <a:r>
              <a:rPr lang="en-US" dirty="0" smtClean="0"/>
              <a:t>, </a:t>
            </a:r>
            <a:r>
              <a:rPr lang="en-US" b="1" dirty="0" smtClean="0"/>
              <a:t>BNN</a:t>
            </a:r>
          </a:p>
          <a:p>
            <a:pPr lvl="1"/>
            <a:r>
              <a:rPr lang="en-US" dirty="0" smtClean="0"/>
              <a:t>Overflow flag:</a:t>
            </a:r>
          </a:p>
          <a:p>
            <a:pPr lvl="2"/>
            <a:r>
              <a:rPr lang="en-US" b="1" dirty="0" smtClean="0"/>
              <a:t>BOV</a:t>
            </a:r>
            <a:r>
              <a:rPr lang="en-US" dirty="0" smtClean="0"/>
              <a:t>, </a:t>
            </a:r>
            <a:r>
              <a:rPr lang="en-US" b="1" dirty="0" smtClean="0"/>
              <a:t>BNOV</a:t>
            </a:r>
          </a:p>
          <a:p>
            <a:pPr lvl="2"/>
            <a:endParaRPr lang="en-US" dirty="0"/>
          </a:p>
          <a:p>
            <a:r>
              <a:rPr lang="en-US" dirty="0" smtClean="0"/>
              <a:t>Most popular, intuitive: zero-flag based branching (BZ, BNZ)</a:t>
            </a:r>
          </a:p>
          <a:p>
            <a:endParaRPr lang="en-US" dirty="0" smtClean="0"/>
          </a:p>
          <a:p>
            <a:r>
              <a:rPr lang="en-US" dirty="0" smtClean="0"/>
              <a:t>All conditional branches are 2-byte instructions</a:t>
            </a:r>
          </a:p>
          <a:p>
            <a:pPr lvl="1"/>
            <a:r>
              <a:rPr lang="en-US" dirty="0" smtClean="0"/>
              <a:t>1-byte for jump address</a:t>
            </a:r>
          </a:p>
          <a:p>
            <a:pPr lvl="1"/>
            <a:r>
              <a:rPr lang="en-US" b="1" dirty="0" smtClean="0"/>
              <a:t>Short jumps</a:t>
            </a:r>
            <a:r>
              <a:rPr lang="en-US" dirty="0" smtClean="0"/>
              <a:t>, range: -127 to +128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1702</Words>
  <Application>Microsoft Office PowerPoint</Application>
  <PresentationFormat>On-screen Show (4:3)</PresentationFormat>
  <Paragraphs>598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Clarity</vt:lpstr>
      <vt:lpstr>The PIC microcontroller</vt:lpstr>
      <vt:lpstr>PIC18F: Controller Architecture</vt:lpstr>
      <vt:lpstr>PIC18F: Instruction set grouping</vt:lpstr>
      <vt:lpstr>PIC18F: Notational convention</vt:lpstr>
      <vt:lpstr>control instructions</vt:lpstr>
      <vt:lpstr>Programming: Concept of branch</vt:lpstr>
      <vt:lpstr>PIC18F: Branching - unconditional</vt:lpstr>
      <vt:lpstr>PIC18F: Branching - unconditional</vt:lpstr>
      <vt:lpstr>PIC18F: Branching – conditional </vt:lpstr>
      <vt:lpstr>PIC18F: Branching – conditional (Z/NZ)</vt:lpstr>
      <vt:lpstr>PIC18F: Journey so far</vt:lpstr>
      <vt:lpstr>PIC18F: An exercise in coding!</vt:lpstr>
      <vt:lpstr>PIC18F: Exercise – attempt #1</vt:lpstr>
      <vt:lpstr>PIC18F: Exercise – attempt #2 - BEGIN</vt:lpstr>
      <vt:lpstr>PIC18F: Exercise – attempt #2 - SETUP</vt:lpstr>
      <vt:lpstr>PIC18F: Exercise – attempt #2 – CODE.1</vt:lpstr>
      <vt:lpstr>PIC18F: Exercise – attempt #2 – CODE.2</vt:lpstr>
      <vt:lpstr>PIC18F: Exercise – attempt #3 – skip</vt:lpstr>
      <vt:lpstr>PIC18F: Debug ‘hooks’</vt:lpstr>
      <vt:lpstr>PIC18F: More loops!</vt:lpstr>
      <vt:lpstr>PIC18F: Multi-loop code</vt:lpstr>
      <vt:lpstr>PIC18F: Exercise learnings!</vt:lpstr>
      <vt:lpstr>Compare instructions</vt:lpstr>
      <vt:lpstr>PIC18F: Instructions - comparison</vt:lpstr>
      <vt:lpstr>PIC18F: Exercise #2: Comparison</vt:lpstr>
      <vt:lpstr>PIC18F: Exercise #2 – code</vt:lpstr>
      <vt:lpstr>Functions </vt:lpstr>
      <vt:lpstr>Programming: Concept of modularity</vt:lpstr>
      <vt:lpstr>PIC18F: Function – structure</vt:lpstr>
      <vt:lpstr>PIC18F: Instructions – function calls</vt:lpstr>
      <vt:lpstr>PIC18F: Functions and the stack</vt:lpstr>
      <vt:lpstr>PIC18F: LIFO Stack for nested functions</vt:lpstr>
      <vt:lpstr>Programming: Software delay</vt:lpstr>
      <vt:lpstr>PIC18F: Functions: Software delay</vt:lpstr>
      <vt:lpstr>PIC18F: Why not software for delay?</vt:lpstr>
      <vt:lpstr>PIC18F: Return value from functions</vt:lpstr>
      <vt:lpstr>Programming: Implementing lookups</vt:lpstr>
      <vt:lpstr>PIC18F: Squaring by lookup table</vt:lpstr>
      <vt:lpstr>PIC18F: Journey so far</vt:lpstr>
      <vt:lpstr>PIC18F: Instructions – Part 2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2020-09-10T12:56:40Z</dcterms:created>
  <dcterms:modified xsi:type="dcterms:W3CDTF">2020-09-10T12:56:48Z</dcterms:modified>
</cp:coreProperties>
</file>