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39"/>
  </p:notesMasterIdLst>
  <p:sldIdLst>
    <p:sldId id="318" r:id="rId2"/>
    <p:sldId id="351" r:id="rId3"/>
    <p:sldId id="376" r:id="rId4"/>
    <p:sldId id="404" r:id="rId5"/>
    <p:sldId id="407" r:id="rId6"/>
    <p:sldId id="378" r:id="rId7"/>
    <p:sldId id="456" r:id="rId8"/>
    <p:sldId id="465" r:id="rId9"/>
    <p:sldId id="422" r:id="rId10"/>
    <p:sldId id="46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7" r:id="rId28"/>
    <p:sldId id="475" r:id="rId29"/>
    <p:sldId id="478" r:id="rId30"/>
    <p:sldId id="476" r:id="rId31"/>
    <p:sldId id="479" r:id="rId32"/>
    <p:sldId id="480" r:id="rId33"/>
    <p:sldId id="481" r:id="rId34"/>
    <p:sldId id="483" r:id="rId35"/>
    <p:sldId id="482" r:id="rId36"/>
    <p:sldId id="450" r:id="rId37"/>
    <p:sldId id="33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711" autoAdjust="0"/>
    <p:restoredTop sz="94660"/>
  </p:normalViewPr>
  <p:slideViewPr>
    <p:cSldViewPr>
      <p:cViewPr>
        <p:scale>
          <a:sx n="90" d="100"/>
          <a:sy n="90" d="100"/>
        </p:scale>
        <p:origin x="-51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5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PIC18F4520: Instruction Set – Part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Pointer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PIC18F has a </a:t>
            </a:r>
            <a:r>
              <a:rPr lang="en-US" b="1" dirty="0" smtClean="0"/>
              <a:t>pointer register framework</a:t>
            </a:r>
          </a:p>
          <a:p>
            <a:endParaRPr lang="en-US" dirty="0" smtClean="0"/>
          </a:p>
          <a:p>
            <a:r>
              <a:rPr lang="en-US" dirty="0" smtClean="0"/>
              <a:t>Pointer register</a:t>
            </a:r>
          </a:p>
          <a:p>
            <a:pPr lvl="1"/>
            <a:r>
              <a:rPr lang="en-US" dirty="0" smtClean="0"/>
              <a:t>Does not hold a value</a:t>
            </a:r>
          </a:p>
          <a:p>
            <a:pPr lvl="1"/>
            <a:r>
              <a:rPr lang="en-US" dirty="0" smtClean="0"/>
              <a:t>Instead, </a:t>
            </a:r>
            <a:r>
              <a:rPr lang="en-US" b="1" dirty="0" smtClean="0"/>
              <a:t>holds address</a:t>
            </a:r>
            <a:r>
              <a:rPr lang="en-US" dirty="0" smtClean="0"/>
              <a:t> of another FREG</a:t>
            </a:r>
          </a:p>
          <a:p>
            <a:pPr lvl="1"/>
            <a:endParaRPr lang="en-US" dirty="0"/>
          </a:p>
          <a:p>
            <a:r>
              <a:rPr lang="en-US" dirty="0" smtClean="0"/>
              <a:t>PIC18F pointer registers are called FSRs</a:t>
            </a:r>
          </a:p>
          <a:p>
            <a:pPr lvl="1"/>
            <a:r>
              <a:rPr lang="en-US" b="1" u="sng" dirty="0" smtClean="0"/>
              <a:t>F</a:t>
            </a:r>
            <a:r>
              <a:rPr lang="en-US" dirty="0" smtClean="0"/>
              <a:t>ile </a:t>
            </a:r>
            <a:r>
              <a:rPr lang="en-US" b="1" u="sng" dirty="0" smtClean="0"/>
              <a:t>S</a:t>
            </a:r>
            <a:r>
              <a:rPr lang="en-US" dirty="0" smtClean="0"/>
              <a:t>election </a:t>
            </a:r>
            <a:r>
              <a:rPr lang="en-US" b="1" u="sng" dirty="0" smtClean="0"/>
              <a:t>R</a:t>
            </a:r>
            <a:r>
              <a:rPr lang="en-US" dirty="0" smtClean="0"/>
              <a:t>egister		</a:t>
            </a:r>
            <a:r>
              <a:rPr lang="en-US" i="1" dirty="0" smtClean="0"/>
              <a:t>Not SFR!</a:t>
            </a:r>
          </a:p>
          <a:p>
            <a:pPr lvl="1"/>
            <a:r>
              <a:rPr lang="en-US" dirty="0" smtClean="0"/>
              <a:t>PIC18F has 3 such FSRs</a:t>
            </a:r>
          </a:p>
          <a:p>
            <a:pPr lvl="2"/>
            <a:r>
              <a:rPr lang="en-US" dirty="0" smtClean="0"/>
              <a:t>FSR0, FSR1, FSR2 – </a:t>
            </a:r>
            <a:r>
              <a:rPr lang="en-US" b="1" dirty="0" smtClean="0"/>
              <a:t>12 bits</a:t>
            </a:r>
            <a:r>
              <a:rPr lang="en-US" dirty="0" smtClean="0"/>
              <a:t> each</a:t>
            </a:r>
          </a:p>
          <a:p>
            <a:pPr lvl="2"/>
            <a:r>
              <a:rPr lang="en-US" dirty="0" smtClean="0"/>
              <a:t>Each such FSR can ‘point’ to any FREG (0x000 to 0xFFF)</a:t>
            </a:r>
          </a:p>
          <a:p>
            <a:pPr lvl="2"/>
            <a:r>
              <a:rPr lang="en-US" dirty="0" smtClean="0"/>
              <a:t>But not by default!</a:t>
            </a:r>
          </a:p>
          <a:p>
            <a:pPr lvl="3"/>
            <a:r>
              <a:rPr lang="en-US" dirty="0" smtClean="0"/>
              <a:t>We have to </a:t>
            </a:r>
            <a:r>
              <a:rPr lang="en-US" b="1" dirty="0" smtClean="0"/>
              <a:t>make it point </a:t>
            </a:r>
            <a:r>
              <a:rPr lang="en-US" dirty="0" smtClean="0"/>
              <a:t>to an FREG</a:t>
            </a:r>
          </a:p>
          <a:p>
            <a:pPr lvl="3"/>
            <a:r>
              <a:rPr lang="en-US" dirty="0" smtClean="0"/>
              <a:t>The instruction to do that is </a:t>
            </a:r>
            <a:r>
              <a:rPr lang="en-US" b="1" dirty="0" smtClean="0"/>
              <a:t>LFSR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- LFSR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LFSR</a:t>
            </a:r>
          </a:p>
          <a:p>
            <a:pPr lvl="1"/>
            <a:r>
              <a:rPr lang="en-US" b="1" u="sng" dirty="0" smtClean="0"/>
              <a:t>L</a:t>
            </a:r>
            <a:r>
              <a:rPr lang="en-US" dirty="0" smtClean="0"/>
              <a:t>oad an </a:t>
            </a:r>
            <a:r>
              <a:rPr lang="en-US" b="1" u="sng" dirty="0" smtClean="0"/>
              <a:t>FSR</a:t>
            </a:r>
            <a:r>
              <a:rPr lang="en-US" dirty="0" smtClean="0"/>
              <a:t> with the address of an FREG</a:t>
            </a:r>
          </a:p>
          <a:p>
            <a:pPr lvl="1"/>
            <a:r>
              <a:rPr lang="en-US" dirty="0" smtClean="0"/>
              <a:t>Syntax: </a:t>
            </a:r>
            <a:r>
              <a:rPr lang="en-US" b="1" dirty="0" smtClean="0"/>
              <a:t>LFSR</a:t>
            </a:r>
            <a:r>
              <a:rPr lang="en-US" dirty="0" smtClean="0"/>
              <a:t> n, </a:t>
            </a:r>
            <a:r>
              <a:rPr lang="en-US" dirty="0" err="1" smtClean="0"/>
              <a:t>FREG_address</a:t>
            </a:r>
            <a:r>
              <a:rPr lang="en-US" dirty="0" smtClean="0"/>
              <a:t> where 0 ≤ n </a:t>
            </a:r>
            <a:r>
              <a:rPr lang="en-US" dirty="0"/>
              <a:t>≤ 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smtClean="0"/>
              <a:t>   CNT_REG		EQU 	0x20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LFSR</a:t>
            </a:r>
            <a:r>
              <a:rPr lang="en-US" dirty="0" smtClean="0"/>
              <a:t> 0, CNT_REG</a:t>
            </a:r>
          </a:p>
          <a:p>
            <a:pPr lvl="1"/>
            <a:r>
              <a:rPr lang="en-US" dirty="0" smtClean="0"/>
              <a:t>Effect: [FSR0] = CNT_REG’s address = 0x20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After this point</a:t>
            </a:r>
            <a:r>
              <a:rPr lang="en-US" dirty="0" smtClean="0"/>
              <a:t>, we can use FSR0 to access CNT_REG</a:t>
            </a:r>
          </a:p>
          <a:p>
            <a:pPr lvl="1"/>
            <a:r>
              <a:rPr lang="en-US" dirty="0" smtClean="0"/>
              <a:t>But how? Not by using FSR0, but another register </a:t>
            </a:r>
            <a:r>
              <a:rPr lang="en-US" b="1" dirty="0" smtClean="0"/>
              <a:t>INDF0</a:t>
            </a:r>
          </a:p>
          <a:p>
            <a:pPr lvl="1"/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			MOVLW 0x10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MOVWF INDF0</a:t>
            </a:r>
          </a:p>
          <a:p>
            <a:pPr lvl="1"/>
            <a:r>
              <a:rPr lang="en-US" dirty="0" smtClean="0"/>
              <a:t>Effect: [CNT_REG] = [0x20] = 0x10!</a:t>
            </a:r>
          </a:p>
          <a:p>
            <a:pPr lvl="1"/>
            <a:r>
              <a:rPr lang="en-US" dirty="0" smtClean="0"/>
              <a:t>So, </a:t>
            </a:r>
            <a:r>
              <a:rPr lang="en-US" b="1" dirty="0" smtClean="0">
                <a:solidFill>
                  <a:srgbClr val="FF0000"/>
                </a:solidFill>
              </a:rPr>
              <a:t>FSR points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INDF gives data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4076700" y="4914900"/>
            <a:ext cx="990600" cy="152400"/>
          </a:xfrm>
          <a:prstGeom prst="curvedConnector3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>
            <a:off x="4495800" y="3886200"/>
            <a:ext cx="20574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FSR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PIC18F has 3 FSRs and correspondingly, 3 INDFs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Care should be taken when using pointers to:</a:t>
            </a:r>
          </a:p>
          <a:p>
            <a:pPr lvl="1"/>
            <a:r>
              <a:rPr lang="en-US" dirty="0" smtClean="0"/>
              <a:t>Load proper FSR before doing data access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pointer initialization</a:t>
            </a:r>
          </a:p>
          <a:p>
            <a:pPr lvl="1"/>
            <a:r>
              <a:rPr lang="en-US" dirty="0" smtClean="0"/>
              <a:t>Using the proper, corresponding INDF for data access</a:t>
            </a:r>
          </a:p>
          <a:p>
            <a:pPr lvl="2"/>
            <a:r>
              <a:rPr lang="en-US" dirty="0" smtClean="0"/>
              <a:t>Called </a:t>
            </a:r>
            <a:r>
              <a:rPr lang="en-US" b="1" dirty="0" smtClean="0"/>
              <a:t>pointer de-referencing</a:t>
            </a:r>
          </a:p>
          <a:p>
            <a:r>
              <a:rPr lang="en-US" dirty="0" smtClean="0"/>
              <a:t>Bad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LFSR 0, 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INDF2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29575"/>
              </p:ext>
            </p:extLst>
          </p:nvPr>
        </p:nvGraphicFramePr>
        <p:xfrm>
          <a:off x="3200400" y="1981200"/>
          <a:ext cx="2514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INDF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INDF0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INDF1</a:t>
                      </a:r>
                      <a:endParaRPr lang="en-US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INDF2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ross 5"/>
          <p:cNvSpPr/>
          <p:nvPr/>
        </p:nvSpPr>
        <p:spPr>
          <a:xfrm rot="2599133">
            <a:off x="2179343" y="5453306"/>
            <a:ext cx="580534" cy="586038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Chunk move –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Real-world data moves:</a:t>
            </a:r>
          </a:p>
          <a:p>
            <a:pPr marL="274320" lvl="1" indent="0">
              <a:buNone/>
            </a:pPr>
            <a:r>
              <a:rPr lang="en-US" dirty="0" smtClean="0"/>
              <a:t>programs need to move </a:t>
            </a:r>
          </a:p>
          <a:p>
            <a:pPr marL="274320" lvl="1" indent="0">
              <a:buNone/>
            </a:pPr>
            <a:r>
              <a:rPr lang="en-US" b="1" dirty="0" smtClean="0"/>
              <a:t>	chunks of data</a:t>
            </a:r>
            <a:r>
              <a:rPr lang="en-US" dirty="0" smtClean="0"/>
              <a:t> </a:t>
            </a:r>
          </a:p>
          <a:p>
            <a:pPr marL="274320" lvl="1" indent="0">
              <a:buNone/>
            </a:pPr>
            <a:r>
              <a:rPr lang="en-US" dirty="0" smtClean="0"/>
              <a:t>		from one location in memory </a:t>
            </a:r>
          </a:p>
          <a:p>
            <a:pPr marL="274320" lvl="1" indent="0">
              <a:buNone/>
            </a:pPr>
            <a:r>
              <a:rPr lang="en-US" dirty="0" smtClean="0"/>
              <a:t>			to another location in memory</a:t>
            </a:r>
          </a:p>
          <a:p>
            <a:r>
              <a:rPr lang="en-US" dirty="0" smtClean="0"/>
              <a:t>Typical problem statement:</a:t>
            </a:r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ove</a:t>
            </a:r>
            <a:r>
              <a:rPr lang="en-US" dirty="0" smtClean="0"/>
              <a:t> </a:t>
            </a:r>
            <a:r>
              <a:rPr lang="en-US" b="1" dirty="0"/>
              <a:t>1</a:t>
            </a:r>
            <a:r>
              <a:rPr lang="en-US" b="1" dirty="0" smtClean="0"/>
              <a:t>0 bytes </a:t>
            </a:r>
            <a:r>
              <a:rPr lang="en-US" dirty="0" smtClean="0"/>
              <a:t>of data </a:t>
            </a:r>
            <a:r>
              <a:rPr lang="en-US" i="1" dirty="0" smtClean="0"/>
              <a:t>from </a:t>
            </a:r>
            <a:r>
              <a:rPr lang="en-US" b="1" dirty="0" smtClean="0"/>
              <a:t>starting location 0x20</a:t>
            </a:r>
            <a:r>
              <a:rPr lang="en-US" dirty="0" smtClean="0"/>
              <a:t> </a:t>
            </a:r>
            <a:r>
              <a:rPr lang="en-US" i="1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location starting at 0x30</a:t>
            </a:r>
          </a:p>
          <a:p>
            <a:pPr lvl="1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Called </a:t>
            </a:r>
            <a:r>
              <a:rPr lang="en-US" b="1" dirty="0" err="1" smtClean="0"/>
              <a:t>memcopy</a:t>
            </a:r>
            <a:endParaRPr lang="en-US" b="1" dirty="0" smtClean="0"/>
          </a:p>
          <a:p>
            <a:r>
              <a:rPr lang="en-US" dirty="0" smtClean="0"/>
              <a:t>Most efficiently done using pointer-loop combo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74000"/>
              </p:ext>
            </p:extLst>
          </p:nvPr>
        </p:nvGraphicFramePr>
        <p:xfrm>
          <a:off x="990600" y="4058920"/>
          <a:ext cx="2709332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0x20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0x21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0x29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0x01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0x02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…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0x0A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15728"/>
              </p:ext>
            </p:extLst>
          </p:nvPr>
        </p:nvGraphicFramePr>
        <p:xfrm>
          <a:off x="4648200" y="4363720"/>
          <a:ext cx="2709332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0x30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0x31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0x39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0x01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0x02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…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0x0A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583266" y="4715933"/>
            <a:ext cx="3200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69066" y="4715933"/>
            <a:ext cx="3200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81400" y="4724400"/>
            <a:ext cx="3200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5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Chunk move –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 up a loop counter variable</a:t>
            </a:r>
          </a:p>
          <a:p>
            <a:r>
              <a:rPr lang="en-US" dirty="0" smtClean="0"/>
              <a:t>Use 2 pointers – one for source, another for destination</a:t>
            </a:r>
          </a:p>
          <a:p>
            <a:pPr lvl="1"/>
            <a:r>
              <a:rPr lang="en-US" dirty="0" smtClean="0"/>
              <a:t>Say, FSR0 for </a:t>
            </a:r>
            <a:r>
              <a:rPr lang="en-US" dirty="0" err="1" smtClean="0"/>
              <a:t>src</a:t>
            </a:r>
            <a:r>
              <a:rPr lang="en-US" dirty="0" smtClean="0"/>
              <a:t>, FSR1 for </a:t>
            </a:r>
            <a:r>
              <a:rPr lang="en-US" dirty="0" err="1" smtClean="0"/>
              <a:t>dest</a:t>
            </a:r>
            <a:endParaRPr lang="en-US" dirty="0" smtClean="0"/>
          </a:p>
          <a:p>
            <a:r>
              <a:rPr lang="en-US" dirty="0" smtClean="0"/>
              <a:t>Initialize pointers to point to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</a:t>
            </a:r>
            <a:endParaRPr lang="en-US" dirty="0" smtClean="0"/>
          </a:p>
          <a:p>
            <a:pPr lvl="1"/>
            <a:r>
              <a:rPr lang="en-US" dirty="0" smtClean="0"/>
              <a:t>LFSR 0, SRC_REG		; [FSR0] = SRC_REG</a:t>
            </a:r>
          </a:p>
          <a:p>
            <a:pPr lvl="1"/>
            <a:r>
              <a:rPr lang="en-US" dirty="0" smtClean="0"/>
              <a:t>LFSR 1, DST_REG		; [FSR1] = DST_REG</a:t>
            </a:r>
          </a:p>
          <a:p>
            <a:r>
              <a:rPr lang="en-US" dirty="0" smtClean="0"/>
              <a:t>Use a MOVFF to move the </a:t>
            </a:r>
            <a:r>
              <a:rPr lang="en-US" b="1" dirty="0" smtClean="0"/>
              <a:t>underlying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MOVFF INDF0, INDF1</a:t>
            </a:r>
          </a:p>
          <a:p>
            <a:pPr lvl="2"/>
            <a:r>
              <a:rPr lang="en-US" dirty="0" smtClean="0"/>
              <a:t>Effect: [DST_REG] = [SRC_REG]</a:t>
            </a:r>
          </a:p>
          <a:p>
            <a:r>
              <a:rPr lang="en-US" dirty="0" smtClean="0"/>
              <a:t>Increment pointers (</a:t>
            </a:r>
            <a:r>
              <a:rPr lang="en-US" i="1" dirty="0" smtClean="0"/>
              <a:t>not</a:t>
            </a:r>
            <a:r>
              <a:rPr lang="en-US" dirty="0" smtClean="0"/>
              <a:t> SRC_REG, DST_REG)</a:t>
            </a:r>
          </a:p>
          <a:p>
            <a:pPr lvl="1"/>
            <a:r>
              <a:rPr lang="en-US" dirty="0" smtClean="0"/>
              <a:t>INCF FSR0L</a:t>
            </a:r>
          </a:p>
          <a:p>
            <a:pPr lvl="1"/>
            <a:r>
              <a:rPr lang="en-US" dirty="0" smtClean="0"/>
              <a:t>INCF FSR1L</a:t>
            </a:r>
          </a:p>
          <a:p>
            <a:r>
              <a:rPr lang="en-US" dirty="0" smtClean="0"/>
              <a:t>Rinse and repeat this loop using counter variable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Issue: FSRs are 12-bit! ALU is 8-bit!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 rot="2679651">
            <a:off x="1384034" y="5101348"/>
            <a:ext cx="513442" cy="463088"/>
          </a:xfrm>
          <a:prstGeom prst="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Pointer register increments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12-bit FSRs cannot be incremented / decremented in ALU</a:t>
            </a:r>
          </a:p>
          <a:p>
            <a:r>
              <a:rPr lang="en-US" dirty="0" smtClean="0"/>
              <a:t>Handling 12-bit operation – special registers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 FSR family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89623"/>
              </p:ext>
            </p:extLst>
          </p:nvPr>
        </p:nvGraphicFramePr>
        <p:xfrm>
          <a:off x="1828800" y="2590800"/>
          <a:ext cx="5715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1"/>
                <a:gridCol w="3819939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Pointer</a:t>
                      </a:r>
                      <a:r>
                        <a:rPr lang="en-US" sz="1600" baseline="0" dirty="0" smtClean="0"/>
                        <a:t> r</a:t>
                      </a:r>
                      <a:r>
                        <a:rPr lang="en-US" sz="1600" dirty="0" smtClean="0"/>
                        <a:t>egister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Effect</a:t>
                      </a:r>
                      <a:r>
                        <a:rPr lang="en-US" sz="1600" baseline="0" dirty="0" smtClean="0"/>
                        <a:t> / usage</a:t>
                      </a:r>
                      <a:endParaRPr lang="en-US" sz="1600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POSTINC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 the data, </a:t>
                      </a:r>
                      <a:r>
                        <a:rPr lang="en-US" sz="1600" b="1" dirty="0" smtClean="0"/>
                        <a:t>then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i="1" dirty="0" smtClean="0"/>
                        <a:t>increment FSR</a:t>
                      </a:r>
                      <a:endParaRPr lang="en-US" sz="1600" i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POSTDEC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Get the data,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then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decrement FSR</a:t>
                      </a:r>
                      <a:endParaRPr lang="en-US" sz="1600" i="1" dirty="0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PREINC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Increment FSR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b="1" dirty="0" smtClean="0"/>
                        <a:t>then</a:t>
                      </a:r>
                      <a:r>
                        <a:rPr lang="en-US" sz="1600" dirty="0" smtClean="0"/>
                        <a:t> get the 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28468"/>
              </p:ext>
            </p:extLst>
          </p:nvPr>
        </p:nvGraphicFramePr>
        <p:xfrm>
          <a:off x="1143000" y="4800600"/>
          <a:ext cx="5257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FSR0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FSR1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FSR2</a:t>
                      </a:r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INDF0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INDF1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INDF2</a:t>
                      </a:r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POSTINC0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POSTINC1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POSTINC2</a:t>
                      </a:r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POSTDEC0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POSTDEC1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POSTDEC2</a:t>
                      </a:r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PREINC0</a:t>
                      </a:r>
                      <a:endParaRPr 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PREINC1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PREINC2</a:t>
                      </a:r>
                      <a:endParaRPr 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An insight into POSTINC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Move contents of:</a:t>
            </a:r>
          </a:p>
          <a:p>
            <a:pPr lvl="1"/>
            <a:r>
              <a:rPr lang="en-US" dirty="0" smtClean="0"/>
              <a:t>0x20 to 0x30, and 0x21 to 0x31</a:t>
            </a:r>
          </a:p>
          <a:p>
            <a:r>
              <a:rPr lang="en-US" dirty="0" smtClean="0"/>
              <a:t>Initialize pointer registers</a:t>
            </a:r>
          </a:p>
          <a:p>
            <a:pPr marL="274320" lvl="1" indent="0">
              <a:buNone/>
            </a:pPr>
            <a:r>
              <a:rPr lang="en-US" dirty="0" smtClean="0"/>
              <a:t>	LFSR 1, 0x20			; [FSR1] = 0x20</a:t>
            </a:r>
          </a:p>
          <a:p>
            <a:pPr marL="274320" lvl="1" indent="0">
              <a:buNone/>
            </a:pPr>
            <a:r>
              <a:rPr lang="en-US" dirty="0" smtClean="0"/>
              <a:t>	LFSR 2, 0x30			; [FSR2] = 0x30</a:t>
            </a:r>
          </a:p>
          <a:p>
            <a:r>
              <a:rPr lang="en-US" dirty="0"/>
              <a:t>G</a:t>
            </a:r>
            <a:r>
              <a:rPr lang="en-US" dirty="0" smtClean="0"/>
              <a:t>et 0x20’s contents into W, thence to 0x30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ot </a:t>
            </a:r>
            <a:r>
              <a:rPr lang="en-US" dirty="0" smtClean="0"/>
              <a:t>with </a:t>
            </a:r>
            <a:r>
              <a:rPr lang="en-US" b="1" dirty="0" smtClean="0"/>
              <a:t>INDF</a:t>
            </a:r>
            <a:r>
              <a:rPr lang="en-US" dirty="0" smtClean="0"/>
              <a:t>, </a:t>
            </a:r>
            <a:r>
              <a:rPr lang="en-US" b="1" dirty="0" smtClean="0"/>
              <a:t>but</a:t>
            </a:r>
            <a:r>
              <a:rPr lang="en-US" dirty="0" smtClean="0"/>
              <a:t> with </a:t>
            </a:r>
            <a:r>
              <a:rPr lang="en-US" b="1" dirty="0" smtClean="0"/>
              <a:t>POSTINC</a:t>
            </a:r>
          </a:p>
          <a:p>
            <a:pPr marL="274320" lvl="1" indent="0">
              <a:buNone/>
            </a:pPr>
            <a:r>
              <a:rPr lang="en-US" dirty="0" smtClean="0"/>
              <a:t>	MOVF POSTINC1, W		; [WREG] = [0x20], </a:t>
            </a:r>
            <a:r>
              <a:rPr lang="en-US" b="1" dirty="0" smtClean="0"/>
              <a:t>FSR1+=1</a:t>
            </a:r>
          </a:p>
          <a:p>
            <a:pPr marL="274320" lvl="1" indent="0">
              <a:buNone/>
            </a:pPr>
            <a:r>
              <a:rPr lang="en-US" dirty="0" smtClean="0"/>
              <a:t>	MOVWF POSTINC2		; [0x30] = [WREG], </a:t>
            </a:r>
            <a:r>
              <a:rPr lang="en-US" b="1" dirty="0" smtClean="0"/>
              <a:t>FSR2+=1</a:t>
            </a:r>
          </a:p>
          <a:p>
            <a:pPr lvl="1"/>
            <a:r>
              <a:rPr lang="en-US" b="1" dirty="0" smtClean="0"/>
              <a:t>Now, FSR1 points to 0x21, FSR2 to 0x31</a:t>
            </a:r>
          </a:p>
          <a:p>
            <a:pPr marL="274320" lvl="1" indent="0">
              <a:buNone/>
            </a:pPr>
            <a:r>
              <a:rPr lang="en-US" dirty="0" smtClean="0"/>
              <a:t>	MOVFF POSTINC1, POSTINC2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	; [0x31] = [0x21], FSR1+=1, FSR2+=1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Using a POSTINC gives us a ‘free’ post-increment of the FSR</a:t>
            </a:r>
          </a:p>
          <a:p>
            <a:pPr lvl="1"/>
            <a:r>
              <a:rPr lang="en-US" dirty="0" smtClean="0"/>
              <a:t>Loop this to get smooth movement of large chunks!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Wave 4"/>
          <p:cNvSpPr/>
          <p:nvPr/>
        </p:nvSpPr>
        <p:spPr>
          <a:xfrm>
            <a:off x="118533" y="4267200"/>
            <a:ext cx="1219200" cy="609600"/>
          </a:xfrm>
          <a:prstGeom prst="wav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2 variants!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762000" y="4191000"/>
            <a:ext cx="575733" cy="7620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>
            <a:off x="728133" y="4876800"/>
            <a:ext cx="609600" cy="228600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1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Chunk move problem – solved!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Moving 10 bytes from 0x20 to 0x30 using POSTINC pointers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#include </a:t>
            </a:r>
            <a:r>
              <a:rPr lang="en-US" dirty="0"/>
              <a:t>"P18F4520.inc"</a:t>
            </a:r>
          </a:p>
          <a:p>
            <a:pPr marL="0" indent="0">
              <a:buNone/>
            </a:pPr>
            <a:r>
              <a:rPr lang="en-US" dirty="0" smtClean="0"/>
              <a:t>	SRC_REG</a:t>
            </a:r>
            <a:r>
              <a:rPr lang="en-US" dirty="0"/>
              <a:t>	</a:t>
            </a:r>
            <a:r>
              <a:rPr lang="en-US" dirty="0" smtClean="0"/>
              <a:t>EQU 	0x20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DST_REG</a:t>
            </a:r>
            <a:r>
              <a:rPr lang="en-US" dirty="0"/>
              <a:t>	</a:t>
            </a:r>
            <a:r>
              <a:rPr lang="en-US" dirty="0" smtClean="0"/>
              <a:t>	EQU 	0x30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CNT_REG</a:t>
            </a:r>
            <a:r>
              <a:rPr lang="en-US" dirty="0"/>
              <a:t>	</a:t>
            </a:r>
            <a:r>
              <a:rPr lang="en-US" dirty="0" smtClean="0"/>
              <a:t>	EQU</a:t>
            </a:r>
            <a:r>
              <a:rPr lang="en-US" dirty="0"/>
              <a:t>	0x10</a:t>
            </a:r>
          </a:p>
          <a:p>
            <a:pPr marL="0" indent="0">
              <a:buNone/>
            </a:pPr>
            <a:r>
              <a:rPr lang="en-US" dirty="0" smtClean="0"/>
              <a:t>	COUNT</a:t>
            </a:r>
            <a:r>
              <a:rPr lang="en-US" dirty="0"/>
              <a:t>	</a:t>
            </a:r>
            <a:r>
              <a:rPr lang="en-US" dirty="0" smtClean="0"/>
              <a:t>	EQU 	d'10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ORG </a:t>
            </a:r>
            <a:r>
              <a:rPr lang="en-US" dirty="0"/>
              <a:t>0x0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MOVLW </a:t>
            </a:r>
            <a:r>
              <a:rPr lang="en-US" dirty="0"/>
              <a:t>COUNT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MOVWF CNT_REG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/>
              <a:t>LFSR</a:t>
            </a:r>
            <a:r>
              <a:rPr lang="en-US" dirty="0"/>
              <a:t> 1</a:t>
            </a:r>
            <a:r>
              <a:rPr lang="en-US" dirty="0" smtClean="0"/>
              <a:t>, </a:t>
            </a:r>
            <a:r>
              <a:rPr lang="en-US" dirty="0"/>
              <a:t>SRC_REG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b="1" dirty="0"/>
              <a:t>LFSR</a:t>
            </a:r>
            <a:r>
              <a:rPr lang="en-US" dirty="0"/>
              <a:t> </a:t>
            </a:r>
            <a:r>
              <a:rPr lang="en-US" dirty="0" smtClean="0"/>
              <a:t>2, </a:t>
            </a:r>
            <a:r>
              <a:rPr lang="en-US" dirty="0"/>
              <a:t>DST_REG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LOOP</a:t>
            </a:r>
            <a:r>
              <a:rPr lang="en-US" dirty="0"/>
              <a:t>	</a:t>
            </a:r>
            <a:r>
              <a:rPr lang="en-US" dirty="0" smtClean="0"/>
              <a:t>	MOVFF </a:t>
            </a:r>
            <a:r>
              <a:rPr lang="en-US" b="1" dirty="0" smtClean="0"/>
              <a:t>POSTINC1</a:t>
            </a:r>
            <a:r>
              <a:rPr lang="en-US" dirty="0" smtClean="0"/>
              <a:t>, </a:t>
            </a:r>
            <a:r>
              <a:rPr lang="en-US" b="1" dirty="0" smtClean="0"/>
              <a:t>POSTINC2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DECFSZ </a:t>
            </a:r>
            <a:r>
              <a:rPr lang="en-US" dirty="0"/>
              <a:t>CNT_REG, 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BRA </a:t>
            </a:r>
            <a:r>
              <a:rPr lang="en-US" dirty="0"/>
              <a:t>LOOP		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GOTO $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addressing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245249" cy="472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Computing: Remembering data!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PIC18F has 2 memories</a:t>
            </a:r>
          </a:p>
          <a:p>
            <a:pPr lvl="1"/>
            <a:r>
              <a:rPr lang="en-US" b="1" dirty="0" smtClean="0"/>
              <a:t>Non-volatile</a:t>
            </a:r>
            <a:r>
              <a:rPr lang="en-US" dirty="0" smtClean="0"/>
              <a:t> Code Memory</a:t>
            </a:r>
          </a:p>
          <a:p>
            <a:pPr lvl="1"/>
            <a:r>
              <a:rPr lang="en-US" b="1" dirty="0" smtClean="0"/>
              <a:t>Volatile</a:t>
            </a:r>
            <a:r>
              <a:rPr lang="en-US" dirty="0" smtClean="0"/>
              <a:t> Data Memory</a:t>
            </a:r>
          </a:p>
          <a:p>
            <a:pPr lvl="1"/>
            <a:endParaRPr lang="en-US" dirty="0"/>
          </a:p>
          <a:p>
            <a:r>
              <a:rPr lang="en-US" dirty="0" smtClean="0"/>
              <a:t>By default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ode/program/instructions go into Code </a:t>
            </a:r>
            <a:r>
              <a:rPr lang="en-US" dirty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Data goes into </a:t>
            </a:r>
            <a:r>
              <a:rPr lang="en-US" dirty="0"/>
              <a:t>D</a:t>
            </a:r>
            <a:r>
              <a:rPr lang="en-US" dirty="0" smtClean="0"/>
              <a:t>ata Memory</a:t>
            </a:r>
          </a:p>
          <a:p>
            <a:pPr lvl="1"/>
            <a:endParaRPr lang="en-US" dirty="0"/>
          </a:p>
          <a:p>
            <a:r>
              <a:rPr lang="en-US" dirty="0" smtClean="0"/>
              <a:t>But what if we want to remember some data?</a:t>
            </a:r>
          </a:p>
          <a:p>
            <a:pPr lvl="1"/>
            <a:r>
              <a:rPr lang="en-US" dirty="0" smtClean="0"/>
              <a:t>Keep this data in code memory!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how does my code access this data?</a:t>
            </a:r>
          </a:p>
          <a:p>
            <a:pPr lvl="1"/>
            <a:r>
              <a:rPr lang="en-US" dirty="0" smtClean="0"/>
              <a:t>All instructions learnt so far deal only with data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 2 5"/>
          <p:cNvSpPr/>
          <p:nvPr/>
        </p:nvSpPr>
        <p:spPr>
          <a:xfrm>
            <a:off x="3886200" y="1752600"/>
            <a:ext cx="4114800" cy="14478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Putting data into code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directives to put data into code memory</a:t>
            </a:r>
          </a:p>
          <a:p>
            <a:pPr lvl="1"/>
            <a:r>
              <a:rPr lang="en-US" dirty="0" smtClean="0"/>
              <a:t>DB (</a:t>
            </a:r>
            <a:r>
              <a:rPr lang="en-US" b="1" u="sng" dirty="0" smtClean="0"/>
              <a:t>D</a:t>
            </a:r>
            <a:r>
              <a:rPr lang="en-US" dirty="0" smtClean="0"/>
              <a:t>efine </a:t>
            </a:r>
            <a:r>
              <a:rPr lang="en-US" b="1" u="sng" dirty="0" smtClean="0"/>
              <a:t>B</a:t>
            </a:r>
            <a:r>
              <a:rPr lang="en-US" dirty="0" smtClean="0"/>
              <a:t>yte)</a:t>
            </a:r>
          </a:p>
          <a:p>
            <a:pPr lvl="1"/>
            <a:r>
              <a:rPr lang="en-US" dirty="0" smtClean="0"/>
              <a:t>Examples:</a:t>
            </a:r>
          </a:p>
          <a:p>
            <a:pPr marL="274320" lvl="1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ORG 0x400</a:t>
            </a:r>
          </a:p>
          <a:p>
            <a:pPr marL="274320" lvl="1" indent="0">
              <a:buNone/>
            </a:pPr>
            <a:r>
              <a:rPr lang="en-US" dirty="0" smtClean="0"/>
              <a:t>VAL1		DB	0x20		; hexadecimal</a:t>
            </a:r>
          </a:p>
          <a:p>
            <a:pPr marL="274320" lvl="1" indent="0">
              <a:buNone/>
            </a:pPr>
            <a:r>
              <a:rPr lang="en-US" dirty="0" smtClean="0"/>
              <a:t>VAL2		DB	h’30’		; hexadecimal</a:t>
            </a:r>
          </a:p>
          <a:p>
            <a:pPr marL="274320" lvl="1" indent="0">
              <a:buNone/>
            </a:pPr>
            <a:r>
              <a:rPr lang="en-US" dirty="0" smtClean="0"/>
              <a:t>VAL3		DB	d’25’		; decimal</a:t>
            </a:r>
          </a:p>
          <a:p>
            <a:pPr marL="274320" lvl="1" indent="0">
              <a:buNone/>
            </a:pPr>
            <a:r>
              <a:rPr lang="en-US" dirty="0" smtClean="0"/>
              <a:t>VAL4		DB	b’10000010’	; binary</a:t>
            </a:r>
          </a:p>
          <a:p>
            <a:pPr marL="274320" lvl="1" indent="0">
              <a:buNone/>
            </a:pPr>
            <a:r>
              <a:rPr lang="en-US" dirty="0" smtClean="0"/>
              <a:t>VAL5		DB	‘a’		; character</a:t>
            </a:r>
          </a:p>
          <a:p>
            <a:pPr marL="274320" lvl="1" indent="0">
              <a:buNone/>
            </a:pPr>
            <a:r>
              <a:rPr lang="en-US" dirty="0" smtClean="0"/>
              <a:t>VAL6		DB	“Hello!”, 0	; string, </a:t>
            </a:r>
            <a:r>
              <a:rPr lang="en-US" b="1" dirty="0" smtClean="0"/>
              <a:t>null-terminated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That’s fine, but </a:t>
            </a:r>
            <a:r>
              <a:rPr lang="en-US" b="1" dirty="0" smtClean="0"/>
              <a:t>which location</a:t>
            </a:r>
            <a:r>
              <a:rPr lang="en-US" dirty="0" smtClean="0"/>
              <a:t> in code memory?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39982" y="2362200"/>
            <a:ext cx="2294218" cy="2923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Should never be ORG 0x0!</a:t>
            </a:r>
            <a:endParaRPr lang="en-US" sz="13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10000" y="2654588"/>
            <a:ext cx="914400" cy="2410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Mixing Code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Putting code and data into code memory</a:t>
            </a:r>
          </a:p>
          <a:p>
            <a:pPr marL="0" indent="0">
              <a:buNone/>
            </a:pPr>
            <a:r>
              <a:rPr lang="en-US" dirty="0" smtClean="0"/>
              <a:t>	#include “P18F4520.inc”</a:t>
            </a:r>
          </a:p>
          <a:p>
            <a:pPr marL="0" indent="0">
              <a:buNone/>
            </a:pPr>
            <a:r>
              <a:rPr lang="en-US" dirty="0" smtClean="0"/>
              <a:t>	REG1		EQU	0x20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	ORG 0x0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mtClean="0"/>
              <a:t>MOVLW 0x00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MOVWF REG1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ORG 0x400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DAT1		</a:t>
            </a:r>
            <a:r>
              <a:rPr lang="en-US" b="1" dirty="0" smtClean="0"/>
              <a:t>DB</a:t>
            </a:r>
            <a:r>
              <a:rPr lang="en-US" dirty="0" smtClean="0"/>
              <a:t>	d’201’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STR1		</a:t>
            </a:r>
            <a:r>
              <a:rPr lang="en-US" b="1" dirty="0" smtClean="0"/>
              <a:t>DB</a:t>
            </a:r>
            <a:r>
              <a:rPr lang="en-US" dirty="0" smtClean="0"/>
              <a:t>	“Hello!”,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END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Ensure that they don’t mix / overlap!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15000" y="2895600"/>
            <a:ext cx="22098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791200" y="4876800"/>
            <a:ext cx="2209800" cy="990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non-volatile!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2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Getting data from code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in code memory cannot be acted upon!</a:t>
            </a:r>
          </a:p>
          <a:p>
            <a:pPr lvl="1"/>
            <a:r>
              <a:rPr lang="en-US" dirty="0" smtClean="0"/>
              <a:t>To use it, we need it </a:t>
            </a:r>
            <a:r>
              <a:rPr lang="en-US" b="1" dirty="0" smtClean="0"/>
              <a:t>back in data memory</a:t>
            </a:r>
          </a:p>
          <a:p>
            <a:pPr lvl="1"/>
            <a:endParaRPr lang="en-US" dirty="0"/>
          </a:p>
          <a:p>
            <a:r>
              <a:rPr lang="en-US" dirty="0" smtClean="0"/>
              <a:t>Dedicated set of instructions and 2 SFRs</a:t>
            </a:r>
          </a:p>
          <a:p>
            <a:pPr marL="274320" lvl="1" indent="0">
              <a:buNone/>
            </a:pPr>
            <a:r>
              <a:rPr lang="en-US" dirty="0" smtClean="0"/>
              <a:t>For getting (non-volatile) data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from</a:t>
            </a:r>
            <a:r>
              <a:rPr lang="en-US" dirty="0" smtClean="0"/>
              <a:t> code memory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back</a:t>
            </a:r>
            <a:r>
              <a:rPr lang="en-US" dirty="0" smtClean="0"/>
              <a:t> into data memory</a:t>
            </a:r>
          </a:p>
          <a:p>
            <a:endParaRPr lang="en-US" dirty="0" smtClean="0"/>
          </a:p>
          <a:p>
            <a:r>
              <a:rPr lang="en-US" b="1" dirty="0" smtClean="0"/>
              <a:t>Table processing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SFRs: </a:t>
            </a:r>
          </a:p>
          <a:p>
            <a:pPr lvl="2"/>
            <a:r>
              <a:rPr lang="en-US" dirty="0" smtClean="0"/>
              <a:t>TABLAT (8-bit), TBLPTR (21-bit)</a:t>
            </a:r>
          </a:p>
          <a:p>
            <a:pPr lvl="1"/>
            <a:r>
              <a:rPr lang="en-US" dirty="0" smtClean="0"/>
              <a:t>Instructions:</a:t>
            </a:r>
          </a:p>
          <a:p>
            <a:pPr lvl="2"/>
            <a:r>
              <a:rPr lang="en-US" dirty="0" smtClean="0"/>
              <a:t>TBLRD*, TBLRD*+, TBLRD+*, etc.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Table processing – SFRs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TABLAT – </a:t>
            </a:r>
            <a:r>
              <a:rPr lang="en-US" b="1" u="sng" dirty="0" smtClean="0"/>
              <a:t>Tab</a:t>
            </a:r>
            <a:r>
              <a:rPr lang="en-US" dirty="0" smtClean="0"/>
              <a:t>le </a:t>
            </a:r>
            <a:r>
              <a:rPr lang="en-US" b="1" u="sng" dirty="0" smtClean="0"/>
              <a:t>Lat</a:t>
            </a:r>
            <a:r>
              <a:rPr lang="en-US" dirty="0" smtClean="0"/>
              <a:t>ch</a:t>
            </a:r>
          </a:p>
          <a:p>
            <a:pPr lvl="1"/>
            <a:r>
              <a:rPr lang="en-US" dirty="0" smtClean="0"/>
              <a:t>8-bit register</a:t>
            </a:r>
          </a:p>
          <a:p>
            <a:pPr lvl="1"/>
            <a:r>
              <a:rPr lang="en-US" b="1" dirty="0" smtClean="0"/>
              <a:t>Intermediary</a:t>
            </a:r>
            <a:r>
              <a:rPr lang="en-US" dirty="0" smtClean="0"/>
              <a:t> </a:t>
            </a:r>
            <a:r>
              <a:rPr lang="en-US" dirty="0"/>
              <a:t>for data move from Code memory to Data memory</a:t>
            </a:r>
          </a:p>
          <a:p>
            <a:pPr lvl="2"/>
            <a:r>
              <a:rPr lang="en-US" dirty="0" smtClean="0"/>
              <a:t>Receives the data byte on a Table Read</a:t>
            </a:r>
          </a:p>
          <a:p>
            <a:pPr lvl="2"/>
            <a:r>
              <a:rPr lang="en-US" dirty="0" smtClean="0"/>
              <a:t>From here, move it to WREG or any other FREG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TBLPTR – </a:t>
            </a:r>
            <a:r>
              <a:rPr lang="en-US" b="1" u="sng" dirty="0" smtClean="0"/>
              <a:t>T</a:t>
            </a:r>
            <a:r>
              <a:rPr lang="en-US" dirty="0" smtClean="0"/>
              <a:t>a</a:t>
            </a:r>
            <a:r>
              <a:rPr lang="en-US" b="1" u="sng" dirty="0" smtClean="0"/>
              <a:t>bl</a:t>
            </a:r>
            <a:r>
              <a:rPr lang="en-US" dirty="0" smtClean="0"/>
              <a:t>e </a:t>
            </a:r>
            <a:r>
              <a:rPr lang="en-US" b="1" u="sng" dirty="0" smtClean="0"/>
              <a:t>P</a:t>
            </a:r>
            <a:r>
              <a:rPr lang="en-US" dirty="0" smtClean="0"/>
              <a:t>oin</a:t>
            </a:r>
            <a:r>
              <a:rPr lang="en-US" b="1" u="sng" dirty="0" smtClean="0"/>
              <a:t>t</a:t>
            </a:r>
            <a:r>
              <a:rPr lang="en-US" dirty="0" smtClean="0"/>
              <a:t>e</a:t>
            </a:r>
            <a:r>
              <a:rPr lang="en-US" b="1" u="sng" dirty="0" smtClean="0"/>
              <a:t>r</a:t>
            </a:r>
            <a:r>
              <a:rPr lang="en-US" dirty="0" smtClean="0"/>
              <a:t> Register</a:t>
            </a:r>
          </a:p>
          <a:p>
            <a:pPr lvl="1"/>
            <a:r>
              <a:rPr lang="en-US" dirty="0" smtClean="0"/>
              <a:t>21-bit register – </a:t>
            </a:r>
            <a:r>
              <a:rPr lang="en-US" i="1" dirty="0" smtClean="0"/>
              <a:t>cannot be initialized in 1 instruction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Split into 3 parts:</a:t>
            </a:r>
          </a:p>
          <a:p>
            <a:pPr lvl="2"/>
            <a:r>
              <a:rPr lang="en-US" dirty="0" smtClean="0"/>
              <a:t>TBLPTRL (low - 8-bits)</a:t>
            </a:r>
          </a:p>
          <a:p>
            <a:pPr lvl="2"/>
            <a:r>
              <a:rPr lang="en-US" dirty="0" smtClean="0"/>
              <a:t>TBLPTRH (high -  8-bits)</a:t>
            </a:r>
          </a:p>
          <a:p>
            <a:pPr lvl="2"/>
            <a:r>
              <a:rPr lang="en-US" dirty="0" smtClean="0"/>
              <a:t>TBLPTRU (upper -  5-bits)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038600"/>
            <a:ext cx="35052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08660" y="4419599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-bits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97017" y="411480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TBLPTR</a:t>
            </a:r>
            <a:r>
              <a:rPr lang="en-US" sz="1400" b="1" dirty="0" smtClean="0">
                <a:solidFill>
                  <a:srgbClr val="FF0000"/>
                </a:solidFill>
              </a:rPr>
              <a:t>U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9260" y="4419600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8-bits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860" y="4419600"/>
            <a:ext cx="990600" cy="2963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8-bits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554" y="411480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TBLPTR</a:t>
            </a:r>
            <a:r>
              <a:rPr lang="en-US" sz="1400" b="1" dirty="0" smtClean="0">
                <a:solidFill>
                  <a:srgbClr val="FF0000"/>
                </a:solidFill>
              </a:rPr>
              <a:t>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2085" y="411480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TBLPTR</a:t>
            </a:r>
            <a:r>
              <a:rPr lang="en-US" sz="1400" b="1" dirty="0" smtClean="0">
                <a:solidFill>
                  <a:srgbClr val="FF0000"/>
                </a:solidFill>
              </a:rPr>
              <a:t>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4565960" y="3543300"/>
            <a:ext cx="457200" cy="2971800"/>
          </a:xfrm>
          <a:prstGeom prst="leftBrace">
            <a:avLst>
              <a:gd name="adj1" fmla="val 8333"/>
              <a:gd name="adj2" fmla="val 4954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59593" y="5269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Table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TBLRD*</a:t>
            </a:r>
          </a:p>
          <a:p>
            <a:pPr lvl="1"/>
            <a:r>
              <a:rPr lang="en-US" dirty="0" smtClean="0"/>
              <a:t>Read 1 data byte</a:t>
            </a:r>
          </a:p>
          <a:p>
            <a:pPr lvl="2"/>
            <a:r>
              <a:rPr lang="en-US" dirty="0" smtClean="0"/>
              <a:t>From code address pointed to by TBLPTR</a:t>
            </a:r>
          </a:p>
          <a:p>
            <a:pPr lvl="2"/>
            <a:r>
              <a:rPr lang="en-US" dirty="0" smtClean="0"/>
              <a:t>Into TABLAT</a:t>
            </a:r>
          </a:p>
          <a:p>
            <a:pPr lvl="2"/>
            <a:endParaRPr lang="en-US" dirty="0"/>
          </a:p>
          <a:p>
            <a:r>
              <a:rPr lang="en-US" b="1" dirty="0" smtClean="0"/>
              <a:t>TBLRD*+</a:t>
            </a:r>
          </a:p>
          <a:p>
            <a:pPr lvl="1"/>
            <a:r>
              <a:rPr lang="en-US" dirty="0" smtClean="0"/>
              <a:t>Read 1 data byte</a:t>
            </a:r>
          </a:p>
          <a:p>
            <a:pPr lvl="2"/>
            <a:r>
              <a:rPr lang="en-US" dirty="0"/>
              <a:t>From code address pointed to by TBLPTR</a:t>
            </a:r>
          </a:p>
          <a:p>
            <a:pPr lvl="2"/>
            <a:r>
              <a:rPr lang="en-US" dirty="0"/>
              <a:t>Into </a:t>
            </a:r>
            <a:r>
              <a:rPr lang="en-US" dirty="0" smtClean="0"/>
              <a:t>TABLAT</a:t>
            </a:r>
          </a:p>
          <a:p>
            <a:pPr lvl="1"/>
            <a:r>
              <a:rPr lang="en-US" dirty="0" smtClean="0"/>
              <a:t>Increment TBLPTR – </a:t>
            </a:r>
            <a:r>
              <a:rPr lang="en-US" b="1" dirty="0" smtClean="0"/>
              <a:t>post-increment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TBLRD+*</a:t>
            </a:r>
          </a:p>
          <a:p>
            <a:pPr lvl="1"/>
            <a:r>
              <a:rPr lang="en-US" dirty="0" smtClean="0"/>
              <a:t>Increment TBLPTR – </a:t>
            </a:r>
            <a:r>
              <a:rPr lang="en-US" b="1" dirty="0" smtClean="0"/>
              <a:t>pre-increment</a:t>
            </a:r>
          </a:p>
          <a:p>
            <a:pPr lvl="1"/>
            <a:r>
              <a:rPr lang="en-US" dirty="0"/>
              <a:t>Read 1 data byte</a:t>
            </a:r>
          </a:p>
          <a:p>
            <a:pPr lvl="2"/>
            <a:r>
              <a:rPr lang="en-US" dirty="0"/>
              <a:t>From code address pointed to by TBLPTR</a:t>
            </a:r>
          </a:p>
          <a:p>
            <a:pPr lvl="2"/>
            <a:r>
              <a:rPr lang="en-US" dirty="0"/>
              <a:t>Into </a:t>
            </a:r>
            <a:r>
              <a:rPr lang="en-US" dirty="0" smtClean="0"/>
              <a:t>TABLAT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Table processing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Put 1 byte in code memory (0x500), read it in FREG (0x20)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#include “P18F4520.inc”</a:t>
            </a:r>
          </a:p>
          <a:p>
            <a:pPr marL="0" indent="0">
              <a:buNone/>
            </a:pPr>
            <a:r>
              <a:rPr lang="en-US" dirty="0" smtClean="0"/>
              <a:t>	FREG1	EQU	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0x0</a:t>
            </a:r>
          </a:p>
          <a:p>
            <a:pPr marL="0" indent="0">
              <a:buNone/>
            </a:pPr>
            <a:r>
              <a:rPr lang="en-US" dirty="0" smtClean="0"/>
              <a:t>		MOVLW 00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MOVWF </a:t>
            </a:r>
            <a:r>
              <a:rPr lang="en-US" b="1" dirty="0" smtClean="0"/>
              <a:t>TBLPTRU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MOVWF </a:t>
            </a:r>
            <a:r>
              <a:rPr lang="en-US" b="1" dirty="0" smtClean="0"/>
              <a:t>TBLPTRL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MOVLW 0x05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MOVWF </a:t>
            </a:r>
            <a:r>
              <a:rPr lang="en-US" b="1" dirty="0" smtClean="0"/>
              <a:t>TBLPTRH</a:t>
            </a:r>
            <a:r>
              <a:rPr lang="en-US" dirty="0" smtClean="0"/>
              <a:t>	; TBLPTR = 0x</a:t>
            </a:r>
            <a:r>
              <a:rPr lang="en-US" b="1" dirty="0" smtClean="0"/>
              <a:t>00</a:t>
            </a:r>
            <a:r>
              <a:rPr lang="en-US" b="1" dirty="0" smtClean="0">
                <a:solidFill>
                  <a:srgbClr val="00B0F0"/>
                </a:solidFill>
              </a:rPr>
              <a:t>05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TBLRD*</a:t>
            </a:r>
            <a:r>
              <a:rPr lang="en-US" dirty="0" smtClean="0"/>
              <a:t>			; read from TBLPTR to TABLAT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MOVFF </a:t>
            </a:r>
            <a:r>
              <a:rPr lang="en-US" b="1" dirty="0" smtClean="0"/>
              <a:t>TABLAT</a:t>
            </a:r>
            <a:r>
              <a:rPr lang="en-US" dirty="0" smtClean="0"/>
              <a:t>, FREG1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GOTO $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ORG 0x500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DAT	</a:t>
            </a:r>
            <a:r>
              <a:rPr lang="en-US" b="1" dirty="0" smtClean="0"/>
              <a:t>DB</a:t>
            </a:r>
            <a:r>
              <a:rPr lang="en-US" dirty="0" smtClean="0"/>
              <a:t>	‘B’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Table Read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4714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37762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MOVWF TBLPTRH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0810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TBLRD*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43858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MOVFF TABLAT, FREG1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1600" y="49954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53002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560504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‘B’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23819" y="22098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9089" y="34714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0x006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26534" y="56050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0x500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371600" y="4698999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--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44265" y="2590800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‘B’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8465" y="2209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76720" y="25908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FREG1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21604" y="3124200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WREG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977465" y="3615154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TBLPTRU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129865" y="4800600"/>
            <a:ext cx="926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TABLAT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977465" y="3911598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TBLPTRH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977465" y="422475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TBLPTRL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7044265" y="3157954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44265" y="3615154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44265" y="3919954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0x05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44265" y="4224754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0x00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44265" y="4834354"/>
            <a:ext cx="11430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‘B’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183466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MOVWF TBLPTRL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71600" y="28956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MOVWF TBLPTRU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71600" y="2590800"/>
            <a:ext cx="2895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MOVLW 0x0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9089" y="37762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29089" y="408104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0x00A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629089" y="438584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0x00C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29089" y="31666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29089" y="28956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29089" y="25908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0x000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7266951" y="31257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0x05</a:t>
            </a:r>
            <a:endParaRPr lang="en-US" b="1" dirty="0"/>
          </a:p>
        </p:txBody>
      </p:sp>
      <p:sp>
        <p:nvSpPr>
          <p:cNvPr id="55" name="Curved Left Arrow 54"/>
          <p:cNvSpPr/>
          <p:nvPr/>
        </p:nvSpPr>
        <p:spPr>
          <a:xfrm>
            <a:off x="8263465" y="3276600"/>
            <a:ext cx="76200" cy="5078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>
            <a:off x="8263465" y="3293477"/>
            <a:ext cx="152400" cy="11005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8263465" y="3293420"/>
            <a:ext cx="152400" cy="7874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Curved Connector 59"/>
          <p:cNvCxnSpPr>
            <a:endCxn id="35" idx="1"/>
          </p:cNvCxnSpPr>
          <p:nvPr/>
        </p:nvCxnSpPr>
        <p:spPr>
          <a:xfrm flipV="1">
            <a:off x="3581400" y="4969877"/>
            <a:ext cx="2548465" cy="778877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rved Right Arrow 61"/>
          <p:cNvSpPr/>
          <p:nvPr/>
        </p:nvSpPr>
        <p:spPr>
          <a:xfrm rot="10800000" flipH="1">
            <a:off x="5867401" y="2624551"/>
            <a:ext cx="304800" cy="241631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02252" y="60198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Non-volatile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120465" y="5379422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olatile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0351" y="25262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90351" y="28532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90351" y="31358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0351" y="3429000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0351" y="37454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90351" y="40502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90351" y="4355068"/>
            <a:ext cx="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●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6F5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 animBg="1"/>
      <p:bldP spid="62" grpId="0" animBg="1"/>
      <p:bldP spid="8" grpId="0"/>
      <p:bldP spid="58" grpId="0"/>
      <p:bldP spid="59" grpId="0"/>
      <p:bldP spid="61" grpId="0"/>
      <p:bldP spid="63" grpId="0"/>
      <p:bldP spid="66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Advanced table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Read a null-terminated string from code memory (0x400) into data memory (starting at 0x30)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include “P18F4520.inc”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DST</a:t>
            </a:r>
            <a:r>
              <a:rPr lang="en-US" dirty="0"/>
              <a:t>	EQU	</a:t>
            </a:r>
            <a:r>
              <a:rPr lang="en-US" dirty="0" smtClean="0"/>
              <a:t>0x30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ORG </a:t>
            </a:r>
            <a:r>
              <a:rPr lang="en-US" dirty="0" smtClean="0"/>
              <a:t>0x0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MOVLW 00</a:t>
            </a:r>
          </a:p>
          <a:p>
            <a:pPr marL="0" indent="0">
              <a:buNone/>
            </a:pPr>
            <a:r>
              <a:rPr lang="en-US" dirty="0"/>
              <a:t>		MOVWF TBLPTRU</a:t>
            </a:r>
          </a:p>
          <a:p>
            <a:pPr marL="0" indent="0">
              <a:buNone/>
            </a:pPr>
            <a:r>
              <a:rPr lang="en-US" dirty="0"/>
              <a:t>		MOVWF TBLPTRL</a:t>
            </a:r>
          </a:p>
          <a:p>
            <a:pPr marL="0" indent="0">
              <a:buNone/>
            </a:pPr>
            <a:r>
              <a:rPr lang="en-US" dirty="0"/>
              <a:t>		MOVLW </a:t>
            </a:r>
            <a:r>
              <a:rPr lang="en-US" dirty="0" smtClean="0"/>
              <a:t>0x04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MOVWF TBLPTRH	</a:t>
            </a:r>
            <a:r>
              <a:rPr lang="en-US" dirty="0" smtClean="0"/>
              <a:t>; SRC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LFSR </a:t>
            </a:r>
            <a:r>
              <a:rPr lang="en-US" dirty="0"/>
              <a:t>1, 0x30	; DST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LOOP</a:t>
            </a:r>
            <a:r>
              <a:rPr lang="en-US" dirty="0"/>
              <a:t>	</a:t>
            </a:r>
            <a:r>
              <a:rPr lang="en-US" b="1" dirty="0"/>
              <a:t>TBLRD</a:t>
            </a:r>
            <a:r>
              <a:rPr lang="en-US" b="1" dirty="0" smtClean="0"/>
              <a:t>*+</a:t>
            </a:r>
            <a:r>
              <a:rPr lang="en-US" dirty="0"/>
              <a:t>		</a:t>
            </a:r>
            <a:r>
              <a:rPr lang="en-US" dirty="0" smtClean="0"/>
              <a:t>; </a:t>
            </a:r>
            <a:r>
              <a:rPr lang="en-US" dirty="0"/>
              <a:t>read from </a:t>
            </a:r>
            <a:r>
              <a:rPr lang="en-US" dirty="0" smtClean="0"/>
              <a:t>TBLPTR, post-increment TBLPTR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MOVF </a:t>
            </a:r>
            <a:r>
              <a:rPr lang="en-US" b="1" dirty="0"/>
              <a:t>TABLAT</a:t>
            </a:r>
            <a:r>
              <a:rPr lang="en-US" dirty="0"/>
              <a:t>, </a:t>
            </a:r>
            <a:r>
              <a:rPr lang="en-US" dirty="0" smtClean="0"/>
              <a:t>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BZ EXIT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POSTINC1	; move to FSR1, post-increment FSR1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BRA LOOP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EXIT	GOTO </a:t>
            </a:r>
            <a:r>
              <a:rPr lang="en-US" dirty="0"/>
              <a:t>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ORG </a:t>
            </a:r>
            <a:r>
              <a:rPr lang="en-US" dirty="0" smtClean="0"/>
              <a:t>0x400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DAT	</a:t>
            </a:r>
            <a:r>
              <a:rPr lang="en-US" b="1" dirty="0"/>
              <a:t>DB</a:t>
            </a:r>
            <a:r>
              <a:rPr lang="en-US" dirty="0"/>
              <a:t>	</a:t>
            </a:r>
            <a:r>
              <a:rPr lang="en-US" dirty="0" smtClean="0"/>
              <a:t>“Hello world!”,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String move 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Pointered</a:t>
            </a:r>
            <a:r>
              <a:rPr lang="en-US" dirty="0" smtClean="0"/>
              <a:t> access to code memory</a:t>
            </a:r>
          </a:p>
          <a:p>
            <a:pPr lvl="1"/>
            <a:r>
              <a:rPr lang="en-US" dirty="0" smtClean="0"/>
              <a:t>TBLPTR</a:t>
            </a:r>
          </a:p>
          <a:p>
            <a:r>
              <a:rPr lang="en-US" dirty="0" err="1" smtClean="0"/>
              <a:t>Pointered</a:t>
            </a:r>
            <a:r>
              <a:rPr lang="en-US" dirty="0" smtClean="0"/>
              <a:t> access to data memory</a:t>
            </a:r>
          </a:p>
          <a:p>
            <a:pPr lvl="1"/>
            <a:r>
              <a:rPr lang="en-US" dirty="0" smtClean="0"/>
              <a:t>FSR1</a:t>
            </a:r>
          </a:p>
          <a:p>
            <a:r>
              <a:rPr lang="en-US" dirty="0" smtClean="0"/>
              <a:t>Pointer-loop combination to move data chunk</a:t>
            </a:r>
          </a:p>
          <a:p>
            <a:r>
              <a:rPr lang="en-US" dirty="0" smtClean="0"/>
              <a:t>Multi-step movement</a:t>
            </a:r>
          </a:p>
          <a:p>
            <a:pPr lvl="1"/>
            <a:r>
              <a:rPr lang="en-US" dirty="0" smtClean="0"/>
              <a:t>Code memory → TABLAT </a:t>
            </a:r>
            <a:r>
              <a:rPr lang="en-US" dirty="0"/>
              <a:t>→</a:t>
            </a:r>
            <a:r>
              <a:rPr lang="en-US" dirty="0" smtClean="0"/>
              <a:t> WREG </a:t>
            </a:r>
            <a:r>
              <a:rPr lang="en-US" dirty="0"/>
              <a:t>→ </a:t>
            </a:r>
            <a:r>
              <a:rPr lang="en-US" dirty="0" smtClean="0"/>
              <a:t> FREG</a:t>
            </a:r>
          </a:p>
          <a:p>
            <a:r>
              <a:rPr lang="en-US" dirty="0" smtClean="0"/>
              <a:t>Loop without counter</a:t>
            </a:r>
          </a:p>
          <a:p>
            <a:pPr lvl="1"/>
            <a:r>
              <a:rPr lang="en-US" dirty="0" smtClean="0"/>
              <a:t>But with an exit condition!</a:t>
            </a:r>
          </a:p>
          <a:p>
            <a:r>
              <a:rPr lang="en-US" dirty="0" smtClean="0"/>
              <a:t>Use of Z Flag to exit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 set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66975"/>
            <a:ext cx="83153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Instructions – Table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has Table Write instructions as well</a:t>
            </a:r>
          </a:p>
          <a:p>
            <a:pPr lvl="1"/>
            <a:r>
              <a:rPr lang="en-US" dirty="0" smtClean="0"/>
              <a:t>TBLWT*</a:t>
            </a:r>
          </a:p>
          <a:p>
            <a:pPr lvl="1"/>
            <a:r>
              <a:rPr lang="en-US" dirty="0" smtClean="0"/>
              <a:t>TBLWT*+</a:t>
            </a:r>
          </a:p>
          <a:p>
            <a:pPr lvl="1"/>
            <a:r>
              <a:rPr lang="en-US" dirty="0" smtClean="0"/>
              <a:t>TBLWT+*</a:t>
            </a:r>
          </a:p>
          <a:p>
            <a:pPr lvl="1"/>
            <a:r>
              <a:rPr lang="en-US" dirty="0" smtClean="0"/>
              <a:t>TBLWT*-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 implemented so well in MPLAB Simulator</a:t>
            </a:r>
          </a:p>
          <a:p>
            <a:endParaRPr lang="en-US" dirty="0" smtClean="0"/>
          </a:p>
          <a:p>
            <a:r>
              <a:rPr lang="en-US" dirty="0" smtClean="0"/>
              <a:t>Leads to code changing contents of code memory</a:t>
            </a:r>
          </a:p>
          <a:p>
            <a:pPr lvl="1"/>
            <a:r>
              <a:rPr lang="en-US" dirty="0" smtClean="0"/>
              <a:t>Vicious loop – best avoided!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Projects with multiple </a:t>
            </a:r>
            <a:r>
              <a:rPr lang="en-US" dirty="0" err="1" smtClean="0"/>
              <a:t>asm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far, we dealt with single </a:t>
            </a:r>
            <a:r>
              <a:rPr lang="en-US" dirty="0" err="1" smtClean="0"/>
              <a:t>asm</a:t>
            </a:r>
            <a:r>
              <a:rPr lang="en-US" dirty="0" smtClean="0"/>
              <a:t> file MPLABX projects</a:t>
            </a:r>
          </a:p>
          <a:p>
            <a:pPr lvl="1"/>
            <a:r>
              <a:rPr lang="en-US" dirty="0" smtClean="0"/>
              <a:t>What if project requirements and code spill beyond 1 </a:t>
            </a:r>
            <a:r>
              <a:rPr lang="en-US" dirty="0" err="1" smtClean="0"/>
              <a:t>asm</a:t>
            </a:r>
            <a:r>
              <a:rPr lang="en-US" dirty="0" smtClean="0"/>
              <a:t> file?</a:t>
            </a:r>
          </a:p>
          <a:p>
            <a:endParaRPr lang="en-US" dirty="0" smtClean="0"/>
          </a:p>
          <a:p>
            <a:r>
              <a:rPr lang="en-US" dirty="0" smtClean="0"/>
              <a:t>MPLABX ‘modules’</a:t>
            </a:r>
          </a:p>
          <a:p>
            <a:pPr lvl="1"/>
            <a:r>
              <a:rPr lang="en-US" dirty="0" smtClean="0"/>
              <a:t>Create a single ‘exe’ from multiple </a:t>
            </a:r>
            <a:r>
              <a:rPr lang="en-US" dirty="0" err="1" smtClean="0"/>
              <a:t>asm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Each such </a:t>
            </a:r>
            <a:r>
              <a:rPr lang="en-US" dirty="0" err="1" smtClean="0"/>
              <a:t>asm</a:t>
            </a:r>
            <a:r>
              <a:rPr lang="en-US" dirty="0" smtClean="0"/>
              <a:t> file is called a ‘module’</a:t>
            </a:r>
          </a:p>
          <a:p>
            <a:pPr lvl="1"/>
            <a:endParaRPr lang="en-US" dirty="0"/>
          </a:p>
          <a:p>
            <a:r>
              <a:rPr lang="en-US" dirty="0" smtClean="0"/>
              <a:t>Interaction between ‘modules’</a:t>
            </a:r>
          </a:p>
          <a:p>
            <a:pPr lvl="1"/>
            <a:r>
              <a:rPr lang="en-US" dirty="0" smtClean="0"/>
              <a:t>Takes place via ‘</a:t>
            </a:r>
            <a:r>
              <a:rPr lang="en-US" b="1" dirty="0" smtClean="0"/>
              <a:t>GLOBAL</a:t>
            </a:r>
            <a:r>
              <a:rPr lang="en-US" dirty="0" smtClean="0"/>
              <a:t>’ and ‘</a:t>
            </a:r>
            <a:r>
              <a:rPr lang="en-US" b="1" dirty="0" smtClean="0"/>
              <a:t>EXTERN</a:t>
            </a:r>
            <a:r>
              <a:rPr lang="en-US" dirty="0" smtClean="0"/>
              <a:t>’ declarations</a:t>
            </a:r>
          </a:p>
          <a:p>
            <a:pPr lvl="1"/>
            <a:r>
              <a:rPr lang="en-US" dirty="0" smtClean="0"/>
              <a:t>GLOBAL</a:t>
            </a:r>
          </a:p>
          <a:p>
            <a:pPr lvl="2"/>
            <a:r>
              <a:rPr lang="en-US" dirty="0" smtClean="0"/>
              <a:t>Declares that this module and its contents are ‘global’</a:t>
            </a:r>
          </a:p>
          <a:p>
            <a:pPr lvl="2"/>
            <a:r>
              <a:rPr lang="en-US" i="1" dirty="0" smtClean="0"/>
              <a:t>Available for all other modules to use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EXTERN</a:t>
            </a:r>
          </a:p>
          <a:p>
            <a:pPr lvl="2"/>
            <a:r>
              <a:rPr lang="en-US" dirty="0" smtClean="0"/>
              <a:t>A module that wants to use GLOBALS declares them as EXTERN</a:t>
            </a:r>
          </a:p>
          <a:p>
            <a:pPr lvl="2"/>
            <a:r>
              <a:rPr lang="en-US" dirty="0" smtClean="0"/>
              <a:t>Short for ‘external’ – </a:t>
            </a:r>
            <a:r>
              <a:rPr lang="en-US" i="1" dirty="0" smtClean="0"/>
              <a:t>coming from somewhere else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Module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Main.asm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“P18F4520.inc”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OUT	EQU 0x20</a:t>
            </a:r>
          </a:p>
          <a:p>
            <a:pPr marL="0" indent="0">
              <a:buNone/>
            </a:pPr>
            <a:r>
              <a:rPr lang="en-US" sz="1800" b="1" dirty="0" smtClean="0"/>
              <a:t>EXTERN</a:t>
            </a:r>
            <a:r>
              <a:rPr lang="en-US" sz="1800" dirty="0" smtClean="0"/>
              <a:t> COMPUTE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 0x0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MOVLW 0x10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CALL COMPUTE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MOVWF OUT</a:t>
            </a:r>
          </a:p>
          <a:p>
            <a:pPr marL="0" indent="0">
              <a:buNone/>
            </a:pPr>
            <a:r>
              <a:rPr lang="en-US" sz="1800" dirty="0" smtClean="0"/>
              <a:t>	BRA $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Compute.asm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“P18F4520.inc”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GLOBAL COMPUTE</a:t>
            </a:r>
          </a:p>
          <a:p>
            <a:pPr marL="0" indent="0">
              <a:buNone/>
            </a:pPr>
            <a:r>
              <a:rPr lang="en-US" sz="1800" b="1" dirty="0" smtClean="0"/>
              <a:t>PGM CODE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COMPUTE	MULLW 0x02</a:t>
            </a:r>
          </a:p>
          <a:p>
            <a:pPr marL="0" indent="0">
              <a:buNone/>
            </a:pPr>
            <a:r>
              <a:rPr lang="en-US" sz="1800" dirty="0" smtClean="0"/>
              <a:t>		MOVF PRODL, W</a:t>
            </a:r>
          </a:p>
          <a:p>
            <a:pPr marL="0" indent="0">
              <a:buNone/>
            </a:pPr>
            <a:r>
              <a:rPr lang="en-US" sz="1800" dirty="0" smtClean="0"/>
              <a:t>		RETURN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400" y="4572000"/>
            <a:ext cx="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2800" y="4267200"/>
            <a:ext cx="14478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95600" y="4953000"/>
            <a:ext cx="365760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19600" y="3073400"/>
            <a:ext cx="3124200" cy="762000"/>
          </a:xfrm>
          <a:prstGeom prst="ellipse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1000" y="3412066"/>
            <a:ext cx="2514600" cy="381000"/>
          </a:xfrm>
          <a:prstGeom prst="ellipse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Module with code placement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Main.asm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“P18F4520.inc”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OUT	EQU 0x20</a:t>
            </a:r>
          </a:p>
          <a:p>
            <a:pPr marL="0" indent="0">
              <a:buNone/>
            </a:pPr>
            <a:r>
              <a:rPr lang="en-US" sz="1800" b="1" dirty="0" smtClean="0"/>
              <a:t>EXTERN</a:t>
            </a:r>
            <a:r>
              <a:rPr lang="en-US" sz="1800" dirty="0" smtClean="0"/>
              <a:t> COMPUTE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 0x0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MOVLW 0x10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CALL COMPUTE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MOVWF OUT</a:t>
            </a:r>
          </a:p>
          <a:p>
            <a:pPr marL="0" indent="0">
              <a:buNone/>
            </a:pPr>
            <a:r>
              <a:rPr lang="en-US" sz="1800" dirty="0" smtClean="0"/>
              <a:t>	BRA $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Compute.asm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“P18F4520.inc”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GLOBAL COMPUTE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COMPUTE CODE 0x100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COMPUTE	MULLW 0x02</a:t>
            </a:r>
          </a:p>
          <a:p>
            <a:pPr marL="0" indent="0">
              <a:buNone/>
            </a:pPr>
            <a:r>
              <a:rPr lang="en-US" sz="1800" dirty="0" smtClean="0"/>
              <a:t>		MOVF PRODL, W</a:t>
            </a:r>
          </a:p>
          <a:p>
            <a:pPr marL="0" indent="0">
              <a:buNone/>
            </a:pPr>
            <a:r>
              <a:rPr lang="en-US" sz="1800" dirty="0" smtClean="0"/>
              <a:t>		RETURN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95400" y="4572000"/>
            <a:ext cx="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52800" y="4572000"/>
            <a:ext cx="14478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95600" y="5257800"/>
            <a:ext cx="3581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0097" y="3073400"/>
            <a:ext cx="2705100" cy="381000"/>
          </a:xfrm>
          <a:prstGeom prst="ellipse">
            <a:avLst/>
          </a:prstGeom>
          <a:solidFill>
            <a:schemeClr val="tx2">
              <a:lumMod val="20000"/>
              <a:lumOff val="8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1000" y="3412066"/>
            <a:ext cx="2514600" cy="381000"/>
          </a:xfrm>
          <a:prstGeom prst="ellipse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86300" y="3708399"/>
            <a:ext cx="2857500" cy="457200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Module compile flow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Assembler:</a:t>
            </a:r>
          </a:p>
          <a:p>
            <a:pPr lvl="1"/>
            <a:r>
              <a:rPr lang="en-US" dirty="0" smtClean="0"/>
              <a:t>Main.asm</a:t>
            </a:r>
          </a:p>
          <a:p>
            <a:pPr lvl="2"/>
            <a:r>
              <a:rPr lang="en-US" dirty="0" smtClean="0"/>
              <a:t>Assembled to </a:t>
            </a:r>
            <a:r>
              <a:rPr lang="en-US" dirty="0" err="1" smtClean="0"/>
              <a:t>main.o</a:t>
            </a:r>
            <a:endParaRPr lang="en-US" dirty="0"/>
          </a:p>
          <a:p>
            <a:pPr lvl="1"/>
            <a:r>
              <a:rPr lang="en-US" dirty="0" smtClean="0"/>
              <a:t>Compute.asm</a:t>
            </a:r>
          </a:p>
          <a:p>
            <a:pPr lvl="2"/>
            <a:r>
              <a:rPr lang="en-US" dirty="0" smtClean="0"/>
              <a:t>Assembled to </a:t>
            </a:r>
            <a:r>
              <a:rPr lang="en-US" dirty="0" err="1" smtClean="0"/>
              <a:t>compute.o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Librarian</a:t>
            </a:r>
          </a:p>
          <a:p>
            <a:pPr lvl="1"/>
            <a:r>
              <a:rPr lang="en-US" dirty="0" smtClean="0"/>
              <a:t>N/A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Linker</a:t>
            </a:r>
          </a:p>
          <a:p>
            <a:pPr lvl="1"/>
            <a:r>
              <a:rPr lang="en-US" dirty="0" smtClean="0"/>
              <a:t>Links </a:t>
            </a:r>
            <a:r>
              <a:rPr lang="en-US" dirty="0" err="1" smtClean="0"/>
              <a:t>main.o</a:t>
            </a:r>
            <a:r>
              <a:rPr lang="en-US" dirty="0" smtClean="0"/>
              <a:t> and </a:t>
            </a:r>
            <a:r>
              <a:rPr lang="en-US" dirty="0" err="1" smtClean="0"/>
              <a:t>compute.o</a:t>
            </a:r>
            <a:endParaRPr lang="en-US" dirty="0"/>
          </a:p>
          <a:p>
            <a:pPr lvl="2"/>
            <a:r>
              <a:rPr lang="en-US" i="1" dirty="0" smtClean="0"/>
              <a:t>Code placement, variable (symbol) resolution, memory handling</a:t>
            </a:r>
          </a:p>
          <a:p>
            <a:pPr lvl="1"/>
            <a:r>
              <a:rPr lang="en-US" dirty="0" smtClean="0"/>
              <a:t>To create single exe (</a:t>
            </a:r>
            <a:r>
              <a:rPr lang="en-US" dirty="0" err="1" smtClean="0"/>
              <a:t>production.hex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Instructions – Part 3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Programming constructs</a:t>
            </a:r>
          </a:p>
          <a:p>
            <a:pPr lvl="1"/>
            <a:r>
              <a:rPr lang="en-US" dirty="0" smtClean="0"/>
              <a:t>Pointers and indirect addressing</a:t>
            </a:r>
          </a:p>
          <a:p>
            <a:pPr lvl="1"/>
            <a:r>
              <a:rPr lang="en-US" dirty="0"/>
              <a:t>Data chunk </a:t>
            </a:r>
            <a:r>
              <a:rPr lang="en-US" dirty="0" smtClean="0"/>
              <a:t>movement - </a:t>
            </a:r>
            <a:r>
              <a:rPr lang="en-US" b="1" dirty="0" err="1" smtClean="0"/>
              <a:t>memcopy</a:t>
            </a:r>
            <a:endParaRPr lang="en-US" b="1" dirty="0"/>
          </a:p>
          <a:p>
            <a:pPr lvl="1"/>
            <a:endParaRPr lang="en-US" dirty="0" smtClean="0"/>
          </a:p>
          <a:p>
            <a:r>
              <a:rPr lang="en-US" dirty="0" smtClean="0"/>
              <a:t>PIC18F</a:t>
            </a:r>
          </a:p>
          <a:p>
            <a:pPr lvl="1"/>
            <a:r>
              <a:rPr lang="en-US" dirty="0"/>
              <a:t>Addressing </a:t>
            </a:r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Pointer </a:t>
            </a:r>
            <a:r>
              <a:rPr lang="en-US" dirty="0"/>
              <a:t>register framework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Table processing framework</a:t>
            </a:r>
          </a:p>
          <a:p>
            <a:pPr lvl="1"/>
            <a:r>
              <a:rPr lang="en-US" dirty="0" smtClean="0"/>
              <a:t>Code memory – data memory interactions</a:t>
            </a:r>
          </a:p>
          <a:p>
            <a:pPr lvl="2"/>
            <a:r>
              <a:rPr lang="en-US" dirty="0" smtClean="0"/>
              <a:t>Data placement in code memory</a:t>
            </a:r>
          </a:p>
          <a:p>
            <a:pPr lvl="2"/>
            <a:r>
              <a:rPr lang="en-US" dirty="0" smtClean="0"/>
              <a:t>Data movement from code memory to data memory</a:t>
            </a:r>
          </a:p>
          <a:p>
            <a:pPr lvl="3"/>
            <a:r>
              <a:rPr lang="en-US" dirty="0" smtClean="0"/>
              <a:t>1-byte</a:t>
            </a:r>
          </a:p>
          <a:p>
            <a:pPr lvl="3"/>
            <a:r>
              <a:rPr lang="en-US" dirty="0" smtClean="0"/>
              <a:t>Chunk (string)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 constructs</a:t>
            </a:r>
          </a:p>
          <a:p>
            <a:pPr lvl="1"/>
            <a:r>
              <a:rPr lang="en-US" smtClean="0"/>
              <a:t>Modules </a:t>
            </a:r>
            <a:endParaRPr lang="en-US" dirty="0" smtClean="0"/>
          </a:p>
          <a:p>
            <a:pPr lvl="1"/>
            <a:r>
              <a:rPr lang="en-US" dirty="0" smtClean="0"/>
              <a:t>Multi-</a:t>
            </a:r>
            <a:r>
              <a:rPr lang="en-US" dirty="0" err="1" smtClean="0"/>
              <a:t>asm</a:t>
            </a:r>
            <a:r>
              <a:rPr lang="en-US" dirty="0" smtClean="0"/>
              <a:t> file projects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world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Programming: Concept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Programs use ‘variables’ to hold values</a:t>
            </a:r>
          </a:p>
          <a:p>
            <a:pPr lvl="1"/>
            <a:r>
              <a:rPr lang="en-US" dirty="0" smtClean="0"/>
              <a:t>x = 5, y = 10.25</a:t>
            </a:r>
          </a:p>
          <a:p>
            <a:r>
              <a:rPr lang="en-US" dirty="0" smtClean="0"/>
              <a:t>Variables come in many types</a:t>
            </a:r>
          </a:p>
          <a:p>
            <a:pPr lvl="1"/>
            <a:r>
              <a:rPr lang="en-US" dirty="0" smtClean="0"/>
              <a:t>Simple types</a:t>
            </a:r>
          </a:p>
          <a:p>
            <a:pPr lvl="2"/>
            <a:r>
              <a:rPr lang="en-US" b="1" dirty="0" smtClean="0"/>
              <a:t>Integers</a:t>
            </a:r>
            <a:r>
              <a:rPr lang="en-US" dirty="0" smtClean="0"/>
              <a:t> – Hold integer values (+, 0, -)</a:t>
            </a:r>
          </a:p>
          <a:p>
            <a:pPr lvl="3"/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-100;</a:t>
            </a:r>
          </a:p>
          <a:p>
            <a:pPr lvl="2"/>
            <a:r>
              <a:rPr lang="en-US" b="1" dirty="0" smtClean="0"/>
              <a:t>Characters</a:t>
            </a:r>
            <a:r>
              <a:rPr lang="en-US" dirty="0" smtClean="0"/>
              <a:t> – Hold characters (ASCII)</a:t>
            </a:r>
          </a:p>
          <a:p>
            <a:pPr lvl="3"/>
            <a:r>
              <a:rPr lang="en-US" b="1" dirty="0"/>
              <a:t>c</a:t>
            </a:r>
            <a:r>
              <a:rPr lang="en-US" b="1" dirty="0" smtClean="0"/>
              <a:t>har</a:t>
            </a:r>
            <a:r>
              <a:rPr lang="en-US" dirty="0" smtClean="0"/>
              <a:t> c = ‘a’;</a:t>
            </a:r>
          </a:p>
          <a:p>
            <a:pPr lvl="2"/>
            <a:r>
              <a:rPr lang="en-US" b="1" dirty="0" smtClean="0"/>
              <a:t>Floats</a:t>
            </a:r>
            <a:r>
              <a:rPr lang="en-US" dirty="0" smtClean="0"/>
              <a:t> – Hold floating point (real number) values</a:t>
            </a:r>
          </a:p>
          <a:p>
            <a:pPr lvl="3"/>
            <a:r>
              <a:rPr lang="en-US" b="1" dirty="0"/>
              <a:t>f</a:t>
            </a:r>
            <a:r>
              <a:rPr lang="en-US" b="1" dirty="0" smtClean="0"/>
              <a:t>loat</a:t>
            </a:r>
            <a:r>
              <a:rPr lang="en-US" dirty="0" smtClean="0"/>
              <a:t> f = 0.123, g = -1.453</a:t>
            </a:r>
          </a:p>
          <a:p>
            <a:pPr lvl="2"/>
            <a:r>
              <a:rPr lang="en-US" b="1" dirty="0" smtClean="0"/>
              <a:t>Strings</a:t>
            </a:r>
            <a:r>
              <a:rPr lang="en-US" dirty="0" smtClean="0"/>
              <a:t> – Hold several characters ‘together’</a:t>
            </a:r>
          </a:p>
          <a:p>
            <a:pPr lvl="3"/>
            <a:r>
              <a:rPr lang="en-US" b="1" dirty="0"/>
              <a:t>c</a:t>
            </a:r>
            <a:r>
              <a:rPr lang="en-US" b="1" dirty="0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[] = ‘hello!’</a:t>
            </a:r>
          </a:p>
          <a:p>
            <a:pPr lvl="1"/>
            <a:r>
              <a:rPr lang="en-US" dirty="0" smtClean="0"/>
              <a:t>Complex types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rrays, complex numbers</a:t>
            </a:r>
          </a:p>
          <a:p>
            <a:pPr lvl="2"/>
            <a:r>
              <a:rPr lang="en-US" dirty="0" smtClean="0"/>
              <a:t>trees, lists, stacks, heaps, dictionaries, …</a:t>
            </a:r>
          </a:p>
          <a:p>
            <a:r>
              <a:rPr lang="en-US" b="1" dirty="0" smtClean="0"/>
              <a:t>Pointers</a:t>
            </a:r>
            <a:r>
              <a:rPr lang="en-US" dirty="0" smtClean="0"/>
              <a:t> are a special type of variable</a:t>
            </a:r>
          </a:p>
          <a:p>
            <a:pPr lvl="1"/>
            <a:r>
              <a:rPr lang="en-US" dirty="0" smtClean="0"/>
              <a:t>They don’t hold values, but ‘addresses’ of other variables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Programming: The pointer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take a variable (say, x )</a:t>
            </a:r>
          </a:p>
          <a:p>
            <a:pPr lvl="1"/>
            <a:r>
              <a:rPr lang="en-US" dirty="0" smtClean="0"/>
              <a:t>x = 10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has a </a:t>
            </a:r>
            <a:r>
              <a:rPr lang="en-US" b="1" dirty="0" smtClean="0"/>
              <a:t>value</a:t>
            </a:r>
            <a:r>
              <a:rPr lang="en-US" dirty="0" smtClean="0"/>
              <a:t>, and the value is 10</a:t>
            </a:r>
          </a:p>
          <a:p>
            <a:pPr lvl="1"/>
            <a:r>
              <a:rPr lang="en-US" dirty="0" smtClean="0"/>
              <a:t>x has to exist somewhere in data memory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 has an </a:t>
            </a:r>
            <a:r>
              <a:rPr lang="en-US" b="1" dirty="0" smtClean="0"/>
              <a:t>address</a:t>
            </a:r>
            <a:r>
              <a:rPr lang="en-US" dirty="0" smtClean="0"/>
              <a:t>, say 0x20</a:t>
            </a:r>
          </a:p>
          <a:p>
            <a:pPr lvl="2"/>
            <a:endParaRPr lang="en-US" dirty="0"/>
          </a:p>
          <a:p>
            <a:r>
              <a:rPr lang="en-US" dirty="0" smtClean="0"/>
              <a:t>A pointer (say, p) can hold x’s address for us</a:t>
            </a:r>
          </a:p>
          <a:p>
            <a:pPr lvl="1"/>
            <a:r>
              <a:rPr lang="en-US" dirty="0" smtClean="0"/>
              <a:t>Effectively ‘pointing  to x’</a:t>
            </a:r>
          </a:p>
          <a:p>
            <a:pPr lvl="1"/>
            <a:r>
              <a:rPr lang="en-US" dirty="0" smtClean="0"/>
              <a:t>So, p = 0x20</a:t>
            </a:r>
          </a:p>
          <a:p>
            <a:pPr lvl="1"/>
            <a:endParaRPr lang="en-US" dirty="0"/>
          </a:p>
          <a:p>
            <a:r>
              <a:rPr lang="en-US" dirty="0" smtClean="0"/>
              <a:t>This gives us 2 methods to access / change x</a:t>
            </a:r>
          </a:p>
          <a:p>
            <a:pPr lvl="1"/>
            <a:r>
              <a:rPr lang="en-US" b="1" dirty="0" smtClean="0"/>
              <a:t>Directly</a:t>
            </a:r>
            <a:r>
              <a:rPr lang="en-US" dirty="0" smtClean="0"/>
              <a:t> by saying x = 100</a:t>
            </a:r>
          </a:p>
          <a:p>
            <a:pPr lvl="1"/>
            <a:r>
              <a:rPr lang="en-US" b="1" dirty="0" smtClean="0"/>
              <a:t>Indirectly</a:t>
            </a:r>
            <a:r>
              <a:rPr lang="en-US" dirty="0" smtClean="0"/>
              <a:t> by going through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2365" y="2177534"/>
            <a:ext cx="74583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’10’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0552" y="18320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28487" y="21844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0x20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94278" y="3967200"/>
            <a:ext cx="74583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0x20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82465" y="362166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4200" y="3974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0xMN</a:t>
            </a:r>
            <a:endParaRPr lang="en-US" b="1" dirty="0"/>
          </a:p>
        </p:txBody>
      </p:sp>
      <p:cxnSp>
        <p:nvCxnSpPr>
          <p:cNvPr id="19" name="Elbow Connector 18"/>
          <p:cNvCxnSpPr>
            <a:stCxn id="10" idx="0"/>
            <a:endCxn id="7" idx="3"/>
          </p:cNvCxnSpPr>
          <p:nvPr/>
        </p:nvCxnSpPr>
        <p:spPr>
          <a:xfrm rot="5400000" flipH="1" flipV="1">
            <a:off x="7326894" y="2735103"/>
            <a:ext cx="1605000" cy="168128"/>
          </a:xfrm>
          <a:prstGeom prst="bentConnector4">
            <a:avLst>
              <a:gd name="adj1" fmla="val 44247"/>
              <a:gd name="adj2" fmla="val 392079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6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Immediate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literal</a:t>
            </a:r>
            <a:r>
              <a:rPr lang="en-US" dirty="0" smtClean="0"/>
              <a:t> instructions</a:t>
            </a:r>
          </a:p>
          <a:p>
            <a:pPr lvl="2"/>
            <a:r>
              <a:rPr lang="en-US" dirty="0" smtClean="0"/>
              <a:t>Number appearing in the instruction is ‘data’</a:t>
            </a:r>
          </a:p>
          <a:p>
            <a:pPr lvl="1"/>
            <a:r>
              <a:rPr lang="en-US" dirty="0" smtClean="0"/>
              <a:t>Example: ADDLW 0x20		; [WREG] = [WREG] + 0x20</a:t>
            </a:r>
          </a:p>
          <a:p>
            <a:r>
              <a:rPr lang="en-US" b="1" dirty="0" smtClean="0"/>
              <a:t>Register direct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FREG used for computation / movement</a:t>
            </a:r>
          </a:p>
          <a:p>
            <a:pPr lvl="2"/>
            <a:r>
              <a:rPr lang="en-US" dirty="0" smtClean="0"/>
              <a:t>Number appearing in the instruction is  ‘FREG location’</a:t>
            </a:r>
          </a:p>
          <a:p>
            <a:pPr lvl="1"/>
            <a:r>
              <a:rPr lang="en-US" dirty="0" smtClean="0"/>
              <a:t>Example: ADDWF 0x20, F		; [FREG] = [FREG] + [WREG]</a:t>
            </a:r>
          </a:p>
          <a:p>
            <a:r>
              <a:rPr lang="en-US" b="1" dirty="0" smtClean="0"/>
              <a:t>Register indirect</a:t>
            </a:r>
            <a:r>
              <a:rPr lang="en-US" dirty="0" smtClean="0"/>
              <a:t> / pointer addressing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pointer</a:t>
            </a:r>
            <a:r>
              <a:rPr lang="en-US" dirty="0" smtClean="0"/>
              <a:t> register to address FREG</a:t>
            </a:r>
          </a:p>
          <a:p>
            <a:r>
              <a:rPr lang="en-US" b="1" dirty="0" smtClean="0"/>
              <a:t>Table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Moving data from code memory to data 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1446</Words>
  <Application>Microsoft Office PowerPoint</Application>
  <PresentationFormat>On-screen Show (4:3)</PresentationFormat>
  <Paragraphs>592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The PIC microcontroller</vt:lpstr>
      <vt:lpstr>PIC18F: Controller Architecture</vt:lpstr>
      <vt:lpstr>PIC18F: Instruction set grouping</vt:lpstr>
      <vt:lpstr>PIC18F: Notational convention</vt:lpstr>
      <vt:lpstr>The world  of  pointers</vt:lpstr>
      <vt:lpstr>Programming: Concept of variables</vt:lpstr>
      <vt:lpstr>Programming: The pointer concept</vt:lpstr>
      <vt:lpstr>Addressing modes</vt:lpstr>
      <vt:lpstr>PIC18F: Addressing modes</vt:lpstr>
      <vt:lpstr>Pointer registers</vt:lpstr>
      <vt:lpstr>PIC18F: Pointer registers</vt:lpstr>
      <vt:lpstr>PIC18F: Instructions - LFSR</vt:lpstr>
      <vt:lpstr>PIC18F: FSR family</vt:lpstr>
      <vt:lpstr>Programming: Chunk move – Idea</vt:lpstr>
      <vt:lpstr>PIC18F: Chunk move – Method</vt:lpstr>
      <vt:lpstr>PIC18F: Pointer register increments</vt:lpstr>
      <vt:lpstr>PIC18F: An insight into POSTINC</vt:lpstr>
      <vt:lpstr>PIC18F: Chunk move problem – solved!</vt:lpstr>
      <vt:lpstr>Table addressing</vt:lpstr>
      <vt:lpstr>Computing: Remembering data!</vt:lpstr>
      <vt:lpstr>PIC18F: Putting data into code memory</vt:lpstr>
      <vt:lpstr>PIC18F: Mixing Code &amp; Data</vt:lpstr>
      <vt:lpstr>PIC18F: Getting data from code memory</vt:lpstr>
      <vt:lpstr>PIC18F: Table processing – SFRs</vt:lpstr>
      <vt:lpstr>PIC18F: Instructions – Table processing</vt:lpstr>
      <vt:lpstr>PIC18F: Table processing example</vt:lpstr>
      <vt:lpstr>PIC18F: Table Read Flow</vt:lpstr>
      <vt:lpstr>PIC18F: Advanced table processing</vt:lpstr>
      <vt:lpstr>PIC18F: String move learnings</vt:lpstr>
      <vt:lpstr>PIC18F: Instructions – Table write</vt:lpstr>
      <vt:lpstr>Modules</vt:lpstr>
      <vt:lpstr>PIC18F: Projects with multiple asm files</vt:lpstr>
      <vt:lpstr>PIC18F: Module example</vt:lpstr>
      <vt:lpstr>PIC18F: Module with code placement</vt:lpstr>
      <vt:lpstr>PIC18F: Module compile flow</vt:lpstr>
      <vt:lpstr>PIC18F: Instructions – Part 3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2020-09-10T12:57:12Z</dcterms:created>
  <dcterms:modified xsi:type="dcterms:W3CDTF">2020-09-10T12:57:16Z</dcterms:modified>
</cp:coreProperties>
</file>