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0" r:id="rId1"/>
  </p:sldMasterIdLst>
  <p:notesMasterIdLst>
    <p:notesMasterId r:id="rId31"/>
  </p:notesMasterIdLst>
  <p:sldIdLst>
    <p:sldId id="318" r:id="rId2"/>
    <p:sldId id="351" r:id="rId3"/>
    <p:sldId id="404" r:id="rId4"/>
    <p:sldId id="407" r:id="rId5"/>
    <p:sldId id="378" r:id="rId6"/>
    <p:sldId id="483" r:id="rId7"/>
    <p:sldId id="480" r:id="rId8"/>
    <p:sldId id="481" r:id="rId9"/>
    <p:sldId id="482" r:id="rId10"/>
    <p:sldId id="484" r:id="rId11"/>
    <p:sldId id="450" r:id="rId12"/>
    <p:sldId id="485" r:id="rId13"/>
    <p:sldId id="486" r:id="rId14"/>
    <p:sldId id="487" r:id="rId15"/>
    <p:sldId id="488" r:id="rId16"/>
    <p:sldId id="489" r:id="rId17"/>
    <p:sldId id="490" r:id="rId18"/>
    <p:sldId id="491" r:id="rId19"/>
    <p:sldId id="492" r:id="rId20"/>
    <p:sldId id="493" r:id="rId21"/>
    <p:sldId id="494" r:id="rId22"/>
    <p:sldId id="495" r:id="rId23"/>
    <p:sldId id="496" r:id="rId24"/>
    <p:sldId id="497" r:id="rId25"/>
    <p:sldId id="498" r:id="rId26"/>
    <p:sldId id="499" r:id="rId27"/>
    <p:sldId id="500" r:id="rId28"/>
    <p:sldId id="502" r:id="rId29"/>
    <p:sldId id="33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3300"/>
    <a:srgbClr val="D42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711" autoAdjust="0"/>
    <p:restoredTop sz="94660"/>
  </p:normalViewPr>
  <p:slideViewPr>
    <p:cSldViewPr>
      <p:cViewPr>
        <p:scale>
          <a:sx n="100" d="100"/>
          <a:sy n="100" d="100"/>
        </p:scale>
        <p:origin x="-226" y="5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7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C5FAA-52D3-4EF6-A666-E022912C11E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80165-1A4C-4DB2-B0FB-8883D3C05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49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80165-1A4C-4DB2-B0FB-8883D3C05E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16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80165-1A4C-4DB2-B0FB-8883D3C05E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88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A5EB-7B50-47DC-B806-891AF522214D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084E-C52F-4375-A27A-6B7ECD77E9D8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B118-D378-4C9B-88C8-65F20B7A1383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FABC1-E166-4844-A705-6B2B09EF8FC7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C0C5-D92E-4138-BB61-CA55B1C1B8DF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2DDF-C010-4AB9-A2EF-4E426E010CAA}" type="datetime1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9682-96BD-40DA-B367-1B7CD89C9706}" type="datetime1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B443-3AB9-4572-9777-E41A8D305A50}" type="datetime1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3E13-9EE8-4192-A831-B8A01D900E35}" type="datetime1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184DE-FD24-4B5A-A01F-6E9FC1630AED}" type="datetime1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7B6E-3000-49A2-89A8-F46338DFD205}" type="datetime1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9F0550A-95B0-41E9-8577-2BB10DA2583E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The PIC microcontroller</a:t>
            </a:r>
            <a:endParaRPr lang="en-US" b="1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PIC18F4520: IO Port Programming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6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715" y="3239453"/>
            <a:ext cx="21812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PIC18F4520: PORT A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PORT A</a:t>
            </a:r>
          </a:p>
          <a:p>
            <a:pPr lvl="1"/>
            <a:r>
              <a:rPr lang="en-US" dirty="0" smtClean="0"/>
              <a:t>Port size (width)</a:t>
            </a:r>
          </a:p>
          <a:p>
            <a:pPr lvl="2"/>
            <a:r>
              <a:rPr lang="en-US" dirty="0" smtClean="0"/>
              <a:t>8 bits</a:t>
            </a:r>
          </a:p>
          <a:p>
            <a:pPr lvl="1"/>
            <a:r>
              <a:rPr lang="en-US" dirty="0"/>
              <a:t>Pins</a:t>
            </a:r>
          </a:p>
          <a:p>
            <a:pPr lvl="2"/>
            <a:r>
              <a:rPr lang="en-US" dirty="0"/>
              <a:t>RA0 – </a:t>
            </a:r>
            <a:r>
              <a:rPr lang="en-US" dirty="0" smtClean="0"/>
              <a:t>RA7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egisters (reside in the SFR!)</a:t>
            </a:r>
          </a:p>
          <a:p>
            <a:pPr lvl="2"/>
            <a:r>
              <a:rPr lang="en-US" dirty="0" smtClean="0"/>
              <a:t>Direction</a:t>
            </a:r>
          </a:p>
          <a:p>
            <a:pPr lvl="3"/>
            <a:r>
              <a:rPr lang="en-US" b="1" dirty="0" smtClean="0"/>
              <a:t>TRISA</a:t>
            </a:r>
            <a:r>
              <a:rPr lang="en-US" dirty="0" smtClean="0"/>
              <a:t> – 8-bit</a:t>
            </a:r>
          </a:p>
          <a:p>
            <a:pPr lvl="2"/>
            <a:r>
              <a:rPr lang="en-US" dirty="0" smtClean="0"/>
              <a:t>Data</a:t>
            </a:r>
          </a:p>
          <a:p>
            <a:pPr lvl="3"/>
            <a:r>
              <a:rPr lang="en-US" b="1" dirty="0" smtClean="0"/>
              <a:t>PORTA</a:t>
            </a:r>
            <a:r>
              <a:rPr lang="en-US" dirty="0" smtClean="0"/>
              <a:t> – 8-bit</a:t>
            </a:r>
          </a:p>
          <a:p>
            <a:pPr lvl="2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Latch</a:t>
            </a:r>
          </a:p>
          <a:p>
            <a:pPr lvl="3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LATA – 8-bit</a:t>
            </a:r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9300"/>
            <a:ext cx="2895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410200" y="5262033"/>
            <a:ext cx="228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638800" y="5262033"/>
            <a:ext cx="228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867400" y="5262033"/>
            <a:ext cx="228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96000" y="5262033"/>
            <a:ext cx="228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24600" y="5262033"/>
            <a:ext cx="228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553200" y="5262033"/>
            <a:ext cx="228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81800" y="5262033"/>
            <a:ext cx="228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010400" y="5262033"/>
            <a:ext cx="228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10200" y="5719233"/>
            <a:ext cx="2286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638800" y="5719233"/>
            <a:ext cx="2286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867400" y="5719233"/>
            <a:ext cx="2286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096000" y="5719233"/>
            <a:ext cx="2286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324600" y="5719233"/>
            <a:ext cx="2286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553200" y="5719233"/>
            <a:ext cx="2286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781800" y="5719233"/>
            <a:ext cx="2286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010400" y="5719233"/>
            <a:ext cx="2286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43400" y="5257800"/>
            <a:ext cx="958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PORTA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343400" y="573936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TRISA</a:t>
            </a:r>
            <a:endParaRPr lang="en-US" dirty="0"/>
          </a:p>
        </p:txBody>
      </p:sp>
      <p:cxnSp>
        <p:nvCxnSpPr>
          <p:cNvPr id="1033" name="Elbow Connector 1032"/>
          <p:cNvCxnSpPr>
            <a:endCxn id="16" idx="0"/>
          </p:cNvCxnSpPr>
          <p:nvPr/>
        </p:nvCxnSpPr>
        <p:spPr>
          <a:xfrm rot="16200000" flipH="1">
            <a:off x="4969938" y="3107270"/>
            <a:ext cx="3128431" cy="1181094"/>
          </a:xfrm>
          <a:prstGeom prst="bentConnector3">
            <a:avLst>
              <a:gd name="adj1" fmla="val 52436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Elbow Connector 1034"/>
          <p:cNvCxnSpPr>
            <a:endCxn id="15" idx="0"/>
          </p:cNvCxnSpPr>
          <p:nvPr/>
        </p:nvCxnSpPr>
        <p:spPr>
          <a:xfrm rot="16200000" flipH="1">
            <a:off x="4903261" y="3269193"/>
            <a:ext cx="2976031" cy="1009647"/>
          </a:xfrm>
          <a:prstGeom prst="bentConnector3">
            <a:avLst>
              <a:gd name="adj1" fmla="val 54097"/>
            </a:avLst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Elbow Connector 1036"/>
          <p:cNvCxnSpPr>
            <a:endCxn id="14" idx="0"/>
          </p:cNvCxnSpPr>
          <p:nvPr/>
        </p:nvCxnSpPr>
        <p:spPr>
          <a:xfrm rot="16200000" flipH="1">
            <a:off x="4512737" y="3107269"/>
            <a:ext cx="2747431" cy="1562096"/>
          </a:xfrm>
          <a:prstGeom prst="bentConnector3">
            <a:avLst>
              <a:gd name="adj1" fmla="val 53606"/>
            </a:avLst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Elbow Connector 1038"/>
          <p:cNvCxnSpPr>
            <a:endCxn id="13" idx="0"/>
          </p:cNvCxnSpPr>
          <p:nvPr/>
        </p:nvCxnSpPr>
        <p:spPr>
          <a:xfrm rot="16200000" flipH="1">
            <a:off x="4679951" y="3503083"/>
            <a:ext cx="2595033" cy="922866"/>
          </a:xfrm>
          <a:prstGeom prst="bentConnector3">
            <a:avLst>
              <a:gd name="adj1" fmla="val 53817"/>
            </a:avLst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Elbow Connector 1042"/>
          <p:cNvCxnSpPr>
            <a:endCxn id="12" idx="0"/>
          </p:cNvCxnSpPr>
          <p:nvPr/>
        </p:nvCxnSpPr>
        <p:spPr>
          <a:xfrm rot="16200000" flipH="1">
            <a:off x="4570944" y="3622676"/>
            <a:ext cx="2366431" cy="912282"/>
          </a:xfrm>
          <a:prstGeom prst="bentConnector3">
            <a:avLst>
              <a:gd name="adj1" fmla="val 54508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Elbow Connector 1044"/>
          <p:cNvCxnSpPr>
            <a:endCxn id="11" idx="0"/>
          </p:cNvCxnSpPr>
          <p:nvPr/>
        </p:nvCxnSpPr>
        <p:spPr>
          <a:xfrm rot="16200000" flipH="1">
            <a:off x="4191000" y="3471332"/>
            <a:ext cx="2214033" cy="1367367"/>
          </a:xfrm>
          <a:prstGeom prst="bentConnector3">
            <a:avLst>
              <a:gd name="adj1" fmla="val 55507"/>
            </a:avLst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Elbow Connector 1030"/>
          <p:cNvCxnSpPr>
            <a:endCxn id="10" idx="0"/>
          </p:cNvCxnSpPr>
          <p:nvPr/>
        </p:nvCxnSpPr>
        <p:spPr>
          <a:xfrm rot="16200000" flipH="1">
            <a:off x="4703235" y="4212168"/>
            <a:ext cx="1756832" cy="342898"/>
          </a:xfrm>
          <a:prstGeom prst="bentConnector3">
            <a:avLst>
              <a:gd name="adj1" fmla="val 5130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Elbow Connector 1043"/>
          <p:cNvCxnSpPr>
            <a:endCxn id="6" idx="0"/>
          </p:cNvCxnSpPr>
          <p:nvPr/>
        </p:nvCxnSpPr>
        <p:spPr>
          <a:xfrm rot="16200000" flipH="1">
            <a:off x="4411503" y="4149035"/>
            <a:ext cx="1909233" cy="316761"/>
          </a:xfrm>
          <a:prstGeom prst="bentConnector3">
            <a:avLst>
              <a:gd name="adj1" fmla="val 5239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347332" y="52578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41845" y="572666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direction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40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PIC18F: Using I/O PORT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Schematic lookup</a:t>
            </a:r>
          </a:p>
          <a:p>
            <a:pPr lvl="1"/>
            <a:r>
              <a:rPr lang="en-US" dirty="0" smtClean="0"/>
              <a:t>Peruse schematic and confirm connections involving PORTB</a:t>
            </a:r>
          </a:p>
          <a:p>
            <a:pPr lvl="1"/>
            <a:r>
              <a:rPr lang="en-US" dirty="0" smtClean="0"/>
              <a:t>Determine data flow direction (input / output)</a:t>
            </a:r>
          </a:p>
          <a:p>
            <a:r>
              <a:rPr lang="en-US" dirty="0" smtClean="0"/>
              <a:t>Algorithmic decision</a:t>
            </a:r>
          </a:p>
          <a:p>
            <a:pPr lvl="1"/>
            <a:r>
              <a:rPr lang="en-US" dirty="0" smtClean="0"/>
              <a:t>Determine how you will use PORTB for interaction</a:t>
            </a:r>
          </a:p>
          <a:p>
            <a:pPr lvl="1"/>
            <a:r>
              <a:rPr lang="en-US" dirty="0" smtClean="0"/>
              <a:t>Incorporate timing considerations, if any</a:t>
            </a:r>
          </a:p>
          <a:p>
            <a:r>
              <a:rPr lang="en-US" dirty="0" smtClean="0"/>
              <a:t>Coding</a:t>
            </a:r>
          </a:p>
          <a:p>
            <a:pPr lvl="1"/>
            <a:r>
              <a:rPr lang="en-US" dirty="0" smtClean="0"/>
              <a:t>Set up pin / port direction(s) by writing value(s) to TRISB</a:t>
            </a:r>
          </a:p>
          <a:p>
            <a:pPr lvl="1"/>
            <a:r>
              <a:rPr lang="en-US" dirty="0" smtClean="0"/>
              <a:t>Perform data transfer(s) by reading/writing to PORTB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7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PORTB as an output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this code </a:t>
            </a:r>
            <a:r>
              <a:rPr lang="en-US" dirty="0"/>
              <a:t>	</a:t>
            </a:r>
            <a:r>
              <a:rPr lang="en-US" sz="1900" dirty="0" smtClean="0"/>
              <a:t>MOVLW b’00000000’</a:t>
            </a:r>
          </a:p>
          <a:p>
            <a:pPr marL="0" indent="0">
              <a:buNone/>
            </a:pPr>
            <a:r>
              <a:rPr lang="en-US" sz="1900" dirty="0"/>
              <a:t>	</a:t>
            </a:r>
            <a:r>
              <a:rPr lang="en-US" sz="1900" dirty="0" smtClean="0"/>
              <a:t>MOVWF </a:t>
            </a:r>
            <a:r>
              <a:rPr lang="en-US" sz="1900" b="1" dirty="0" smtClean="0"/>
              <a:t>TRISB</a:t>
            </a:r>
          </a:p>
          <a:p>
            <a:pPr marL="0" indent="0">
              <a:buNone/>
            </a:pPr>
            <a:r>
              <a:rPr lang="en-US" sz="1900" dirty="0" smtClean="0"/>
              <a:t>LOOP	MOVLW 0x55</a:t>
            </a:r>
          </a:p>
          <a:p>
            <a:pPr marL="0" indent="0">
              <a:buNone/>
            </a:pPr>
            <a:r>
              <a:rPr lang="en-US" sz="1900" dirty="0" smtClean="0"/>
              <a:t>	MOVWF </a:t>
            </a:r>
            <a:r>
              <a:rPr lang="en-US" sz="1900" b="1" dirty="0" smtClean="0"/>
              <a:t>PORTB</a:t>
            </a:r>
          </a:p>
          <a:p>
            <a:pPr marL="0" indent="0">
              <a:buNone/>
            </a:pPr>
            <a:r>
              <a:rPr lang="en-US" sz="1900" dirty="0" smtClean="0"/>
              <a:t>	CALL DELAY</a:t>
            </a:r>
          </a:p>
          <a:p>
            <a:pPr marL="0" indent="0">
              <a:buNone/>
            </a:pPr>
            <a:r>
              <a:rPr lang="en-US" sz="1900" dirty="0" smtClean="0"/>
              <a:t>	MOVLW 0xAA</a:t>
            </a:r>
          </a:p>
          <a:p>
            <a:pPr marL="0" indent="0">
              <a:buNone/>
            </a:pPr>
            <a:r>
              <a:rPr lang="en-US" sz="1900" dirty="0" smtClean="0"/>
              <a:t>	MOVWF </a:t>
            </a:r>
            <a:r>
              <a:rPr lang="en-US" sz="1900" b="1" dirty="0" smtClean="0"/>
              <a:t>PORTB</a:t>
            </a:r>
          </a:p>
          <a:p>
            <a:pPr marL="0" indent="0">
              <a:buNone/>
            </a:pPr>
            <a:r>
              <a:rPr lang="en-US" sz="1900" dirty="0"/>
              <a:t>	</a:t>
            </a:r>
            <a:r>
              <a:rPr lang="en-US" sz="1900" dirty="0" smtClean="0"/>
              <a:t>CALL DELAY</a:t>
            </a:r>
          </a:p>
          <a:p>
            <a:pPr marL="0" indent="0">
              <a:buNone/>
            </a:pPr>
            <a:r>
              <a:rPr lang="en-US" sz="1900" dirty="0" smtClean="0"/>
              <a:t>	BRA LOOP</a:t>
            </a:r>
            <a:endParaRPr lang="en-US" sz="19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‘</a:t>
            </a:r>
            <a:r>
              <a:rPr lang="en-US" dirty="0"/>
              <a:t>U</a:t>
            </a:r>
            <a:r>
              <a:rPr lang="en-US" dirty="0" smtClean="0"/>
              <a:t>ser’ view of the PIC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81600" y="2895600"/>
            <a:ext cx="1371600" cy="2819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PIC18F4520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48400" y="3124200"/>
            <a:ext cx="3048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PORTB</a:t>
            </a:r>
            <a:endParaRPr lang="en-US" sz="1000" b="1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196760"/>
            <a:ext cx="494001" cy="441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6553200" y="3257550"/>
            <a:ext cx="685800" cy="381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67000" y="6019800"/>
            <a:ext cx="395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Called ‘port-wise’ usage of PORTB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57800" y="3200400"/>
            <a:ext cx="762000" cy="2133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WREG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1" name="Curved Connector 10"/>
          <p:cNvCxnSpPr>
            <a:stCxn id="12" idx="3"/>
          </p:cNvCxnSpPr>
          <p:nvPr/>
        </p:nvCxnSpPr>
        <p:spPr>
          <a:xfrm>
            <a:off x="6019800" y="3307080"/>
            <a:ext cx="1447800" cy="14097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xplosion 1 12"/>
          <p:cNvSpPr/>
          <p:nvPr/>
        </p:nvSpPr>
        <p:spPr>
          <a:xfrm>
            <a:off x="609600" y="5257800"/>
            <a:ext cx="4267200" cy="1131332"/>
          </a:xfrm>
          <a:prstGeom prst="irregularSeal1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rgbClr val="FF0000"/>
                </a:solidFill>
              </a:rPr>
              <a:t>What does this code do?</a:t>
            </a:r>
            <a:endParaRPr lang="en-US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28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PIC18F: PORTB pin(s) as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this code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sz="1900" dirty="0"/>
              <a:t>	</a:t>
            </a:r>
            <a:r>
              <a:rPr lang="en-US" sz="1900" dirty="0" smtClean="0"/>
              <a:t>BCF </a:t>
            </a:r>
            <a:r>
              <a:rPr lang="en-US" sz="1900" b="1" dirty="0" smtClean="0"/>
              <a:t>TRISB</a:t>
            </a:r>
            <a:r>
              <a:rPr lang="en-US" sz="1900" dirty="0" smtClean="0"/>
              <a:t>, 0</a:t>
            </a:r>
            <a:endParaRPr lang="en-US" sz="1900" b="1" dirty="0" smtClean="0"/>
          </a:p>
          <a:p>
            <a:pPr marL="0" indent="0">
              <a:buNone/>
            </a:pP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LOOP	BSF </a:t>
            </a:r>
            <a:r>
              <a:rPr lang="en-US" sz="1900" b="1" dirty="0" smtClean="0"/>
              <a:t>PORTB</a:t>
            </a:r>
            <a:r>
              <a:rPr lang="en-US" sz="1900" dirty="0" smtClean="0"/>
              <a:t>, 0</a:t>
            </a:r>
          </a:p>
          <a:p>
            <a:pPr marL="0" indent="0">
              <a:buNone/>
            </a:pPr>
            <a:r>
              <a:rPr lang="en-US" sz="1900" dirty="0" smtClean="0"/>
              <a:t>	CALL DELAY</a:t>
            </a:r>
          </a:p>
          <a:p>
            <a:pPr marL="0" indent="0">
              <a:buNone/>
            </a:pPr>
            <a:r>
              <a:rPr lang="en-US" sz="1900" dirty="0" smtClean="0"/>
              <a:t>	BCF </a:t>
            </a:r>
            <a:r>
              <a:rPr lang="en-US" sz="1900" b="1" dirty="0" smtClean="0"/>
              <a:t>PORTB</a:t>
            </a:r>
            <a:r>
              <a:rPr lang="en-US" sz="1900" dirty="0" smtClean="0"/>
              <a:t>, 0</a:t>
            </a:r>
          </a:p>
          <a:p>
            <a:pPr marL="0" indent="0">
              <a:buNone/>
            </a:pPr>
            <a:r>
              <a:rPr lang="en-US" sz="1900" dirty="0"/>
              <a:t>	</a:t>
            </a:r>
            <a:r>
              <a:rPr lang="en-US" sz="1900" dirty="0" smtClean="0"/>
              <a:t>CALL DELAY</a:t>
            </a:r>
          </a:p>
          <a:p>
            <a:pPr marL="0" indent="0">
              <a:buNone/>
            </a:pPr>
            <a:r>
              <a:rPr lang="en-US" sz="1900" dirty="0" smtClean="0"/>
              <a:t>	BRA LOOP</a:t>
            </a:r>
            <a:endParaRPr lang="en-US" sz="19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‘</a:t>
            </a:r>
            <a:r>
              <a:rPr lang="en-US" dirty="0"/>
              <a:t>U</a:t>
            </a:r>
            <a:r>
              <a:rPr lang="en-US" dirty="0" smtClean="0"/>
              <a:t>ser’ view of the PIC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81600" y="2895600"/>
            <a:ext cx="1371600" cy="2819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PIC18F4520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49699" y="3200400"/>
            <a:ext cx="3048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RB0</a:t>
            </a:r>
            <a:endParaRPr lang="en-US" sz="1000" b="1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899" y="3196760"/>
            <a:ext cx="494001" cy="441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6554499" y="3409950"/>
            <a:ext cx="838200" cy="7705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67000" y="6019800"/>
            <a:ext cx="386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Called ‘pin-wise’ usage of PORTB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2" name="Elbow Connector 21"/>
          <p:cNvCxnSpPr/>
          <p:nvPr/>
        </p:nvCxnSpPr>
        <p:spPr>
          <a:xfrm>
            <a:off x="7010400" y="2819400"/>
            <a:ext cx="304800" cy="266700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0800000" flipV="1">
            <a:off x="6705600" y="2819400"/>
            <a:ext cx="457200" cy="266700"/>
          </a:xfrm>
          <a:prstGeom prst="bentConnector3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>
            <a:off x="7467600" y="2819400"/>
            <a:ext cx="304800" cy="266700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 rot="10800000" flipV="1">
            <a:off x="7162800" y="2819400"/>
            <a:ext cx="457200" cy="266700"/>
          </a:xfrm>
          <a:prstGeom prst="bentConnector3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>
            <a:off x="7924800" y="2819400"/>
            <a:ext cx="304800" cy="266700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rot="10800000" flipV="1">
            <a:off x="7620000" y="2819400"/>
            <a:ext cx="457200" cy="266700"/>
          </a:xfrm>
          <a:prstGeom prst="bentConnector3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7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PORTB as an input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this code </a:t>
            </a:r>
            <a:r>
              <a:rPr lang="en-US" dirty="0"/>
              <a:t>	</a:t>
            </a:r>
            <a:endParaRPr lang="en-US" sz="1900" dirty="0" smtClean="0"/>
          </a:p>
          <a:p>
            <a:pPr marL="0" indent="0">
              <a:buNone/>
            </a:pP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INREG	EQU 0x20</a:t>
            </a:r>
          </a:p>
          <a:p>
            <a:pPr marL="0" indent="0">
              <a:buNone/>
            </a:pPr>
            <a:r>
              <a:rPr lang="en-US" sz="1900" dirty="0"/>
              <a:t>	</a:t>
            </a:r>
            <a:r>
              <a:rPr lang="en-US" sz="1900" dirty="0" smtClean="0"/>
              <a:t>MOVLW </a:t>
            </a:r>
            <a:r>
              <a:rPr lang="en-US" sz="1900" dirty="0"/>
              <a:t>b’11111111’</a:t>
            </a: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	MOVWF </a:t>
            </a:r>
            <a:r>
              <a:rPr lang="en-US" sz="1900" b="1" dirty="0" smtClean="0"/>
              <a:t>TRISB</a:t>
            </a:r>
          </a:p>
          <a:p>
            <a:pPr marL="0" indent="0">
              <a:buNone/>
            </a:pPr>
            <a:endParaRPr lang="en-US" sz="1900" b="1" dirty="0" smtClean="0"/>
          </a:p>
          <a:p>
            <a:pPr marL="0" indent="0">
              <a:buNone/>
            </a:pPr>
            <a:r>
              <a:rPr lang="en-US" sz="1900" b="1" dirty="0" smtClean="0"/>
              <a:t>	</a:t>
            </a:r>
            <a:r>
              <a:rPr lang="en-US" sz="1900" dirty="0" smtClean="0"/>
              <a:t>MOVF </a:t>
            </a:r>
            <a:r>
              <a:rPr lang="en-US" sz="1900" b="1" dirty="0" smtClean="0"/>
              <a:t>PORTB</a:t>
            </a:r>
            <a:r>
              <a:rPr lang="en-US" sz="1900" dirty="0" smtClean="0"/>
              <a:t>, W</a:t>
            </a:r>
          </a:p>
          <a:p>
            <a:pPr marL="0" indent="0">
              <a:buNone/>
            </a:pPr>
            <a:r>
              <a:rPr lang="en-US" sz="1900" dirty="0"/>
              <a:t>	</a:t>
            </a:r>
            <a:r>
              <a:rPr lang="en-US" sz="1900" dirty="0" smtClean="0"/>
              <a:t>MOVWF INREG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‘</a:t>
            </a:r>
            <a:r>
              <a:rPr lang="en-US" dirty="0"/>
              <a:t>U</a:t>
            </a:r>
            <a:r>
              <a:rPr lang="en-US" dirty="0" smtClean="0"/>
              <a:t>ser’ view of the PIC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81600" y="2895600"/>
            <a:ext cx="1371600" cy="2819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PIC18F4520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48400" y="3124200"/>
            <a:ext cx="3048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PORTB</a:t>
            </a:r>
            <a:endParaRPr lang="en-US" sz="1000" b="1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9058">
            <a:off x="7700593" y="4183493"/>
            <a:ext cx="494001" cy="441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 flipH="1">
            <a:off x="6553200" y="3257550"/>
            <a:ext cx="685800" cy="381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67000" y="6019800"/>
            <a:ext cx="395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Called ‘port-wise’ usage of PORTB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39000" y="3139440"/>
            <a:ext cx="902188" cy="6477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DEVICE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57800" y="3200400"/>
            <a:ext cx="762000" cy="2133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WREG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57800" y="5196840"/>
            <a:ext cx="762000" cy="2133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INREG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6" name="Curved Connector 15"/>
          <p:cNvCxnSpPr>
            <a:stCxn id="12" idx="1"/>
            <a:endCxn id="13" idx="3"/>
          </p:cNvCxnSpPr>
          <p:nvPr/>
        </p:nvCxnSpPr>
        <p:spPr>
          <a:xfrm rot="10800000">
            <a:off x="6019800" y="3307080"/>
            <a:ext cx="1219200" cy="15621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3" idx="2"/>
            <a:endCxn id="15" idx="0"/>
          </p:cNvCxnSpPr>
          <p:nvPr/>
        </p:nvCxnSpPr>
        <p:spPr>
          <a:xfrm rot="5400000">
            <a:off x="4747260" y="4305300"/>
            <a:ext cx="1783080" cy="12700"/>
          </a:xfrm>
          <a:prstGeom prst="curvedConnector3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16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6248400" y="3200400"/>
            <a:ext cx="3048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RB2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PIC18F: PORTB pin(s) as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this code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sz="1900" dirty="0"/>
              <a:t>	</a:t>
            </a:r>
            <a:r>
              <a:rPr lang="en-US" sz="1900" dirty="0" smtClean="0"/>
              <a:t>BSF </a:t>
            </a:r>
            <a:r>
              <a:rPr lang="en-US" sz="1900" b="1" dirty="0" smtClean="0"/>
              <a:t>TRISB</a:t>
            </a:r>
            <a:r>
              <a:rPr lang="en-US" sz="1900" dirty="0" smtClean="0"/>
              <a:t>, </a:t>
            </a:r>
            <a:r>
              <a:rPr lang="en-US" sz="1900" dirty="0"/>
              <a:t>2</a:t>
            </a:r>
            <a:endParaRPr lang="en-US" sz="1900" b="1" dirty="0" smtClean="0"/>
          </a:p>
          <a:p>
            <a:pPr marL="0" indent="0">
              <a:buNone/>
            </a:pP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LOOP	BTFSS </a:t>
            </a:r>
            <a:r>
              <a:rPr lang="en-US" sz="1900" b="1" dirty="0" smtClean="0"/>
              <a:t>PORTB</a:t>
            </a:r>
            <a:r>
              <a:rPr lang="en-US" sz="1900" dirty="0" smtClean="0"/>
              <a:t>, </a:t>
            </a:r>
            <a:r>
              <a:rPr lang="en-US" sz="1900" dirty="0"/>
              <a:t>2</a:t>
            </a: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	BRA LOOP</a:t>
            </a:r>
          </a:p>
          <a:p>
            <a:pPr marL="0" indent="0">
              <a:buNone/>
            </a:pPr>
            <a:r>
              <a:rPr lang="en-US" sz="1900" dirty="0" smtClean="0"/>
              <a:t>	…</a:t>
            </a:r>
            <a:endParaRPr lang="en-US" sz="19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‘</a:t>
            </a:r>
            <a:r>
              <a:rPr lang="en-US" dirty="0"/>
              <a:t>U</a:t>
            </a:r>
            <a:r>
              <a:rPr lang="en-US" dirty="0" smtClean="0"/>
              <a:t>ser’ view of the PIC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667000" y="6019800"/>
            <a:ext cx="386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Called ‘pin-wise’ usage of PORTB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81600" y="2895600"/>
            <a:ext cx="1371600" cy="2819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PIC18F4520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9058">
            <a:off x="7852993" y="3985317"/>
            <a:ext cx="494001" cy="441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7239000" y="3276600"/>
            <a:ext cx="902188" cy="2914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1-pin DEVICE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6553200" y="3429000"/>
            <a:ext cx="6827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loud Callout 23"/>
          <p:cNvSpPr/>
          <p:nvPr/>
        </p:nvSpPr>
        <p:spPr>
          <a:xfrm>
            <a:off x="5181600" y="3054669"/>
            <a:ext cx="838200" cy="367665"/>
          </a:xfrm>
          <a:prstGeom prst="cloudCallou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Algo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9" name="Elbow Connector 28"/>
          <p:cNvCxnSpPr/>
          <p:nvPr/>
        </p:nvCxnSpPr>
        <p:spPr>
          <a:xfrm rot="10800000">
            <a:off x="6629400" y="2895600"/>
            <a:ext cx="533400" cy="304800"/>
          </a:xfrm>
          <a:prstGeom prst="bent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7" idx="1"/>
          </p:cNvCxnSpPr>
          <p:nvPr/>
        </p:nvCxnSpPr>
        <p:spPr>
          <a:xfrm rot="10800000">
            <a:off x="6019800" y="3238501"/>
            <a:ext cx="1219200" cy="18383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26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Real-world scenarios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4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#1: Implement festive lights!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</a:p>
          <a:p>
            <a:pPr lvl="1"/>
            <a:r>
              <a:rPr lang="en-US" dirty="0" smtClean="0"/>
              <a:t>Assume 8 LEDs are attached to all 8 pins of PORTB</a:t>
            </a:r>
          </a:p>
          <a:p>
            <a:pPr lvl="1"/>
            <a:r>
              <a:rPr lang="en-US" dirty="0" smtClean="0"/>
              <a:t>Create a pattern where each LED lights up after a delay</a:t>
            </a:r>
          </a:p>
          <a:p>
            <a:pPr lvl="1"/>
            <a:endParaRPr lang="en-US" dirty="0"/>
          </a:p>
          <a:p>
            <a:r>
              <a:rPr lang="en-US" dirty="0" smtClean="0"/>
              <a:t>Think!</a:t>
            </a:r>
          </a:p>
          <a:p>
            <a:pPr lvl="1"/>
            <a:r>
              <a:rPr lang="en-US" dirty="0" smtClean="0"/>
              <a:t>PORTB access method: port-wise / pin-wise</a:t>
            </a:r>
          </a:p>
          <a:p>
            <a:pPr lvl="1"/>
            <a:r>
              <a:rPr lang="en-US" dirty="0" smtClean="0"/>
              <a:t>PORTB direction: input /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3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#1: Circuit schematic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LED working principle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LEDs in our scenario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999" y="2819400"/>
            <a:ext cx="1371600" cy="2819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PIC18F4520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05500" y="3048000"/>
            <a:ext cx="3048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PORTB</a:t>
            </a:r>
            <a:endParaRPr lang="en-US" sz="1000" b="1" dirty="0">
              <a:solidFill>
                <a:schemeClr val="tx1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479" y="3962400"/>
            <a:ext cx="494001" cy="441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995" y="2971800"/>
            <a:ext cx="149066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38" y="3448050"/>
            <a:ext cx="149066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995" y="4895850"/>
            <a:ext cx="149066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7660698" y="3448050"/>
            <a:ext cx="0" cy="20383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537479" y="5501640"/>
            <a:ext cx="2679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614978" y="5577840"/>
            <a:ext cx="1143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19400"/>
            <a:ext cx="3952875" cy="241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838200" y="5577840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LED to ‘light up’, the anode needs to have a high positive voltage (&gt;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f</a:t>
            </a:r>
            <a:r>
              <a:rPr lang="en-US" dirty="0"/>
              <a:t> )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6824354" y="4183295"/>
            <a:ext cx="461665" cy="32316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31" name="Curved Connector 30"/>
          <p:cNvCxnSpPr/>
          <p:nvPr/>
        </p:nvCxnSpPr>
        <p:spPr>
          <a:xfrm rot="16200000" flipV="1">
            <a:off x="2209800" y="4267200"/>
            <a:ext cx="2057400" cy="685800"/>
          </a:xfrm>
          <a:prstGeom prst="curved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86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#1: Code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CLRF TRISB		; Make all pins output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BSF PORTB, 0	; RA0 LED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CALL DELAY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BSF PORTB, 1	; RA1 LED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CALL DELAY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…</a:t>
            </a:r>
          </a:p>
          <a:p>
            <a:pPr marL="0" indent="0">
              <a:buNone/>
            </a:pPr>
            <a:r>
              <a:rPr lang="en-US" dirty="0" smtClean="0"/>
              <a:t>		BSF PORTB, 7	; RA7 LED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1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Controller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249537" cy="472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4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#1: Twist!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would happen: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we used a ‘port-wise’ access method for PORTB?	</a:t>
            </a:r>
          </a:p>
          <a:p>
            <a:pPr lvl="1"/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		CLRF TRISB		; Make all pins output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	MOVLW 0xFF		; Fill with all ones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	MOVWF PORTB	; Push to PORTB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Which problem statement does this code solve?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5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#2: Making waves!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</a:p>
          <a:p>
            <a:pPr lvl="1"/>
            <a:r>
              <a:rPr lang="en-US" dirty="0" smtClean="0"/>
              <a:t>Create a ‘regular’ square wave on pin RC0 of PORTC</a:t>
            </a:r>
          </a:p>
          <a:p>
            <a:pPr lvl="1"/>
            <a:endParaRPr lang="en-US" dirty="0"/>
          </a:p>
          <a:p>
            <a:r>
              <a:rPr lang="en-US" dirty="0" smtClean="0"/>
              <a:t>Think!</a:t>
            </a:r>
          </a:p>
          <a:p>
            <a:pPr lvl="1"/>
            <a:r>
              <a:rPr lang="en-US" dirty="0" smtClean="0"/>
              <a:t>‘Regular’ square wave → </a:t>
            </a:r>
            <a:r>
              <a:rPr lang="en-US" b="1" dirty="0" smtClean="0"/>
              <a:t>duty cycle</a:t>
            </a:r>
            <a:r>
              <a:rPr lang="en-US" dirty="0" smtClean="0"/>
              <a:t> is 50%</a:t>
            </a:r>
          </a:p>
          <a:p>
            <a:pPr lvl="2"/>
            <a:r>
              <a:rPr lang="en-US" dirty="0" smtClean="0"/>
              <a:t>Equal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ON</a:t>
            </a:r>
            <a:r>
              <a:rPr lang="en-US" dirty="0" smtClean="0"/>
              <a:t> and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OFF</a:t>
            </a:r>
            <a:r>
              <a:rPr lang="en-US" dirty="0" smtClean="0"/>
              <a:t> times →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ON</a:t>
            </a:r>
            <a:r>
              <a:rPr lang="en-US" baseline="-25000" dirty="0" smtClean="0"/>
              <a:t> </a:t>
            </a:r>
            <a:r>
              <a:rPr lang="en-US" dirty="0" smtClean="0"/>
              <a:t>=</a:t>
            </a:r>
            <a:r>
              <a:rPr lang="en-US" baseline="-25000" dirty="0" smtClean="0"/>
              <a:t>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OFF</a:t>
            </a:r>
            <a:endParaRPr lang="en-US" dirty="0" smtClean="0"/>
          </a:p>
          <a:p>
            <a:pPr lvl="1"/>
            <a:r>
              <a:rPr lang="en-US" dirty="0" smtClean="0"/>
              <a:t>We could use a </a:t>
            </a:r>
            <a:r>
              <a:rPr lang="en-US" b="1" dirty="0" smtClean="0"/>
              <a:t>BTG</a:t>
            </a:r>
            <a:r>
              <a:rPr lang="en-US" dirty="0" smtClean="0"/>
              <a:t> (bit toggle) instruction!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21</a:t>
            </a:fld>
            <a:endParaRPr lang="en-US"/>
          </a:p>
        </p:txBody>
      </p:sp>
      <p:cxnSp>
        <p:nvCxnSpPr>
          <p:cNvPr id="5" name="Elbow Connector 4"/>
          <p:cNvCxnSpPr/>
          <p:nvPr/>
        </p:nvCxnSpPr>
        <p:spPr>
          <a:xfrm>
            <a:off x="6096000" y="5105400"/>
            <a:ext cx="304800" cy="266700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/>
          <p:nvPr/>
        </p:nvCxnSpPr>
        <p:spPr>
          <a:xfrm rot="10800000" flipV="1">
            <a:off x="5791200" y="5105400"/>
            <a:ext cx="457200" cy="266700"/>
          </a:xfrm>
          <a:prstGeom prst="bentConnector3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/>
          <p:nvPr/>
        </p:nvCxnSpPr>
        <p:spPr>
          <a:xfrm>
            <a:off x="6553200" y="5105400"/>
            <a:ext cx="304800" cy="266700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rot="10800000" flipV="1">
            <a:off x="6248400" y="5105400"/>
            <a:ext cx="457200" cy="266700"/>
          </a:xfrm>
          <a:prstGeom prst="bentConnector3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>
            <a:off x="7010400" y="5105400"/>
            <a:ext cx="304800" cy="266700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rot="10800000" flipV="1">
            <a:off x="6705600" y="5105400"/>
            <a:ext cx="457200" cy="266700"/>
          </a:xfrm>
          <a:prstGeom prst="bentConnector3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19799" y="48006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476999" y="4484132"/>
            <a:ext cx="0" cy="1307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486399" y="5562600"/>
            <a:ext cx="5334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477000" y="5562600"/>
            <a:ext cx="5334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5999" y="54218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484170" y="5650468"/>
            <a:ext cx="969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 = 1 / 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22170" y="4630757"/>
            <a:ext cx="262123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Square wave properties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22170" y="5004137"/>
            <a:ext cx="262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 = Period =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ON</a:t>
            </a:r>
            <a:r>
              <a:rPr lang="en-US" dirty="0" smtClean="0"/>
              <a:t> +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OFF</a:t>
            </a:r>
            <a:endParaRPr lang="en-US" baseline="-25000" dirty="0" smtClean="0"/>
          </a:p>
          <a:p>
            <a:r>
              <a:rPr lang="en-US" dirty="0"/>
              <a:t>f</a:t>
            </a:r>
            <a:r>
              <a:rPr lang="en-US" dirty="0" smtClean="0"/>
              <a:t>  = Frequency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248400" y="4484132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486399" y="4941332"/>
            <a:ext cx="5334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248400" y="4941332"/>
            <a:ext cx="5334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973244" y="4788932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t</a:t>
            </a:r>
            <a:r>
              <a:rPr lang="en-US" sz="1000" baseline="-25000" dirty="0" err="1" smtClean="0"/>
              <a:t>ON</a:t>
            </a:r>
            <a:endParaRPr lang="en-US" sz="1000" baseline="-250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714999" y="4712732"/>
            <a:ext cx="5334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477000" y="4712732"/>
            <a:ext cx="5334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79820" y="4567952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t</a:t>
            </a:r>
            <a:r>
              <a:rPr lang="en-US" sz="1000" baseline="-25000" dirty="0" err="1" smtClean="0"/>
              <a:t>OFF</a:t>
            </a:r>
            <a:endParaRPr lang="en-US" sz="1000" baseline="-25000" dirty="0"/>
          </a:p>
        </p:txBody>
      </p:sp>
    </p:spTree>
    <p:extLst>
      <p:ext uri="{BB962C8B-B14F-4D97-AF65-F5344CB8AC3E}">
        <p14:creationId xmlns:p14="http://schemas.microsoft.com/office/powerpoint/2010/main" val="298536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 animBg="1"/>
      <p:bldP spid="22" grpId="0"/>
      <p:bldP spid="28" grpId="0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#2: Code for square wave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mtClean="0"/>
              <a:t>BCF TRISC</a:t>
            </a:r>
            <a:r>
              <a:rPr lang="en-US" dirty="0" smtClean="0"/>
              <a:t>, 0	; Make this pin output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LOOP 	BTG PORTC, 0	; Toggle away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CALL DELAY		; Delay for some time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BRA LOOP		; Repeat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How would the code change if we used BSF, BCF?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0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#3: Making uneven waves!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</a:p>
          <a:p>
            <a:pPr lvl="1"/>
            <a:r>
              <a:rPr lang="en-US" dirty="0" smtClean="0"/>
              <a:t>Create a square wave of DC 66% on pin RD3</a:t>
            </a:r>
          </a:p>
          <a:p>
            <a:pPr lvl="1"/>
            <a:endParaRPr lang="en-US" dirty="0"/>
          </a:p>
          <a:p>
            <a:r>
              <a:rPr lang="en-US" dirty="0" smtClean="0"/>
              <a:t>Think!</a:t>
            </a:r>
          </a:p>
          <a:p>
            <a:pPr lvl="1"/>
            <a:r>
              <a:rPr lang="en-US" dirty="0" smtClean="0"/>
              <a:t>DC 66% → 66% ON, rest of the time (~33%) OFF</a:t>
            </a:r>
          </a:p>
          <a:p>
            <a:pPr lvl="2"/>
            <a:r>
              <a:rPr lang="en-US" dirty="0" smtClean="0"/>
              <a:t>66:33 → 2:1 </a:t>
            </a:r>
            <a:r>
              <a:rPr lang="en-US" dirty="0"/>
              <a:t>→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ON</a:t>
            </a:r>
            <a:r>
              <a:rPr lang="en-US" dirty="0" smtClean="0"/>
              <a:t> = 2 *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OFF</a:t>
            </a:r>
            <a:endParaRPr lang="en-US" baseline="-2500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Can we use a </a:t>
            </a:r>
            <a:r>
              <a:rPr lang="en-US" b="1" dirty="0" smtClean="0"/>
              <a:t>BTG</a:t>
            </a:r>
            <a:r>
              <a:rPr lang="en-US" dirty="0" smtClean="0"/>
              <a:t> (bit toggle) instruction here?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23</a:t>
            </a:fld>
            <a:endParaRPr lang="en-US"/>
          </a:p>
        </p:txBody>
      </p:sp>
      <p:cxnSp>
        <p:nvCxnSpPr>
          <p:cNvPr id="32" name="Elbow Connector 31"/>
          <p:cNvCxnSpPr/>
          <p:nvPr/>
        </p:nvCxnSpPr>
        <p:spPr>
          <a:xfrm>
            <a:off x="6096000" y="4645521"/>
            <a:ext cx="381000" cy="266701"/>
          </a:xfrm>
          <a:prstGeom prst="bentConnector3">
            <a:avLst>
              <a:gd name="adj1" fmla="val 70601"/>
            </a:avLst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10800000" flipV="1">
            <a:off x="5791201" y="4645521"/>
            <a:ext cx="584347" cy="266700"/>
          </a:xfrm>
          <a:prstGeom prst="bentConnector3">
            <a:avLst>
              <a:gd name="adj1" fmla="val 59128"/>
            </a:avLst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019799" y="4340721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476999" y="4024253"/>
            <a:ext cx="0" cy="1307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486399" y="5102721"/>
            <a:ext cx="5334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477000" y="5102721"/>
            <a:ext cx="5334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95999" y="496198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725201" y="5193268"/>
            <a:ext cx="969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 = 1 / 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447800" y="4170878"/>
            <a:ext cx="352397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PWM Square wave properties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447800" y="4538841"/>
            <a:ext cx="352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 = Period =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ON</a:t>
            </a:r>
            <a:r>
              <a:rPr lang="en-US" dirty="0" smtClean="0"/>
              <a:t> +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OFF</a:t>
            </a:r>
            <a:r>
              <a:rPr lang="en-US" baseline="-25000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3 *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OFF</a:t>
            </a:r>
            <a:endParaRPr lang="en-US" baseline="-25000" dirty="0" smtClean="0"/>
          </a:p>
          <a:p>
            <a:r>
              <a:rPr lang="en-US" dirty="0"/>
              <a:t>f</a:t>
            </a:r>
            <a:r>
              <a:rPr lang="en-US" dirty="0" smtClean="0"/>
              <a:t>  = Frequency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6348144" y="4024253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486399" y="4481453"/>
            <a:ext cx="5334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6348144" y="4481453"/>
            <a:ext cx="5334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017312" y="4329053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t</a:t>
            </a:r>
            <a:r>
              <a:rPr lang="en-US" sz="1000" baseline="-25000" dirty="0" err="1" smtClean="0"/>
              <a:t>ON</a:t>
            </a:r>
            <a:endParaRPr lang="en-US" sz="1000" baseline="-25000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810820" y="4252853"/>
            <a:ext cx="5334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6477000" y="4252853"/>
            <a:ext cx="5334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614844" y="3854232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t</a:t>
            </a:r>
            <a:r>
              <a:rPr lang="en-US" sz="1000" baseline="-25000" dirty="0" err="1" smtClean="0"/>
              <a:t>OFF</a:t>
            </a:r>
            <a:endParaRPr lang="en-US" sz="1000" baseline="-25000" dirty="0"/>
          </a:p>
        </p:txBody>
      </p:sp>
      <p:cxnSp>
        <p:nvCxnSpPr>
          <p:cNvPr id="59" name="Elbow Connector 58"/>
          <p:cNvCxnSpPr/>
          <p:nvPr/>
        </p:nvCxnSpPr>
        <p:spPr>
          <a:xfrm>
            <a:off x="6553200" y="4648408"/>
            <a:ext cx="381000" cy="266701"/>
          </a:xfrm>
          <a:prstGeom prst="bentConnector3">
            <a:avLst>
              <a:gd name="adj1" fmla="val 70601"/>
            </a:avLst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/>
          <p:nvPr/>
        </p:nvCxnSpPr>
        <p:spPr>
          <a:xfrm rot="10800000" flipV="1">
            <a:off x="6375547" y="4648408"/>
            <a:ext cx="457202" cy="263814"/>
          </a:xfrm>
          <a:prstGeom prst="bentConnector3">
            <a:avLst>
              <a:gd name="adj1" fmla="val 75751"/>
            </a:avLst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>
            <a:off x="7010400" y="4648408"/>
            <a:ext cx="381000" cy="266701"/>
          </a:xfrm>
          <a:prstGeom prst="bentConnector3">
            <a:avLst>
              <a:gd name="adj1" fmla="val 70601"/>
            </a:avLst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10800000" flipV="1">
            <a:off x="6832749" y="4648407"/>
            <a:ext cx="457200" cy="263815"/>
          </a:xfrm>
          <a:prstGeom prst="bentConnector3">
            <a:avLst>
              <a:gd name="adj1" fmla="val 72318"/>
            </a:avLst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2" idx="1"/>
          </p:cNvCxnSpPr>
          <p:nvPr/>
        </p:nvCxnSpPr>
        <p:spPr>
          <a:xfrm flipH="1">
            <a:off x="6421729" y="3977343"/>
            <a:ext cx="193115" cy="115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75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 animBg="1"/>
      <p:bldP spid="45" grpId="0"/>
      <p:bldP spid="49" grpId="0"/>
      <p:bldP spid="5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#3: Code for 66% DC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	BCF TRISD, 3	; make this pin output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LOOP		BSF PORTD, 3	; 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CALL DELAY		; for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CALL DELAY		; 2 times!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BCF PORTD, 3	; OFF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CALL DELAY		; for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BRA LOOP		; (only) 1 time!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200" b="1" dirty="0" smtClean="0">
                <a:solidFill>
                  <a:srgbClr val="FF0000"/>
                </a:solidFill>
              </a:rPr>
              <a:t>How does this code change if DC needed is 33%?</a:t>
            </a:r>
          </a:p>
          <a:p>
            <a:pPr marL="0" indent="0" algn="ctr">
              <a:buNone/>
            </a:pPr>
            <a:r>
              <a:rPr lang="en-US" sz="2200" b="1" dirty="0" smtClean="0">
                <a:solidFill>
                  <a:srgbClr val="FF0000"/>
                </a:solidFill>
              </a:rPr>
              <a:t>How about DC of 15%?!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4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#4: Multiple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</a:p>
          <a:p>
            <a:pPr lvl="1"/>
            <a:r>
              <a:rPr lang="en-US" dirty="0" smtClean="0"/>
              <a:t>Keep monitoring a 1-pin device connected to RB4</a:t>
            </a:r>
          </a:p>
          <a:p>
            <a:pPr lvl="1"/>
            <a:r>
              <a:rPr lang="en-US" b="1" dirty="0"/>
              <a:t>i</a:t>
            </a:r>
            <a:r>
              <a:rPr lang="en-US" b="1" dirty="0" smtClean="0"/>
              <a:t>f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it goes HIGH</a:t>
            </a:r>
          </a:p>
          <a:p>
            <a:pPr lvl="1"/>
            <a:r>
              <a:rPr lang="en-US" b="1" dirty="0" smtClean="0"/>
              <a:t>then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end a byte 0x45 to an (8-pin) device connected to PORTC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end a </a:t>
            </a:r>
            <a:r>
              <a:rPr lang="en-US" b="1" dirty="0" smtClean="0"/>
              <a:t>HIGH-to-LOW pulse</a:t>
            </a:r>
            <a:r>
              <a:rPr lang="en-US" dirty="0" smtClean="0"/>
              <a:t> to a 1-pin device connected to RA2 </a:t>
            </a:r>
          </a:p>
          <a:p>
            <a:pPr lvl="2"/>
            <a:endParaRPr lang="en-US" dirty="0"/>
          </a:p>
          <a:p>
            <a:r>
              <a:rPr lang="en-US" dirty="0" smtClean="0"/>
              <a:t>Think!</a:t>
            </a:r>
          </a:p>
          <a:p>
            <a:pPr lvl="1"/>
            <a:r>
              <a:rPr lang="en-US" dirty="0" smtClean="0"/>
              <a:t>Ports?</a:t>
            </a:r>
          </a:p>
          <a:p>
            <a:pPr lvl="1"/>
            <a:r>
              <a:rPr lang="en-US" dirty="0" smtClean="0"/>
              <a:t>Access methods for each such port?</a:t>
            </a:r>
          </a:p>
          <a:p>
            <a:pPr lvl="1"/>
            <a:r>
              <a:rPr lang="en-US" dirty="0" smtClean="0"/>
              <a:t>Port directions?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2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#4: Circuit schematic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as well as output devices!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88798" y="2819400"/>
            <a:ext cx="1371600" cy="2819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PIC18F4520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53000" y="3048000"/>
            <a:ext cx="304800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PORTC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86200" y="3657600"/>
            <a:ext cx="3048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RB4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19400" y="3870960"/>
            <a:ext cx="10668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917212" y="3747135"/>
            <a:ext cx="902188" cy="2914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1-pin DEVICE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3200400" y="3429000"/>
            <a:ext cx="381000" cy="304800"/>
          </a:xfrm>
          <a:prstGeom prst="bent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260612" y="3276600"/>
            <a:ext cx="902188" cy="6477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DEVICE</a:t>
            </a:r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5257800" y="3429000"/>
            <a:ext cx="1002812" cy="381000"/>
          </a:xfrm>
          <a:prstGeom prst="rightArrow">
            <a:avLst>
              <a:gd name="adj1" fmla="val 50000"/>
              <a:gd name="adj2" fmla="val 142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108212" y="4661535"/>
            <a:ext cx="902188" cy="2914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1-pin DEVICE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257800" y="4792895"/>
            <a:ext cx="838200" cy="7705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953000" y="4610100"/>
            <a:ext cx="3048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RA2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26" name="Elbow Connector 25"/>
          <p:cNvCxnSpPr/>
          <p:nvPr/>
        </p:nvCxnSpPr>
        <p:spPr>
          <a:xfrm>
            <a:off x="5562600" y="4331319"/>
            <a:ext cx="381000" cy="316881"/>
          </a:xfrm>
          <a:prstGeom prst="bentConnector3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loud Callout 28"/>
          <p:cNvSpPr/>
          <p:nvPr/>
        </p:nvSpPr>
        <p:spPr>
          <a:xfrm>
            <a:off x="4191000" y="3025140"/>
            <a:ext cx="685800" cy="327660"/>
          </a:xfrm>
          <a:prstGeom prst="cloud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rgbClr val="FF0000"/>
                </a:solidFill>
              </a:rPr>
              <a:t>Algo</a:t>
            </a:r>
            <a:endParaRPr lang="en-US" sz="900" b="1" dirty="0">
              <a:solidFill>
                <a:srgbClr val="FF0000"/>
              </a:solidFill>
            </a:endParaRPr>
          </a:p>
        </p:txBody>
      </p:sp>
      <p:cxnSp>
        <p:nvCxnSpPr>
          <p:cNvPr id="31" name="Curved Connector 30"/>
          <p:cNvCxnSpPr>
            <a:stCxn id="18" idx="3"/>
            <a:endCxn id="29" idx="0"/>
          </p:cNvCxnSpPr>
          <p:nvPr/>
        </p:nvCxnSpPr>
        <p:spPr>
          <a:xfrm flipV="1">
            <a:off x="2819400" y="3188970"/>
            <a:ext cx="1373727" cy="70389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29" idx="1"/>
            <a:endCxn id="22" idx="3"/>
          </p:cNvCxnSpPr>
          <p:nvPr/>
        </p:nvCxnSpPr>
        <p:spPr>
          <a:xfrm rot="16200000" flipH="1">
            <a:off x="5263732" y="2622619"/>
            <a:ext cx="267049" cy="1726712"/>
          </a:xfrm>
          <a:prstGeom prst="curvedConnector4">
            <a:avLst>
              <a:gd name="adj1" fmla="val 14267"/>
              <a:gd name="adj2" fmla="val 57635"/>
            </a:avLst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29" idx="1"/>
            <a:endCxn id="23" idx="1"/>
          </p:cNvCxnSpPr>
          <p:nvPr/>
        </p:nvCxnSpPr>
        <p:spPr>
          <a:xfrm rot="16200000" flipH="1">
            <a:off x="4593648" y="3292703"/>
            <a:ext cx="1454817" cy="1574312"/>
          </a:xfrm>
          <a:prstGeom prst="curvedConnector2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423410" y="2983118"/>
            <a:ext cx="68480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0x45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669359" y="2221468"/>
            <a:ext cx="300082" cy="369332"/>
          </a:xfrm>
          <a:prstGeom prst="rect">
            <a:avLst/>
          </a:prstGeom>
          <a:solidFill>
            <a:srgbClr val="FF33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66"/>
                </a:solidFill>
              </a:rPr>
              <a:t>if</a:t>
            </a:r>
            <a:endParaRPr lang="en-US" dirty="0">
              <a:solidFill>
                <a:srgbClr val="FFFF66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872118" y="2221468"/>
            <a:ext cx="633507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then</a:t>
            </a:r>
            <a:endParaRPr lang="en-US" dirty="0"/>
          </a:p>
        </p:txBody>
      </p:sp>
      <p:sp>
        <p:nvSpPr>
          <p:cNvPr id="51" name="Smiley Face 50"/>
          <p:cNvSpPr/>
          <p:nvPr/>
        </p:nvSpPr>
        <p:spPr>
          <a:xfrm>
            <a:off x="4038600" y="2286000"/>
            <a:ext cx="228600" cy="184666"/>
          </a:xfrm>
          <a:prstGeom prst="smileyFac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ightning Bolt 51"/>
          <p:cNvSpPr/>
          <p:nvPr/>
        </p:nvSpPr>
        <p:spPr>
          <a:xfrm>
            <a:off x="4231698" y="2413754"/>
            <a:ext cx="342900" cy="653184"/>
          </a:xfrm>
          <a:prstGeom prst="lightningBol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7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6" grpId="0" animBg="1"/>
      <p:bldP spid="47" grpId="0" animBg="1"/>
      <p:bldP spid="51" grpId="0" animBg="1"/>
      <p:bldP spid="5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#4: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BSF TRISB, 4	; input – pin-wise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CLRF TRISC		; output – port-wise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BCF TRISA, 2	; output – pin-wise</a:t>
            </a:r>
          </a:p>
          <a:p>
            <a:pPr marL="0" indent="0">
              <a:buNone/>
            </a:pPr>
            <a:r>
              <a:rPr lang="en-US" dirty="0" smtClean="0"/>
              <a:t>		MOVLW 0x45	; data pre-load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LOOP		BTFSS PORTB, 4	; check!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BRA LOOP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MOVWF PORTC	; move byte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BSF PORTA, 2	; HIGH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BCF PORTA, 2	; then LOW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9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PIC18F: I/O Ports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I/O Ports</a:t>
            </a:r>
          </a:p>
          <a:p>
            <a:r>
              <a:rPr lang="en-US" dirty="0" smtClean="0"/>
              <a:t>PIC18F</a:t>
            </a:r>
          </a:p>
          <a:p>
            <a:pPr lvl="1"/>
            <a:r>
              <a:rPr lang="en-US" dirty="0" smtClean="0"/>
              <a:t>Nature of I/O ports</a:t>
            </a:r>
          </a:p>
          <a:p>
            <a:pPr lvl="1"/>
            <a:r>
              <a:rPr lang="en-US" dirty="0" smtClean="0"/>
              <a:t>TRIS, PORT and LAT registers</a:t>
            </a:r>
          </a:p>
          <a:p>
            <a:pPr lvl="1"/>
            <a:r>
              <a:rPr lang="en-US" dirty="0" smtClean="0"/>
              <a:t>Access methods: ‘port-wise’, ‘pin-wise’</a:t>
            </a:r>
          </a:p>
          <a:p>
            <a:pPr lvl="1"/>
            <a:r>
              <a:rPr lang="en-US" dirty="0" smtClean="0"/>
              <a:t>Port directions</a:t>
            </a:r>
          </a:p>
          <a:p>
            <a:r>
              <a:rPr lang="en-US" dirty="0" smtClean="0"/>
              <a:t>Square wave generation</a:t>
            </a:r>
          </a:p>
          <a:p>
            <a:pPr lvl="1"/>
            <a:r>
              <a:rPr lang="en-US" dirty="0" smtClean="0"/>
              <a:t>Changing DC and deriving PWM </a:t>
            </a:r>
          </a:p>
          <a:p>
            <a:pPr lvl="2"/>
            <a:r>
              <a:rPr lang="en-US" dirty="0" smtClean="0"/>
              <a:t>Simple ratios</a:t>
            </a:r>
          </a:p>
          <a:p>
            <a:r>
              <a:rPr lang="en-US" dirty="0" smtClean="0"/>
              <a:t>Interfacing multiple devices</a:t>
            </a:r>
          </a:p>
          <a:p>
            <a:pPr lvl="1"/>
            <a:r>
              <a:rPr lang="en-US" dirty="0" smtClean="0"/>
              <a:t>Code for handling if-then-else loops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0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2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Notational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WREG</a:t>
            </a:r>
          </a:p>
          <a:p>
            <a:pPr lvl="1"/>
            <a:r>
              <a:rPr lang="en-US" dirty="0" smtClean="0"/>
              <a:t>W Register</a:t>
            </a:r>
          </a:p>
          <a:p>
            <a:r>
              <a:rPr lang="en-US" dirty="0" smtClean="0"/>
              <a:t>FREG</a:t>
            </a:r>
          </a:p>
          <a:p>
            <a:pPr lvl="1"/>
            <a:r>
              <a:rPr lang="en-US" dirty="0" smtClean="0"/>
              <a:t>File Register (any register location from GPR Bank 0 / SFR)</a:t>
            </a:r>
          </a:p>
          <a:p>
            <a:r>
              <a:rPr lang="en-US" dirty="0" smtClean="0"/>
              <a:t>[X]</a:t>
            </a:r>
          </a:p>
          <a:p>
            <a:pPr lvl="1"/>
            <a:r>
              <a:rPr lang="en-US" dirty="0" smtClean="0"/>
              <a:t>Contents of register X</a:t>
            </a:r>
          </a:p>
          <a:p>
            <a:pPr lvl="2"/>
            <a:r>
              <a:rPr lang="en-US" dirty="0" smtClean="0"/>
              <a:t>[WREG] = 0x02 ↔ WREG’s contents become 0x02</a:t>
            </a:r>
          </a:p>
          <a:p>
            <a:pPr lvl="2"/>
            <a:r>
              <a:rPr lang="en-US" dirty="0" smtClean="0"/>
              <a:t>[0x20] = 0x34    ↔ RAM File Register 0x20 content becomes 0x34</a:t>
            </a:r>
          </a:p>
          <a:p>
            <a:pPr lvl="2"/>
            <a:r>
              <a:rPr lang="en-US" dirty="0" smtClean="0"/>
              <a:t>[X] = [Y]             ↔ </a:t>
            </a:r>
            <a:r>
              <a:rPr lang="en-US" dirty="0"/>
              <a:t>C</a:t>
            </a:r>
            <a:r>
              <a:rPr lang="en-US" dirty="0" smtClean="0"/>
              <a:t>ontents of Y are copied into X</a:t>
            </a:r>
          </a:p>
          <a:p>
            <a:r>
              <a:rPr lang="en-US" dirty="0" smtClean="0"/>
              <a:t>Number systems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937804"/>
              </p:ext>
            </p:extLst>
          </p:nvPr>
        </p:nvGraphicFramePr>
        <p:xfrm>
          <a:off x="2819400" y="5486400"/>
          <a:ext cx="3200400" cy="100584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600200"/>
                <a:gridCol w="1600200"/>
              </a:tblGrid>
              <a:tr h="2641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Decimal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d’10’</a:t>
                      </a:r>
                      <a:endParaRPr lang="en-US" sz="1600" b="0" dirty="0"/>
                    </a:p>
                  </a:txBody>
                  <a:tcPr anchor="ctr"/>
                </a:tc>
              </a:tr>
              <a:tr h="29212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Hexadecimal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h’4A’ or 0x4A</a:t>
                      </a:r>
                      <a:endParaRPr lang="en-US" sz="1600" b="0" dirty="0"/>
                    </a:p>
                  </a:txBody>
                  <a:tcPr anchor="ctr"/>
                </a:tc>
              </a:tr>
              <a:tr h="29212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Binary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b’1000 0010’</a:t>
                      </a:r>
                      <a:endParaRPr lang="en-US" sz="1600" b="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41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Digital i/o ports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5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Electronics: Concept of I/O Ports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Interfacing with the real world</a:t>
            </a:r>
          </a:p>
          <a:p>
            <a:pPr lvl="1"/>
            <a:r>
              <a:rPr lang="en-US" b="1" dirty="0" smtClean="0"/>
              <a:t>Digital</a:t>
            </a:r>
            <a:r>
              <a:rPr lang="en-US" dirty="0" smtClean="0"/>
              <a:t> devices – using digital I/O ports</a:t>
            </a:r>
          </a:p>
          <a:p>
            <a:pPr lvl="2"/>
            <a:r>
              <a:rPr lang="en-US" b="1" dirty="0" smtClean="0"/>
              <a:t>1/2/3-pin</a:t>
            </a:r>
            <a:r>
              <a:rPr lang="en-US" dirty="0" smtClean="0"/>
              <a:t> devices – using I/O port pins</a:t>
            </a:r>
          </a:p>
          <a:p>
            <a:pPr lvl="2"/>
            <a:r>
              <a:rPr lang="en-US" b="1" dirty="0" smtClean="0"/>
              <a:t>Serial</a:t>
            </a:r>
            <a:r>
              <a:rPr lang="en-US" dirty="0" smtClean="0"/>
              <a:t> devices – using I/O port pins or serial ports </a:t>
            </a:r>
          </a:p>
          <a:p>
            <a:pPr lvl="2"/>
            <a:r>
              <a:rPr lang="en-US" b="1" dirty="0" smtClean="0"/>
              <a:t>Parallel</a:t>
            </a:r>
            <a:r>
              <a:rPr lang="en-US" dirty="0" smtClean="0"/>
              <a:t> devices – using I/O port pins in parallel</a:t>
            </a:r>
          </a:p>
          <a:p>
            <a:pPr lvl="1"/>
            <a:r>
              <a:rPr lang="en-US" b="1" dirty="0" smtClean="0"/>
              <a:t>Analog</a:t>
            </a:r>
            <a:r>
              <a:rPr lang="en-US" dirty="0" smtClean="0"/>
              <a:t> devices – using analog input channels and ADCs</a:t>
            </a:r>
          </a:p>
          <a:p>
            <a:pPr lvl="1"/>
            <a:endParaRPr lang="en-US" dirty="0"/>
          </a:p>
          <a:p>
            <a:r>
              <a:rPr lang="en-US" dirty="0" smtClean="0"/>
              <a:t>Digital devices</a:t>
            </a:r>
          </a:p>
          <a:p>
            <a:pPr lvl="1"/>
            <a:r>
              <a:rPr lang="en-US" dirty="0" smtClean="0"/>
              <a:t>Talk ‘digital’ – the language of 1’s and 0’s</a:t>
            </a:r>
          </a:p>
          <a:p>
            <a:pPr lvl="2"/>
            <a:r>
              <a:rPr lang="en-US" dirty="0" smtClean="0"/>
              <a:t>Voltages:</a:t>
            </a:r>
          </a:p>
          <a:p>
            <a:pPr lvl="3"/>
            <a:r>
              <a:rPr lang="en-US" b="1" dirty="0"/>
              <a:t>L</a:t>
            </a:r>
            <a:r>
              <a:rPr lang="en-US" b="1" dirty="0" smtClean="0"/>
              <a:t>ogic high</a:t>
            </a:r>
            <a:r>
              <a:rPr lang="en-US" dirty="0" smtClean="0"/>
              <a:t> (</a:t>
            </a:r>
            <a:r>
              <a:rPr lang="en-US" b="1" dirty="0" smtClean="0"/>
              <a:t>1): 5V</a:t>
            </a:r>
            <a:r>
              <a:rPr lang="en-US" dirty="0" smtClean="0"/>
              <a:t>, </a:t>
            </a:r>
            <a:r>
              <a:rPr lang="en-US" b="1" dirty="0" smtClean="0"/>
              <a:t>3.3V</a:t>
            </a:r>
            <a:r>
              <a:rPr lang="en-US" dirty="0" smtClean="0"/>
              <a:t>, </a:t>
            </a:r>
            <a:r>
              <a:rPr lang="en-US" b="1" dirty="0" smtClean="0"/>
              <a:t>1.8V</a:t>
            </a:r>
            <a:r>
              <a:rPr lang="en-US" dirty="0" smtClean="0"/>
              <a:t>, …</a:t>
            </a:r>
          </a:p>
          <a:p>
            <a:pPr lvl="3"/>
            <a:r>
              <a:rPr lang="en-US" b="1" dirty="0"/>
              <a:t>L</a:t>
            </a:r>
            <a:r>
              <a:rPr lang="en-US" b="1" dirty="0" smtClean="0"/>
              <a:t>ogic low</a:t>
            </a:r>
            <a:r>
              <a:rPr lang="en-US" dirty="0" smtClean="0"/>
              <a:t> (</a:t>
            </a:r>
            <a:r>
              <a:rPr lang="en-US" b="1" dirty="0" smtClean="0"/>
              <a:t>0</a:t>
            </a:r>
            <a:r>
              <a:rPr lang="en-US" dirty="0" smtClean="0"/>
              <a:t>): </a:t>
            </a:r>
            <a:r>
              <a:rPr lang="en-US" b="1" dirty="0" smtClean="0"/>
              <a:t>0V</a:t>
            </a:r>
            <a:endParaRPr lang="en-US" dirty="0" smtClean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1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 family: I/O port wise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7126449" cy="451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658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I/O 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PIC18F4520 has 5 </a:t>
            </a:r>
            <a:r>
              <a:rPr lang="en-US" b="1" dirty="0" smtClean="0"/>
              <a:t>Digital</a:t>
            </a:r>
            <a:r>
              <a:rPr lang="en-US" dirty="0" smtClean="0"/>
              <a:t> </a:t>
            </a:r>
            <a:r>
              <a:rPr lang="en-US" b="1" dirty="0" smtClean="0"/>
              <a:t>Bidirectional</a:t>
            </a:r>
            <a:r>
              <a:rPr lang="en-US" dirty="0" smtClean="0"/>
              <a:t> I/O ports</a:t>
            </a:r>
          </a:p>
          <a:p>
            <a:pPr lvl="1"/>
            <a:r>
              <a:rPr lang="en-US" dirty="0" smtClean="0"/>
              <a:t>Port function multiplexed with other functions</a:t>
            </a:r>
          </a:p>
          <a:p>
            <a:pPr lvl="1"/>
            <a:r>
              <a:rPr lang="en-US" dirty="0" smtClean="0"/>
              <a:t>Labelled alphabetically</a:t>
            </a:r>
          </a:p>
          <a:p>
            <a:pPr lvl="2"/>
            <a:r>
              <a:rPr lang="en-US" dirty="0" smtClean="0"/>
              <a:t>PORTA, PORTB, PORTC, PORTD (8-bits each)</a:t>
            </a:r>
          </a:p>
          <a:p>
            <a:pPr lvl="2"/>
            <a:r>
              <a:rPr lang="en-US" dirty="0" smtClean="0"/>
              <a:t>PORTE (4-bits)</a:t>
            </a:r>
          </a:p>
          <a:p>
            <a:pPr lvl="1"/>
            <a:r>
              <a:rPr lang="en-US" dirty="0" smtClean="0"/>
              <a:t>Pin-out wise, the pins are named </a:t>
            </a:r>
            <a:r>
              <a:rPr lang="en-US" b="1" dirty="0" err="1" smtClean="0"/>
              <a:t>R</a:t>
            </a:r>
            <a:r>
              <a:rPr lang="en-US" u="sng" dirty="0" err="1" smtClean="0"/>
              <a:t>X</a:t>
            </a:r>
            <a:r>
              <a:rPr lang="en-US" dirty="0" err="1" smtClean="0"/>
              <a:t>n</a:t>
            </a:r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044460"/>
              </p:ext>
            </p:extLst>
          </p:nvPr>
        </p:nvGraphicFramePr>
        <p:xfrm>
          <a:off x="2971799" y="4206240"/>
          <a:ext cx="35052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/>
                <a:gridCol w="1638300"/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I/O 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Port pin(s)</a:t>
                      </a:r>
                      <a:endParaRPr lang="en-US" dirty="0"/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PORTA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RA0 – RA7</a:t>
                      </a:r>
                      <a:endParaRPr lang="en-US" dirty="0"/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PORTB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RB0 – RB7</a:t>
                      </a:r>
                      <a:endParaRPr lang="en-US" dirty="0"/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PORTC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RC0 – RC7</a:t>
                      </a:r>
                      <a:endParaRPr lang="en-US" dirty="0"/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PORTD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RD0 – RD7</a:t>
                      </a:r>
                      <a:endParaRPr lang="en-US" dirty="0"/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PORTE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RE0 – RE3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13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99" y="1910800"/>
            <a:ext cx="7800001" cy="39047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PIC18F4520: I/O ports in the pin-out</a:t>
            </a:r>
            <a:endParaRPr lang="en-IN" dirty="0"/>
          </a:p>
        </p:txBody>
      </p:sp>
      <p:sp>
        <p:nvSpPr>
          <p:cNvPr id="3" name="Oval 2"/>
          <p:cNvSpPr/>
          <p:nvPr/>
        </p:nvSpPr>
        <p:spPr>
          <a:xfrm>
            <a:off x="2895600" y="2362200"/>
            <a:ext cx="3810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95600" y="2545080"/>
            <a:ext cx="3810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25980" y="2689860"/>
            <a:ext cx="3810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14600" y="2865120"/>
            <a:ext cx="3810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08860" y="3040380"/>
            <a:ext cx="3810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737360" y="3215640"/>
            <a:ext cx="3810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12180" y="3375660"/>
            <a:ext cx="381000" cy="1524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019800" y="3215640"/>
            <a:ext cx="381000" cy="1524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19800" y="3048000"/>
            <a:ext cx="381000" cy="1524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019800" y="2880360"/>
            <a:ext cx="381000" cy="1524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019800" y="2712720"/>
            <a:ext cx="381000" cy="1524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19800" y="2545080"/>
            <a:ext cx="381000" cy="1524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19800" y="2385060"/>
            <a:ext cx="381000" cy="1524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019800" y="2225040"/>
            <a:ext cx="381000" cy="1524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240280" y="4541520"/>
            <a:ext cx="381000" cy="1524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232660" y="4701540"/>
            <a:ext cx="381000" cy="1524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514600" y="4876800"/>
            <a:ext cx="381000" cy="1524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590800" y="5052060"/>
            <a:ext cx="381000" cy="1524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027420" y="5052060"/>
            <a:ext cx="381000" cy="1524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027420" y="4876800"/>
            <a:ext cx="381000" cy="1524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019800" y="4701540"/>
            <a:ext cx="381000" cy="1524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996940" y="4549140"/>
            <a:ext cx="381000" cy="1524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819400" y="5204460"/>
            <a:ext cx="381000" cy="1524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819400" y="5372100"/>
            <a:ext cx="381000" cy="1524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035040" y="5372100"/>
            <a:ext cx="381000" cy="1524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027420" y="5219700"/>
            <a:ext cx="381000" cy="1524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19800" y="4366260"/>
            <a:ext cx="381000" cy="1524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019800" y="4198620"/>
            <a:ext cx="381000" cy="1524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019800" y="4061460"/>
            <a:ext cx="381000" cy="1524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019800" y="3886200"/>
            <a:ext cx="381000" cy="1524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674620" y="3383280"/>
            <a:ext cx="381000" cy="152400"/>
          </a:xfrm>
          <a:prstGeom prst="ellipse">
            <a:avLst/>
          </a:prstGeom>
          <a:noFill/>
          <a:ln>
            <a:solidFill>
              <a:srgbClr val="D42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659380" y="3535680"/>
            <a:ext cx="381000" cy="152400"/>
          </a:xfrm>
          <a:prstGeom prst="ellipse">
            <a:avLst/>
          </a:prstGeom>
          <a:noFill/>
          <a:ln>
            <a:solidFill>
              <a:srgbClr val="D42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674620" y="3710940"/>
            <a:ext cx="381000" cy="152400"/>
          </a:xfrm>
          <a:prstGeom prst="ellipse">
            <a:avLst/>
          </a:prstGeom>
          <a:noFill/>
          <a:ln>
            <a:solidFill>
              <a:srgbClr val="D42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185160" y="4198620"/>
            <a:ext cx="3810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185160" y="4366260"/>
            <a:ext cx="3810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185160" y="2217420"/>
            <a:ext cx="381000" cy="152400"/>
          </a:xfrm>
          <a:prstGeom prst="ellipse">
            <a:avLst/>
          </a:prstGeom>
          <a:noFill/>
          <a:ln>
            <a:solidFill>
              <a:srgbClr val="D42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  <p:bldP spid="40" grpId="0" animBg="1"/>
      <p:bldP spid="41" grpId="0" animBg="1"/>
      <p:bldP spid="37" grpId="0" animBg="1"/>
      <p:bldP spid="38" grpId="0" animBg="1"/>
      <p:bldP spid="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I/O port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Being a soft-configured controller</a:t>
            </a:r>
          </a:p>
          <a:p>
            <a:pPr lvl="1"/>
            <a:r>
              <a:rPr lang="en-US" b="1" dirty="0" smtClean="0"/>
              <a:t>Port pin functionality</a:t>
            </a:r>
            <a:r>
              <a:rPr lang="en-US" dirty="0" smtClean="0"/>
              <a:t> needs to be coded</a:t>
            </a:r>
          </a:p>
          <a:p>
            <a:pPr lvl="1"/>
            <a:r>
              <a:rPr lang="en-US" b="1" dirty="0" smtClean="0"/>
              <a:t>Port pin direction</a:t>
            </a:r>
            <a:r>
              <a:rPr lang="en-US" dirty="0" smtClean="0"/>
              <a:t> </a:t>
            </a:r>
            <a:r>
              <a:rPr lang="en-US" i="1" dirty="0" smtClean="0"/>
              <a:t>also</a:t>
            </a:r>
            <a:r>
              <a:rPr lang="en-US" dirty="0" smtClean="0"/>
              <a:t> needs to be coded</a:t>
            </a:r>
          </a:p>
          <a:p>
            <a:pPr lvl="1"/>
            <a:endParaRPr lang="en-US" dirty="0"/>
          </a:p>
          <a:p>
            <a:r>
              <a:rPr lang="en-US" dirty="0" smtClean="0"/>
              <a:t>Each PORT has 3 port registers for interaction and control</a:t>
            </a:r>
          </a:p>
          <a:p>
            <a:pPr lvl="1"/>
            <a:r>
              <a:rPr lang="en-US" b="1" dirty="0" smtClean="0"/>
              <a:t>TRIS</a:t>
            </a:r>
            <a:r>
              <a:rPr lang="en-US" dirty="0" smtClean="0"/>
              <a:t> (tristate) register </a:t>
            </a:r>
          </a:p>
          <a:p>
            <a:pPr lvl="2"/>
            <a:r>
              <a:rPr lang="en-US" dirty="0" smtClean="0"/>
              <a:t>Controls port/pin direction</a:t>
            </a:r>
          </a:p>
          <a:p>
            <a:pPr lvl="2"/>
            <a:r>
              <a:rPr lang="en-US" dirty="0" smtClean="0"/>
              <a:t>On a per-pin basis, </a:t>
            </a:r>
            <a:r>
              <a:rPr lang="en-US" b="1" dirty="0" smtClean="0">
                <a:solidFill>
                  <a:srgbClr val="FF0000"/>
                </a:solidFill>
              </a:rPr>
              <a:t>1 makes it input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B050"/>
                </a:solidFill>
              </a:rPr>
              <a:t>0 makes it output</a:t>
            </a:r>
          </a:p>
          <a:p>
            <a:pPr lvl="1"/>
            <a:r>
              <a:rPr lang="en-US" b="1" dirty="0" smtClean="0"/>
              <a:t>PORT</a:t>
            </a:r>
            <a:r>
              <a:rPr lang="en-US" dirty="0" smtClean="0"/>
              <a:t> register</a:t>
            </a:r>
          </a:p>
          <a:p>
            <a:pPr lvl="2"/>
            <a:r>
              <a:rPr lang="en-US" dirty="0" smtClean="0"/>
              <a:t>Exchange of data with device connected to the port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LAT (latch) register </a:t>
            </a:r>
          </a:p>
          <a:p>
            <a:pPr lvl="2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Used for read-modify-write operations –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not used in this course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2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1040</Words>
  <Application>Microsoft Office PowerPoint</Application>
  <PresentationFormat>On-screen Show (4:3)</PresentationFormat>
  <Paragraphs>342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Clarity</vt:lpstr>
      <vt:lpstr>The PIC microcontroller</vt:lpstr>
      <vt:lpstr>PIC18F: Controller Architecture</vt:lpstr>
      <vt:lpstr>PIC18F: Notational convention</vt:lpstr>
      <vt:lpstr>Digital i/o ports</vt:lpstr>
      <vt:lpstr>Electronics: Concept of I/O Ports</vt:lpstr>
      <vt:lpstr>PIC18F family: I/O port wise</vt:lpstr>
      <vt:lpstr>PIC18F: I/O ports</vt:lpstr>
      <vt:lpstr>PIC18F4520: I/O ports in the pin-out</vt:lpstr>
      <vt:lpstr>PIC18F: I/O port usage</vt:lpstr>
      <vt:lpstr>PIC18F4520: PORT A details</vt:lpstr>
      <vt:lpstr>PIC18F: Using I/O PORT B</vt:lpstr>
      <vt:lpstr>PIC18F: PORTB as an output port</vt:lpstr>
      <vt:lpstr>PIC18F: PORTB pin(s) as output</vt:lpstr>
      <vt:lpstr>PIC18F: PORTB as an input port</vt:lpstr>
      <vt:lpstr>PIC18F: PORTB pin(s) as input</vt:lpstr>
      <vt:lpstr>Real-world scenarios</vt:lpstr>
      <vt:lpstr>Scenario #1: Implement festive lights!</vt:lpstr>
      <vt:lpstr>Scenario #1: Circuit schematic</vt:lpstr>
      <vt:lpstr>Scenario #1: Code</vt:lpstr>
      <vt:lpstr>Scenario #1: Twist!</vt:lpstr>
      <vt:lpstr>Scenario #2: Making waves!</vt:lpstr>
      <vt:lpstr>Scenario #2: Code for square wave</vt:lpstr>
      <vt:lpstr>Scenario #3: Making uneven waves!</vt:lpstr>
      <vt:lpstr>Scenario #3: Code for 66% DC</vt:lpstr>
      <vt:lpstr>Scenario #4: Multiple devices</vt:lpstr>
      <vt:lpstr>Scenario #4: Circuit schematic</vt:lpstr>
      <vt:lpstr>Scenario #4: Code</vt:lpstr>
      <vt:lpstr>PIC18F: I/O Ports Summary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2020-09-10T12:57:25Z</dcterms:created>
  <dcterms:modified xsi:type="dcterms:W3CDTF">2020-09-10T12:57:27Z</dcterms:modified>
</cp:coreProperties>
</file>