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0"/>
  </p:notesMasterIdLst>
  <p:sldIdLst>
    <p:sldId id="318" r:id="rId2"/>
    <p:sldId id="351" r:id="rId3"/>
    <p:sldId id="404" r:id="rId4"/>
    <p:sldId id="407" r:id="rId5"/>
    <p:sldId id="504" r:id="rId6"/>
    <p:sldId id="505" r:id="rId7"/>
    <p:sldId id="517" r:id="rId8"/>
    <p:sldId id="514" r:id="rId9"/>
    <p:sldId id="509" r:id="rId10"/>
    <p:sldId id="510" r:id="rId11"/>
    <p:sldId id="515" r:id="rId12"/>
    <p:sldId id="516" r:id="rId13"/>
    <p:sldId id="513" r:id="rId14"/>
    <p:sldId id="506" r:id="rId15"/>
    <p:sldId id="507" r:id="rId16"/>
    <p:sldId id="503" r:id="rId17"/>
    <p:sldId id="508" r:id="rId18"/>
    <p:sldId id="33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00"/>
    <a:srgbClr val="D42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1.microchip.com/downloads/en/DeviceDoc/39631E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Configuration Bits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PIC18F4520: Clock circuits (EC, ECIO)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 schematic(s)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Clock modes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FOSC&lt;3:0&gt;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0100</a:t>
            </a:r>
            <a:r>
              <a:rPr lang="en-US" dirty="0"/>
              <a:t>: </a:t>
            </a:r>
            <a:r>
              <a:rPr lang="en-US" dirty="0" smtClean="0"/>
              <a:t>EC</a:t>
            </a:r>
          </a:p>
          <a:p>
            <a:pPr marL="0" indent="0">
              <a:buNone/>
            </a:pPr>
            <a:r>
              <a:rPr lang="en-US" dirty="0" smtClean="0"/>
              <a:t>(external clock, CLK0 on RA6)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0101</a:t>
            </a:r>
            <a:r>
              <a:rPr lang="en-US" dirty="0"/>
              <a:t>: </a:t>
            </a:r>
            <a:r>
              <a:rPr lang="en-US" dirty="0" smtClean="0"/>
              <a:t>ECIO</a:t>
            </a:r>
          </a:p>
          <a:p>
            <a:pPr marL="0" indent="0">
              <a:buNone/>
            </a:pPr>
            <a:r>
              <a:rPr lang="en-US" dirty="0" smtClean="0"/>
              <a:t>(external clock, IO on RA6)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385074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3714169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7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PIC18F4520: Clock circuits (RC, </a:t>
            </a:r>
            <a:r>
              <a:rPr lang="en-US" dirty="0"/>
              <a:t>R</a:t>
            </a:r>
            <a:r>
              <a:rPr lang="en-US" dirty="0" smtClean="0"/>
              <a:t>CIO)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 schematic(s)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Clock modes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FOSC&lt;3:0&gt;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0011, 101x, 11xx: RC</a:t>
            </a:r>
          </a:p>
          <a:p>
            <a:pPr marL="0" indent="0">
              <a:buNone/>
            </a:pPr>
            <a:r>
              <a:rPr lang="en-US" dirty="0" smtClean="0"/>
              <a:t>(external RC, CLK0 on RA6)</a:t>
            </a: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0111</a:t>
            </a:r>
            <a:r>
              <a:rPr lang="en-US" dirty="0"/>
              <a:t>: </a:t>
            </a:r>
            <a:r>
              <a:rPr lang="en-US" dirty="0" smtClean="0"/>
              <a:t>RCIO</a:t>
            </a:r>
          </a:p>
          <a:p>
            <a:pPr marL="0" indent="0">
              <a:buNone/>
            </a:pPr>
            <a:r>
              <a:rPr lang="en-US" dirty="0" smtClean="0"/>
              <a:t>(external RC, IO on RA6)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2981325" cy="204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24103"/>
            <a:ext cx="2981325" cy="208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PIC18F4520: Clock circuits (HS-PLL)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 schematic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Clock mode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FOSC&lt;3:0&gt;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0110: HS-PLL</a:t>
            </a:r>
          </a:p>
          <a:p>
            <a:pPr marL="0" indent="0">
              <a:buNone/>
            </a:pPr>
            <a:r>
              <a:rPr lang="en-US" dirty="0" smtClean="0"/>
              <a:t>(High-speed crystal, PLL enabled)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5718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Internal Clock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FOSC&lt;3:0&gt;: 1000, 1001: Internal Clock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" y="2115754"/>
            <a:ext cx="6096000" cy="405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186940" y="3733800"/>
            <a:ext cx="3352800" cy="1752600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CONFIG2L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BORV&lt;1:0&gt;: Brown-out reset voltage bits</a:t>
            </a:r>
          </a:p>
          <a:p>
            <a:pPr lvl="2"/>
            <a:r>
              <a:rPr lang="en-US" dirty="0" smtClean="0"/>
              <a:t>11: Minimum setting (2.00V min)</a:t>
            </a:r>
          </a:p>
          <a:p>
            <a:pPr lvl="2"/>
            <a:r>
              <a:rPr lang="en-US" dirty="0" smtClean="0"/>
              <a:t>10: 2.65V min</a:t>
            </a:r>
          </a:p>
          <a:p>
            <a:pPr lvl="2"/>
            <a:r>
              <a:rPr lang="en-US" dirty="0" smtClean="0"/>
              <a:t>01: 4.11V min</a:t>
            </a:r>
          </a:p>
          <a:p>
            <a:pPr lvl="2"/>
            <a:r>
              <a:rPr lang="en-US" dirty="0" smtClean="0"/>
              <a:t>00: Maximum setting (4.36V min)</a:t>
            </a:r>
          </a:p>
          <a:p>
            <a:pPr lvl="1"/>
            <a:r>
              <a:rPr lang="en-US" dirty="0" smtClean="0"/>
              <a:t>BOREN&lt;1:0&gt;: Brown-out reset enable bits</a:t>
            </a:r>
          </a:p>
          <a:p>
            <a:pPr lvl="2"/>
            <a:r>
              <a:rPr lang="en-US" dirty="0" smtClean="0"/>
              <a:t>00: BOR disabled in hardware as well as software</a:t>
            </a:r>
          </a:p>
          <a:p>
            <a:pPr lvl="2"/>
            <a:r>
              <a:rPr lang="en-US" dirty="0" smtClean="0"/>
              <a:t>01: BOR enabled, controlled in software (runtime enable/disable)</a:t>
            </a:r>
          </a:p>
          <a:p>
            <a:pPr lvl="2"/>
            <a:r>
              <a:rPr lang="en-US" dirty="0" smtClean="0"/>
              <a:t>10: BOR enabled in hardware, disabled in sleep mode</a:t>
            </a:r>
          </a:p>
          <a:p>
            <a:pPr lvl="2"/>
            <a:r>
              <a:rPr lang="en-US" dirty="0" smtClean="0"/>
              <a:t>11: BOR enabled in hardware only</a:t>
            </a:r>
          </a:p>
          <a:p>
            <a:pPr lvl="1"/>
            <a:r>
              <a:rPr lang="en-US" dirty="0" smtClean="0"/>
              <a:t>PWRTEN: Power-up timer enable bit</a:t>
            </a:r>
          </a:p>
          <a:p>
            <a:pPr lvl="2"/>
            <a:r>
              <a:rPr lang="en-US" dirty="0" smtClean="0"/>
              <a:t>1: PWRT enabled, 0: disabled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7744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752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BORV1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BORV0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BOREN1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BOREN0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/>
              <a:t>PWRTEN</a:t>
            </a:r>
            <a:endParaRPr lang="en-US" sz="900" b="1" dirty="0"/>
          </a:p>
        </p:txBody>
      </p:sp>
      <p:sp>
        <p:nvSpPr>
          <p:cNvPr id="13" name="Right Brace 12"/>
          <p:cNvSpPr/>
          <p:nvPr/>
        </p:nvSpPr>
        <p:spPr>
          <a:xfrm>
            <a:off x="4572000" y="2819400"/>
            <a:ext cx="228600" cy="381000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2831068"/>
            <a:ext cx="171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 (low power)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CONFIG2H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WDTPS&lt;3:0&gt;: Watchdog timer post-scale select bits</a:t>
            </a:r>
          </a:p>
          <a:p>
            <a:pPr lvl="2"/>
            <a:r>
              <a:rPr lang="en-US" dirty="0" smtClean="0"/>
              <a:t>0000 → 1:1</a:t>
            </a:r>
          </a:p>
          <a:p>
            <a:pPr lvl="2"/>
            <a:r>
              <a:rPr lang="en-US" dirty="0" smtClean="0"/>
              <a:t>0001 </a:t>
            </a:r>
            <a:r>
              <a:rPr lang="en-US" dirty="0"/>
              <a:t>→ </a:t>
            </a:r>
            <a:r>
              <a:rPr lang="en-US" dirty="0" smtClean="0"/>
              <a:t>1:2</a:t>
            </a:r>
          </a:p>
          <a:p>
            <a:pPr lvl="2"/>
            <a:r>
              <a:rPr lang="en-US" dirty="0" smtClean="0"/>
              <a:t>0010 </a:t>
            </a:r>
            <a:r>
              <a:rPr lang="en-US" dirty="0"/>
              <a:t>→ </a:t>
            </a:r>
            <a:r>
              <a:rPr lang="en-US" dirty="0" smtClean="0"/>
              <a:t>1:4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1110 </a:t>
            </a:r>
            <a:r>
              <a:rPr lang="en-US" dirty="0"/>
              <a:t>→ </a:t>
            </a:r>
            <a:r>
              <a:rPr lang="en-US" dirty="0" smtClean="0"/>
              <a:t>1:16384</a:t>
            </a:r>
          </a:p>
          <a:p>
            <a:pPr lvl="2"/>
            <a:r>
              <a:rPr lang="en-US" dirty="0" smtClean="0"/>
              <a:t>1111 </a:t>
            </a:r>
            <a:r>
              <a:rPr lang="en-US" dirty="0"/>
              <a:t>→ </a:t>
            </a:r>
            <a:r>
              <a:rPr lang="en-US" dirty="0" smtClean="0"/>
              <a:t>1:32768</a:t>
            </a:r>
          </a:p>
          <a:p>
            <a:pPr lvl="1"/>
            <a:r>
              <a:rPr lang="en-US" dirty="0" smtClean="0"/>
              <a:t>WDTEN: Watchdog timer enable bit</a:t>
            </a:r>
          </a:p>
          <a:p>
            <a:pPr lvl="2"/>
            <a:r>
              <a:rPr lang="en-US" dirty="0" smtClean="0"/>
              <a:t>1: WDT enabled, 0: WDT disabled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7744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752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WDTPS3</a:t>
            </a:r>
            <a:endParaRPr 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WDTPS2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WDTPS1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WDTPS0</a:t>
            </a:r>
            <a:endParaRPr lang="en-US" sz="10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/>
              <a:t>WDTEN</a:t>
            </a:r>
            <a:endParaRPr lang="en-US" sz="9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7680" y="3383280"/>
            <a:ext cx="4956806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Watchdog Timer info:</a:t>
            </a:r>
            <a:endParaRPr lang="en-US" sz="1600" dirty="0"/>
          </a:p>
          <a:p>
            <a:pPr>
              <a:buFont typeface="Arial" charset="0"/>
              <a:buChar char="•"/>
            </a:pPr>
            <a:r>
              <a:rPr lang="en-US" sz="1600" dirty="0" smtClean="0"/>
              <a:t> Driven </a:t>
            </a:r>
            <a:r>
              <a:rPr lang="en-US" sz="1600" dirty="0"/>
              <a:t>by internal oscillator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 Nominal </a:t>
            </a:r>
            <a:r>
              <a:rPr lang="en-US" sz="1600" dirty="0"/>
              <a:t>~4msecs, can be post-scaled to ~</a:t>
            </a:r>
            <a:r>
              <a:rPr lang="en-US" sz="1600" dirty="0" smtClean="0"/>
              <a:t>131secs</a:t>
            </a:r>
            <a:endParaRPr lang="en-US" sz="1600" dirty="0"/>
          </a:p>
        </p:txBody>
      </p:sp>
      <p:sp>
        <p:nvSpPr>
          <p:cNvPr id="15" name="Right Brace 14"/>
          <p:cNvSpPr/>
          <p:nvPr/>
        </p:nvSpPr>
        <p:spPr>
          <a:xfrm>
            <a:off x="3352800" y="2895600"/>
            <a:ext cx="459160" cy="1828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PIC18F4520: </a:t>
            </a:r>
            <a:r>
              <a:rPr lang="en-US" dirty="0" err="1" smtClean="0"/>
              <a:t>Config</a:t>
            </a:r>
            <a:r>
              <a:rPr lang="en-US" dirty="0" smtClean="0"/>
              <a:t> Bits control in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Bits window in MPLABX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012950"/>
            <a:ext cx="81026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</a:t>
            </a:r>
            <a:r>
              <a:rPr lang="en-US" dirty="0" err="1" smtClean="0"/>
              <a:t>Config</a:t>
            </a:r>
            <a:r>
              <a:rPr lang="en-US" dirty="0" smtClean="0"/>
              <a:t> bits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Bits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the behavior of the PIC</a:t>
            </a:r>
          </a:p>
          <a:p>
            <a:pPr lvl="1"/>
            <a:r>
              <a:rPr lang="en-US" dirty="0" smtClean="0"/>
              <a:t>Enable / disable various hardware features</a:t>
            </a:r>
          </a:p>
          <a:p>
            <a:pPr lvl="1"/>
            <a:r>
              <a:rPr lang="en-US" dirty="0" smtClean="0"/>
              <a:t>Available as a user-friendly, editable table in MPLABX IDE</a:t>
            </a:r>
          </a:p>
          <a:p>
            <a:pPr lvl="2"/>
            <a:r>
              <a:rPr lang="en-US" dirty="0" smtClean="0"/>
              <a:t>Automatic code generation (for inserting into project)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For more details, link to the Controller Datasheet</a:t>
            </a:r>
          </a:p>
          <a:p>
            <a:pPr lvl="3"/>
            <a:endParaRPr lang="en-US" dirty="0" smtClean="0">
              <a:hlinkClick r:id="rId2"/>
            </a:endParaRPr>
          </a:p>
          <a:p>
            <a:pPr marL="274320" lvl="1" indent="0">
              <a:buNone/>
            </a:pPr>
            <a:r>
              <a:rPr lang="en-US" dirty="0" smtClean="0">
                <a:hlinkClick r:id="rId2"/>
              </a:rPr>
              <a:t>http://ww1.microchip.com/downloads/en/DeviceDoc/39631E.pdf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8536"/>
            <a:ext cx="7053768" cy="45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 </a:t>
            </a:r>
            <a:r>
              <a:rPr lang="en-US" dirty="0" err="1" smtClean="0"/>
              <a:t>Config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Configuration Bits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Bits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ontrol the PIC’s behavior</a:t>
            </a:r>
          </a:p>
          <a:p>
            <a:pPr lvl="1"/>
            <a:r>
              <a:rPr lang="en-US" dirty="0" smtClean="0"/>
              <a:t>Enable / Disable various hardware features of the PIC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Available through </a:t>
            </a:r>
            <a:r>
              <a:rPr lang="en-US" b="1" dirty="0" err="1" smtClean="0"/>
              <a:t>Config</a:t>
            </a:r>
            <a:r>
              <a:rPr lang="en-US" b="1" dirty="0" smtClean="0"/>
              <a:t> Registers</a:t>
            </a:r>
          </a:p>
          <a:p>
            <a:pPr lvl="2"/>
            <a:r>
              <a:rPr lang="en-US" dirty="0" smtClean="0"/>
              <a:t>Addresses 0x300001 through 0x30000D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Significant ones:</a:t>
            </a:r>
          </a:p>
          <a:p>
            <a:pPr lvl="2"/>
            <a:r>
              <a:rPr lang="en-US" dirty="0" smtClean="0"/>
              <a:t>CONFIG1H (0x300001): Frequency / Oscillator Selection</a:t>
            </a:r>
          </a:p>
          <a:p>
            <a:pPr lvl="2"/>
            <a:r>
              <a:rPr lang="en-US" dirty="0" smtClean="0"/>
              <a:t>CONFIG2L (0x300002): PWRT and BOR Control</a:t>
            </a:r>
          </a:p>
          <a:p>
            <a:pPr lvl="2"/>
            <a:r>
              <a:rPr lang="en-US" dirty="0" smtClean="0"/>
              <a:t>CONFIG2H (0x300003): WDT Control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PIC18F4520: CONFIG1H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IESO: Internal/external oscillator switchover bit</a:t>
            </a:r>
          </a:p>
          <a:p>
            <a:pPr lvl="1"/>
            <a:r>
              <a:rPr lang="en-US" dirty="0" smtClean="0"/>
              <a:t>FCMEN: Failsafe clock monitor enable bit</a:t>
            </a:r>
          </a:p>
          <a:p>
            <a:pPr lvl="1"/>
            <a:r>
              <a:rPr lang="en-US" dirty="0" smtClean="0"/>
              <a:t>FOSC3:0 &lt;4 bits&gt;</a:t>
            </a:r>
          </a:p>
          <a:p>
            <a:pPr lvl="2"/>
            <a:r>
              <a:rPr lang="en-US" dirty="0" smtClean="0"/>
              <a:t>0000: LP</a:t>
            </a:r>
            <a:endParaRPr lang="en-US" i="1" dirty="0" smtClean="0"/>
          </a:p>
          <a:p>
            <a:pPr lvl="2"/>
            <a:r>
              <a:rPr lang="en-US" dirty="0" smtClean="0"/>
              <a:t>0001: XT </a:t>
            </a:r>
          </a:p>
          <a:p>
            <a:pPr lvl="2"/>
            <a:r>
              <a:rPr lang="en-US" dirty="0" smtClean="0"/>
              <a:t>0010: HS</a:t>
            </a:r>
            <a:endParaRPr lang="en-US" i="1" dirty="0" smtClean="0"/>
          </a:p>
          <a:p>
            <a:pPr lvl="2"/>
            <a:r>
              <a:rPr lang="en-US" dirty="0" smtClean="0"/>
              <a:t>0011: External RC, CLK0 on RA6</a:t>
            </a:r>
          </a:p>
          <a:p>
            <a:pPr lvl="2"/>
            <a:r>
              <a:rPr lang="en-US" dirty="0" smtClean="0"/>
              <a:t>0100: External clock, CLK0 on RA6</a:t>
            </a:r>
          </a:p>
          <a:p>
            <a:pPr lvl="2"/>
            <a:r>
              <a:rPr lang="en-US" dirty="0" smtClean="0"/>
              <a:t>0101: External clock, RA6 as port pin</a:t>
            </a:r>
          </a:p>
          <a:p>
            <a:pPr lvl="2"/>
            <a:r>
              <a:rPr lang="en-US" dirty="0" smtClean="0"/>
              <a:t>0110: HS, PLL enabled</a:t>
            </a:r>
          </a:p>
          <a:p>
            <a:pPr lvl="2"/>
            <a:r>
              <a:rPr lang="en-US" dirty="0" smtClean="0"/>
              <a:t>0111: External RC, RA6 as port pin</a:t>
            </a:r>
          </a:p>
          <a:p>
            <a:pPr lvl="2"/>
            <a:r>
              <a:rPr lang="en-US" dirty="0" smtClean="0"/>
              <a:t>1000: Internal oscillator block, RA6, RA7 as port pins</a:t>
            </a:r>
          </a:p>
          <a:p>
            <a:pPr lvl="2"/>
            <a:r>
              <a:rPr lang="en-US" dirty="0" smtClean="0"/>
              <a:t>1001: Internal oscillator block, CLK0 on RA6, RA7 as port pin</a:t>
            </a:r>
          </a:p>
          <a:p>
            <a:pPr lvl="2"/>
            <a:r>
              <a:rPr lang="en-US" dirty="0" smtClean="0"/>
              <a:t>101x, 11xx: External RC, CLK0 on RA6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67744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IESO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752600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FCMEN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FOSC3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FOSC2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FOSC1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752600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FOSC0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7052320" y="2895600"/>
            <a:ext cx="1253480" cy="2209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PIC18F4520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53200" y="3276600"/>
            <a:ext cx="4991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7020" y="4572000"/>
            <a:ext cx="474340" cy="7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7000" y="2819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312029" y="41264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/>
              <a:t>/4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7063740" y="4389120"/>
            <a:ext cx="16764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RA6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32040" y="3962400"/>
            <a:ext cx="1716360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00600" y="4126468"/>
            <a:ext cx="1447800" cy="453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105400" y="4353044"/>
            <a:ext cx="1143000" cy="1742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12160" y="4572000"/>
            <a:ext cx="63624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63740" y="3070860"/>
            <a:ext cx="16764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RA7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4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PIC18F4520: </a:t>
            </a:r>
            <a:br>
              <a:rPr lang="en-US" dirty="0" smtClean="0"/>
            </a:br>
            <a:r>
              <a:rPr lang="en-US" dirty="0" smtClean="0"/>
              <a:t>OSC1/CLKI/RA7</a:t>
            </a:r>
            <a:r>
              <a:rPr lang="en-US" smtClean="0"/>
              <a:t>, OSC2/CLKO/RA6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9" y="1910800"/>
            <a:ext cx="7800001" cy="3904762"/>
          </a:xfrm>
        </p:spPr>
      </p:pic>
      <p:sp>
        <p:nvSpPr>
          <p:cNvPr id="3" name="Rounded Rectangle 2"/>
          <p:cNvSpPr/>
          <p:nvPr/>
        </p:nvSpPr>
        <p:spPr>
          <a:xfrm>
            <a:off x="2522220" y="4198620"/>
            <a:ext cx="990600" cy="152400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53640" y="4366260"/>
            <a:ext cx="1074420" cy="179070"/>
          </a:xfrm>
          <a:prstGeom prst="round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Clock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PIC18F4520: Clock circuits (LP, XT, HS)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Circuit schematic(s)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Clock modes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FOSC&lt;3:0&gt;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0000: LP</a:t>
            </a:r>
          </a:p>
          <a:p>
            <a:pPr marL="274320" lvl="1" indent="0">
              <a:buNone/>
            </a:pPr>
            <a:r>
              <a:rPr lang="en-US" dirty="0" smtClean="0"/>
              <a:t>Low-power crystal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0001: XT</a:t>
            </a:r>
          </a:p>
          <a:p>
            <a:pPr marL="274320" lvl="1" indent="0">
              <a:buNone/>
            </a:pPr>
            <a:r>
              <a:rPr lang="en-US" dirty="0" smtClean="0"/>
              <a:t>Crystal / resonator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0010: HS</a:t>
            </a:r>
          </a:p>
          <a:p>
            <a:pPr marL="274320" lvl="1" indent="0">
              <a:buNone/>
            </a:pPr>
            <a:r>
              <a:rPr lang="en-US" dirty="0" smtClean="0"/>
              <a:t>High-speed crystal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36671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2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678</Words>
  <Application>Microsoft Office PowerPoint</Application>
  <PresentationFormat>On-screen Show (4:3)</PresentationFormat>
  <Paragraphs>194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The PIC microcontroller</vt:lpstr>
      <vt:lpstr>PIC18F: Controller Architecture</vt:lpstr>
      <vt:lpstr>PIC18F: Notational convention</vt:lpstr>
      <vt:lpstr>pic18F Config bits</vt:lpstr>
      <vt:lpstr>PIC18F: Configuration Bits</vt:lpstr>
      <vt:lpstr>PIC18F4520: CONFIG1H</vt:lpstr>
      <vt:lpstr>PIC18F4520:  OSC1/CLKI/RA7, OSC2/CLKO/RA6</vt:lpstr>
      <vt:lpstr>Clock config  and  system design</vt:lpstr>
      <vt:lpstr>PIC18F4520: Clock circuits (LP, XT, HS)</vt:lpstr>
      <vt:lpstr>PIC18F4520: Clock circuits (EC, ECIO)</vt:lpstr>
      <vt:lpstr>PIC18F4520: Clock circuits (RC, RCIO)</vt:lpstr>
      <vt:lpstr>PIC18F4520: Clock circuits (HS-PLL)</vt:lpstr>
      <vt:lpstr>PIC18F4520: Internal Clock Block</vt:lpstr>
      <vt:lpstr>PIC18F4520: CONFIG2L</vt:lpstr>
      <vt:lpstr>PIC18F4520: CONFIG2H</vt:lpstr>
      <vt:lpstr>PIC18F4520: Config Bits control in IDE</vt:lpstr>
      <vt:lpstr>PIC18F4520: Config bits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2020-09-10T12:57:36Z</dcterms:created>
  <dcterms:modified xsi:type="dcterms:W3CDTF">2020-09-10T12:57:38Z</dcterms:modified>
</cp:coreProperties>
</file>