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1"/>
  </p:sldMasterIdLst>
  <p:notesMasterIdLst>
    <p:notesMasterId r:id="rId21"/>
  </p:notesMasterIdLst>
  <p:sldIdLst>
    <p:sldId id="318" r:id="rId2"/>
    <p:sldId id="351" r:id="rId3"/>
    <p:sldId id="404" r:id="rId4"/>
    <p:sldId id="407" r:id="rId5"/>
    <p:sldId id="378" r:id="rId6"/>
    <p:sldId id="503" r:id="rId7"/>
    <p:sldId id="504" r:id="rId8"/>
    <p:sldId id="505" r:id="rId9"/>
    <p:sldId id="506" r:id="rId10"/>
    <p:sldId id="507" r:id="rId11"/>
    <p:sldId id="508" r:id="rId12"/>
    <p:sldId id="512" r:id="rId13"/>
    <p:sldId id="513" r:id="rId14"/>
    <p:sldId id="514" r:id="rId15"/>
    <p:sldId id="509" r:id="rId16"/>
    <p:sldId id="510" r:id="rId17"/>
    <p:sldId id="511" r:id="rId18"/>
    <p:sldId id="502" r:id="rId19"/>
    <p:sldId id="33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66"/>
    <a:srgbClr val="D42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4" autoAdjust="0"/>
    <p:restoredTop sz="94705" autoAdjust="0"/>
  </p:normalViewPr>
  <p:slideViewPr>
    <p:cSldViewPr>
      <p:cViewPr>
        <p:scale>
          <a:sx n="100" d="100"/>
          <a:sy n="100" d="100"/>
        </p:scale>
        <p:origin x="-336" y="52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C5FAA-52D3-4EF6-A666-E022912C11E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80165-1A4C-4DB2-B0FB-8883D3C0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49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80165-1A4C-4DB2-B0FB-8883D3C05E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16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A5EB-7B50-47DC-B806-891AF522214D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084E-C52F-4375-A27A-6B7ECD77E9D8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B118-D378-4C9B-88C8-65F20B7A1383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FABC1-E166-4844-A705-6B2B09EF8FC7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C0C5-D92E-4138-BB61-CA55B1C1B8DF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2DDF-C010-4AB9-A2EF-4E426E010CAA}" type="datetime1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9682-96BD-40DA-B367-1B7CD89C9706}" type="datetime1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B443-3AB9-4572-9777-E41A8D305A50}" type="datetime1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3E13-9EE8-4192-A831-B8A01D900E35}" type="datetime1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84DE-FD24-4B5A-A01F-6E9FC1630AED}" type="datetime1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7B6E-3000-49A2-89A8-F46338DFD205}" type="datetime1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9F0550A-95B0-41E9-8577-2BB10DA2583E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The PIC microcontroller</a:t>
            </a:r>
            <a:endParaRPr lang="en-US" b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PIC18F4520: Timers and Counters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6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Timer0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Timer registers – depending on 8-bit / 16-bit</a:t>
            </a:r>
          </a:p>
          <a:p>
            <a:pPr lvl="1"/>
            <a:r>
              <a:rPr lang="en-US" b="1" dirty="0" smtClean="0"/>
              <a:t>TMR0H:TMR0L</a:t>
            </a:r>
          </a:p>
          <a:p>
            <a:r>
              <a:rPr lang="en-US" dirty="0" smtClean="0"/>
              <a:t>Configuration and control register</a:t>
            </a:r>
          </a:p>
          <a:p>
            <a:pPr lvl="1"/>
            <a:r>
              <a:rPr lang="en-US" b="1" dirty="0" smtClean="0"/>
              <a:t>T0CON</a:t>
            </a:r>
          </a:p>
          <a:p>
            <a:r>
              <a:rPr lang="en-US" dirty="0" smtClean="0"/>
              <a:t>Overflow indicator flag</a:t>
            </a:r>
          </a:p>
          <a:p>
            <a:pPr lvl="1"/>
            <a:r>
              <a:rPr lang="en-US" b="1" dirty="0" smtClean="0"/>
              <a:t>TMR0IF</a:t>
            </a:r>
            <a:r>
              <a:rPr lang="en-US" dirty="0" smtClean="0"/>
              <a:t> (part of INTCON register)</a:t>
            </a:r>
          </a:p>
          <a:p>
            <a:pPr lvl="2"/>
            <a:r>
              <a:rPr lang="en-US" dirty="0" smtClean="0"/>
              <a:t>TMR0’s </a:t>
            </a:r>
            <a:r>
              <a:rPr lang="en-US" b="1" dirty="0" smtClean="0"/>
              <a:t>I</a:t>
            </a:r>
            <a:r>
              <a:rPr lang="en-US" dirty="0" smtClean="0"/>
              <a:t>nterrupt </a:t>
            </a:r>
            <a:r>
              <a:rPr lang="en-US" b="1" dirty="0" smtClean="0"/>
              <a:t>F</a:t>
            </a:r>
            <a:r>
              <a:rPr lang="en-US" dirty="0" smtClean="0"/>
              <a:t>lag</a:t>
            </a:r>
          </a:p>
          <a:p>
            <a:pPr lvl="2"/>
            <a:r>
              <a:rPr lang="en-US" dirty="0" smtClean="0"/>
              <a:t>Goes from 0 to 1 on an overflow event</a:t>
            </a:r>
          </a:p>
          <a:p>
            <a:pPr lvl="2"/>
            <a:r>
              <a:rPr lang="en-US" b="1" i="1" dirty="0" smtClean="0"/>
              <a:t>Should be reset to 0 before using Timer0, and after an overflow!</a:t>
            </a:r>
          </a:p>
          <a:p>
            <a:pPr lvl="1"/>
            <a:r>
              <a:rPr lang="en-US" b="1" dirty="0" smtClean="0"/>
              <a:t>TMR0IE</a:t>
            </a:r>
            <a:r>
              <a:rPr lang="en-US" dirty="0" smtClean="0"/>
              <a:t> (part of INTCON register)</a:t>
            </a:r>
          </a:p>
          <a:p>
            <a:pPr lvl="2"/>
            <a:r>
              <a:rPr lang="en-US" dirty="0" smtClean="0"/>
              <a:t>If 1, enables TMR0 interrupts</a:t>
            </a:r>
          </a:p>
          <a:p>
            <a:pPr lvl="2"/>
            <a:r>
              <a:rPr lang="en-US" dirty="0" smtClean="0"/>
              <a:t>TMR0 interrupt will be generated on an overflow 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15200" y="2268974"/>
            <a:ext cx="68480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0x00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07580" y="2754868"/>
            <a:ext cx="710451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0xFF</a:t>
            </a:r>
            <a:endParaRPr lang="en-US" dirty="0"/>
          </a:p>
        </p:txBody>
      </p:sp>
      <p:sp>
        <p:nvSpPr>
          <p:cNvPr id="7" name="Curved Left Arrow 6"/>
          <p:cNvSpPr/>
          <p:nvPr/>
        </p:nvSpPr>
        <p:spPr>
          <a:xfrm>
            <a:off x="8025651" y="2392680"/>
            <a:ext cx="203949" cy="577334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/>
          <p:cNvSpPr/>
          <p:nvPr/>
        </p:nvSpPr>
        <p:spPr>
          <a:xfrm rot="10800000">
            <a:off x="7101840" y="2394466"/>
            <a:ext cx="203949" cy="577334"/>
          </a:xfrm>
          <a:prstGeom prst="curved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28649" y="173914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8-bit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28649" y="3581400"/>
            <a:ext cx="68480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0x00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73173" y="35930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TMR0IF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30440" y="35814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Timer0 – usage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Initialization / configuration</a:t>
            </a:r>
          </a:p>
          <a:p>
            <a:pPr lvl="1"/>
            <a:r>
              <a:rPr lang="en-US" dirty="0" smtClean="0"/>
              <a:t>Fill T0CON and configure the timer </a:t>
            </a:r>
            <a:r>
              <a:rPr lang="en-US" i="1" dirty="0" smtClean="0"/>
              <a:t>(but don’t start it yet!)</a:t>
            </a:r>
          </a:p>
          <a:p>
            <a:pPr lvl="1"/>
            <a:r>
              <a:rPr lang="en-US" dirty="0" smtClean="0"/>
              <a:t>Fill proper values in TMR0, TMRL</a:t>
            </a:r>
          </a:p>
          <a:p>
            <a:pPr lvl="1"/>
            <a:r>
              <a:rPr lang="en-US" dirty="0" smtClean="0"/>
              <a:t>Reset TMR0IF to 0</a:t>
            </a:r>
          </a:p>
          <a:p>
            <a:endParaRPr lang="en-US" dirty="0"/>
          </a:p>
          <a:p>
            <a:r>
              <a:rPr lang="en-US" dirty="0" smtClean="0"/>
              <a:t>Start Timer0 by setting TMR0ON to 1 (T0CON)</a:t>
            </a:r>
          </a:p>
          <a:p>
            <a:endParaRPr lang="en-US" dirty="0"/>
          </a:p>
          <a:p>
            <a:r>
              <a:rPr lang="en-US" dirty="0" smtClean="0"/>
              <a:t>Check for TMR0 overflow</a:t>
            </a:r>
          </a:p>
          <a:p>
            <a:pPr lvl="1"/>
            <a:r>
              <a:rPr lang="en-US" dirty="0" smtClean="0"/>
              <a:t>Option #1</a:t>
            </a:r>
          </a:p>
          <a:p>
            <a:pPr lvl="2"/>
            <a:r>
              <a:rPr lang="en-US" dirty="0" smtClean="0"/>
              <a:t>Monitor TMR0IF (INTCON) changing to 1, continuously</a:t>
            </a:r>
          </a:p>
          <a:p>
            <a:pPr lvl="2"/>
            <a:r>
              <a:rPr lang="en-US" dirty="0" smtClean="0"/>
              <a:t>Called ‘</a:t>
            </a:r>
            <a:r>
              <a:rPr lang="en-US" b="1" dirty="0" smtClean="0"/>
              <a:t>polling</a:t>
            </a:r>
            <a:r>
              <a:rPr lang="en-US" dirty="0" smtClean="0"/>
              <a:t>’ method</a:t>
            </a:r>
          </a:p>
          <a:p>
            <a:pPr lvl="1"/>
            <a:r>
              <a:rPr lang="en-US" dirty="0" smtClean="0"/>
              <a:t>Option #2</a:t>
            </a:r>
          </a:p>
          <a:p>
            <a:pPr lvl="2"/>
            <a:r>
              <a:rPr lang="en-US" dirty="0" smtClean="0"/>
              <a:t>Enable TMR0’s interrupt (set TMR0IE to 1)</a:t>
            </a:r>
          </a:p>
          <a:p>
            <a:pPr lvl="2"/>
            <a:r>
              <a:rPr lang="en-US" dirty="0" smtClean="0"/>
              <a:t>Handle TMR0’s interrupt in an </a:t>
            </a:r>
            <a:r>
              <a:rPr lang="en-US" b="1" dirty="0" smtClean="0"/>
              <a:t>ISR</a:t>
            </a:r>
          </a:p>
          <a:p>
            <a:endParaRPr lang="en-US" b="1" dirty="0"/>
          </a:p>
          <a:p>
            <a:r>
              <a:rPr lang="en-US" dirty="0" smtClean="0"/>
              <a:t>Stop the timer once you are done using 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3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PIC18F: Timer0 – Real-world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Generate a </a:t>
            </a:r>
            <a:r>
              <a:rPr lang="en-US" b="1" dirty="0" smtClean="0"/>
              <a:t>2 kHz</a:t>
            </a:r>
            <a:r>
              <a:rPr lang="en-US" dirty="0" smtClean="0"/>
              <a:t> square-wave on </a:t>
            </a:r>
            <a:r>
              <a:rPr lang="en-US" b="1" dirty="0" smtClean="0"/>
              <a:t>RB4</a:t>
            </a:r>
            <a:r>
              <a:rPr lang="en-US" dirty="0" smtClean="0"/>
              <a:t> for </a:t>
            </a:r>
            <a:r>
              <a:rPr lang="en-US" b="1" dirty="0" smtClean="0"/>
              <a:t>10MHz crystal</a:t>
            </a:r>
            <a:r>
              <a:rPr lang="en-US" dirty="0" smtClean="0"/>
              <a:t> clock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b="1" dirty="0" smtClean="0"/>
              <a:t>Main</a:t>
            </a:r>
            <a:r>
              <a:rPr lang="en-US" dirty="0" smtClean="0"/>
              <a:t> code:</a:t>
            </a:r>
          </a:p>
          <a:p>
            <a:pPr lvl="2"/>
            <a:r>
              <a:rPr lang="en-US" dirty="0" smtClean="0"/>
              <a:t>Make </a:t>
            </a:r>
            <a:r>
              <a:rPr lang="en-US" dirty="0"/>
              <a:t>RB4 an output pin</a:t>
            </a:r>
            <a:endParaRPr lang="en-US" dirty="0" smtClean="0"/>
          </a:p>
          <a:p>
            <a:pPr lvl="2"/>
            <a:r>
              <a:rPr lang="en-US" dirty="0" smtClean="0"/>
              <a:t>Configure Timer0 (fill in T0CON)</a:t>
            </a:r>
          </a:p>
          <a:p>
            <a:pPr lvl="3"/>
            <a:r>
              <a:rPr lang="en-US" dirty="0" smtClean="0"/>
              <a:t>16-bit mode, Internal clock source, ratio 1:1 (PSA disabled)</a:t>
            </a:r>
          </a:p>
          <a:p>
            <a:pPr lvl="2"/>
            <a:r>
              <a:rPr lang="en-US" dirty="0" smtClean="0"/>
              <a:t>Clear TMR0IF </a:t>
            </a:r>
          </a:p>
          <a:p>
            <a:pPr lvl="2"/>
            <a:r>
              <a:rPr lang="en-US" dirty="0" err="1" smtClean="0"/>
              <a:t>Timer_Loop</a:t>
            </a:r>
            <a:endParaRPr lang="en-US" dirty="0" smtClean="0"/>
          </a:p>
          <a:p>
            <a:pPr lvl="3"/>
            <a:r>
              <a:rPr lang="en-US" dirty="0" smtClean="0"/>
              <a:t>Fill TMR0:TMR0L with a proper value (say </a:t>
            </a:r>
            <a:r>
              <a:rPr lang="en-US" b="1" dirty="0" smtClean="0"/>
              <a:t>T0VAL</a:t>
            </a:r>
            <a:r>
              <a:rPr lang="en-US" dirty="0" smtClean="0"/>
              <a:t>)</a:t>
            </a:r>
            <a:endParaRPr lang="en-US" b="1" dirty="0" smtClean="0"/>
          </a:p>
          <a:p>
            <a:pPr lvl="3"/>
            <a:r>
              <a:rPr lang="en-US" dirty="0" smtClean="0"/>
              <a:t>Call </a:t>
            </a:r>
            <a:r>
              <a:rPr lang="en-US" b="1" dirty="0" smtClean="0"/>
              <a:t>TMR_DLY</a:t>
            </a:r>
            <a:r>
              <a:rPr lang="en-US" dirty="0" smtClean="0"/>
              <a:t> function</a:t>
            </a:r>
          </a:p>
          <a:p>
            <a:pPr lvl="3"/>
            <a:r>
              <a:rPr lang="en-US" dirty="0" smtClean="0"/>
              <a:t>Toggle RB4</a:t>
            </a:r>
          </a:p>
          <a:p>
            <a:pPr lvl="3"/>
            <a:endParaRPr lang="en-US" dirty="0" smtClean="0"/>
          </a:p>
          <a:p>
            <a:pPr lvl="1"/>
            <a:r>
              <a:rPr lang="en-US" b="1" dirty="0" smtClean="0"/>
              <a:t>TMR_DLY</a:t>
            </a:r>
            <a:r>
              <a:rPr lang="en-US" dirty="0" smtClean="0"/>
              <a:t> function</a:t>
            </a:r>
          </a:p>
          <a:p>
            <a:pPr lvl="2"/>
            <a:r>
              <a:rPr lang="en-US" dirty="0" smtClean="0"/>
              <a:t>Start Timer0 (TMR0ON)</a:t>
            </a:r>
          </a:p>
          <a:p>
            <a:pPr lvl="2"/>
            <a:r>
              <a:rPr lang="en-US" dirty="0" smtClean="0"/>
              <a:t>Monitor TMR0IF going to 1</a:t>
            </a:r>
          </a:p>
          <a:p>
            <a:pPr lvl="2"/>
            <a:r>
              <a:rPr lang="en-US" dirty="0" smtClean="0"/>
              <a:t>Once it goes 1</a:t>
            </a:r>
          </a:p>
          <a:p>
            <a:pPr lvl="3"/>
            <a:r>
              <a:rPr lang="en-US" dirty="0" smtClean="0"/>
              <a:t>Stop Timer0</a:t>
            </a:r>
          </a:p>
          <a:p>
            <a:pPr lvl="3"/>
            <a:r>
              <a:rPr lang="en-US" dirty="0" smtClean="0"/>
              <a:t>Clear TMR0IF</a:t>
            </a:r>
          </a:p>
          <a:p>
            <a:pPr lvl="2"/>
            <a:r>
              <a:rPr lang="en-US" dirty="0" smtClean="0"/>
              <a:t>Return</a:t>
            </a:r>
          </a:p>
          <a:p>
            <a:pPr lvl="1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20" name="Elbow Connector 19"/>
          <p:cNvCxnSpPr/>
          <p:nvPr/>
        </p:nvCxnSpPr>
        <p:spPr>
          <a:xfrm>
            <a:off x="7315200" y="3516868"/>
            <a:ext cx="304800" cy="266700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7010400" y="3516868"/>
            <a:ext cx="457200" cy="266700"/>
          </a:xfrm>
          <a:prstGeom prst="bentConnector3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7772400" y="3516868"/>
            <a:ext cx="304800" cy="266700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0800000" flipV="1">
            <a:off x="7467600" y="3516868"/>
            <a:ext cx="457200" cy="266700"/>
          </a:xfrm>
          <a:prstGeom prst="bentConnector3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8229600" y="3516868"/>
            <a:ext cx="304800" cy="266700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0800000" flipV="1">
            <a:off x="7924800" y="3516868"/>
            <a:ext cx="457200" cy="266700"/>
          </a:xfrm>
          <a:prstGeom prst="bentConnector3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238999" y="3212068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696199" y="2895600"/>
            <a:ext cx="0" cy="1307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705599" y="3974068"/>
            <a:ext cx="533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696200" y="3974068"/>
            <a:ext cx="533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315199" y="383333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7467600" y="28956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705599" y="3352800"/>
            <a:ext cx="533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467600" y="3352800"/>
            <a:ext cx="533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92444" y="3200400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t</a:t>
            </a:r>
            <a:r>
              <a:rPr lang="en-US" sz="1000" baseline="-25000" dirty="0" err="1" smtClean="0"/>
              <a:t>ON</a:t>
            </a:r>
            <a:endParaRPr lang="en-US" sz="1000" baseline="-250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934199" y="3124200"/>
            <a:ext cx="533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696200" y="3124200"/>
            <a:ext cx="533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399020" y="2979420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t</a:t>
            </a:r>
            <a:r>
              <a:rPr lang="en-US" sz="1000" baseline="-25000" dirty="0" err="1" smtClean="0"/>
              <a:t>OFF</a:t>
            </a:r>
            <a:endParaRPr lang="en-US" sz="10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956194" y="4419600"/>
                <a:ext cx="2526910" cy="1456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=2 </m:t>
                      </m:r>
                      <m:r>
                        <a:rPr lang="en-US" b="0" i="1" smtClean="0">
                          <a:latin typeface="Cambria Math"/>
                        </a:rPr>
                        <m:t>𝑘𝐻𝑧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=500 </m:t>
                      </m:r>
                      <m:r>
                        <a:rPr lang="en-US" b="0" i="1" smtClean="0">
                          <a:latin typeface="Cambria Math"/>
                        </a:rPr>
                        <m:t>𝜇</m:t>
                      </m:r>
                      <m:r>
                        <a:rPr lang="en-US" b="0" i="1" smtClean="0">
                          <a:latin typeface="Cambria Math"/>
                        </a:rPr>
                        <m:t>𝑠𝑒𝑐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𝑇</m:t>
                      </m:r>
                      <m:r>
                        <a:rPr lang="en-US" i="1" baseline="-25000" dirty="0" smtClean="0">
                          <a:latin typeface="Cambria Math"/>
                        </a:rPr>
                        <m:t>𝑂𝑁</m:t>
                      </m:r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  <m:r>
                        <a:rPr lang="en-US" i="1" dirty="0" smtClean="0">
                          <a:latin typeface="Cambria Math"/>
                        </a:rPr>
                        <m:t>𝑇𝑂𝐹𝐹</m:t>
                      </m:r>
                      <m:r>
                        <a:rPr lang="en-US" i="1" dirty="0" smtClean="0">
                          <a:latin typeface="Cambria Math"/>
                        </a:rPr>
                        <m:t>=25</m:t>
                      </m:r>
                      <m:r>
                        <a:rPr lang="en-US" b="0" i="1" dirty="0" smtClean="0">
                          <a:latin typeface="Cambria Math"/>
                        </a:rPr>
                        <m:t>0 </m:t>
                      </m:r>
                      <m:r>
                        <a:rPr lang="en-US" i="1" dirty="0" smtClean="0">
                          <a:latin typeface="Cambria Math"/>
                        </a:rPr>
                        <m:t>𝜇</m:t>
                      </m:r>
                      <m:r>
                        <m:rPr>
                          <m:sty m:val="p"/>
                        </m:rPr>
                        <a:rPr lang="en-US" i="1" dirty="0" err="1" smtClean="0">
                          <a:latin typeface="Cambria Math"/>
                        </a:rPr>
                        <m:t>sec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194" y="4419600"/>
                <a:ext cx="2526910" cy="1456937"/>
              </a:xfrm>
              <a:prstGeom prst="rect">
                <a:avLst/>
              </a:prstGeom>
              <a:blipFill rotWithShape="1">
                <a:blip r:embed="rId2"/>
                <a:stretch>
                  <a:fillRect b="-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ight Brace 38"/>
          <p:cNvSpPr/>
          <p:nvPr/>
        </p:nvSpPr>
        <p:spPr>
          <a:xfrm>
            <a:off x="3505200" y="4648200"/>
            <a:ext cx="228600" cy="129540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886200" y="5295900"/>
            <a:ext cx="2069994" cy="41910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590800" y="3650218"/>
            <a:ext cx="4601644" cy="46458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873350" y="3549134"/>
            <a:ext cx="613050" cy="284202"/>
          </a:xfrm>
          <a:prstGeom prst="ellipse">
            <a:avLst/>
          </a:prstGeom>
          <a:solidFill>
            <a:schemeClr val="tx2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3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/>
      <p:bldP spid="37" grpId="0"/>
      <p:bldP spid="38" grpId="0"/>
      <p:bldP spid="39" grpId="0" animBg="1"/>
      <p:bldP spid="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Timer0 – Calculations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TMR_DLY has to generate a delay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250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𝜇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sec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Inputs: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𝒅𝒆𝒍𝒂𝒚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𝟐𝟓𝟎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𝝁</m:t>
                    </m:r>
                    <m:r>
                      <a:rPr lang="en-US" b="1" i="1" smtClean="0">
                        <a:latin typeface="Cambria Math"/>
                      </a:rPr>
                      <m:t>𝒔𝒆𝒄</m:t>
                    </m:r>
                  </m:oMath>
                </a14:m>
                <a:endParaRPr lang="en-US" b="1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𝑭</m:t>
                    </m:r>
                    <m:r>
                      <a:rPr lang="en-US" b="1" i="1" baseline="-25000" dirty="0" smtClean="0">
                        <a:latin typeface="Cambria Math"/>
                      </a:rPr>
                      <m:t>𝑶𝑺𝑪</m:t>
                    </m:r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𝟏𝟎</m:t>
                    </m:r>
                    <m:r>
                      <a:rPr lang="en-US" b="1" i="1" dirty="0" smtClean="0">
                        <a:latin typeface="Cambria Math"/>
                      </a:rPr>
                      <m:t>𝑴𝑯𝒛</m:t>
                    </m:r>
                    <m:r>
                      <a:rPr lang="en-US" i="1" dirty="0" smtClean="0">
                        <a:latin typeface="Cambria Math"/>
                      </a:rPr>
                      <m:t> ⇒</m:t>
                    </m:r>
                    <m:r>
                      <a:rPr lang="en-US" i="1" dirty="0" smtClean="0">
                        <a:latin typeface="Cambria Math"/>
                      </a:rPr>
                      <m:t>𝑖𝑛𝑡𝑒𝑟𝑛𝑎𝑙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𝑐𝑙𝑜𝑐𝑘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𝐹</m:t>
                        </m:r>
                        <m:r>
                          <a:rPr lang="en-US" i="1" baseline="-25000" dirty="0" smtClean="0">
                            <a:latin typeface="Cambria Math"/>
                          </a:rPr>
                          <m:t>𝑂𝑆𝐶</m:t>
                        </m:r>
                      </m:num>
                      <m:den>
                        <m:r>
                          <a:rPr lang="en-US" i="1" dirty="0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𝟏𝟔</m:t>
                    </m:r>
                    <m:r>
                      <a:rPr lang="en-US" b="1" i="1" dirty="0" smtClean="0"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latin typeface="Cambria Math"/>
                      </a:rPr>
                      <m:t>𝒃𝒊𝒕</m:t>
                    </m:r>
                    <m:r>
                      <a:rPr lang="en-US" b="1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𝑡𝑖𝑚𝑒𝑟</m:t>
                    </m:r>
                    <m:r>
                      <a:rPr lang="en-US" i="1" dirty="0" smtClean="0">
                        <a:latin typeface="Cambria Math"/>
                      </a:rPr>
                      <m:t>,  </m:t>
                    </m:r>
                    <m:r>
                      <a:rPr lang="en-US" i="1" dirty="0" err="1" smtClean="0">
                        <a:latin typeface="Cambria Math"/>
                      </a:rPr>
                      <m:t>𝑝𝑟𝑒𝑠𝑐𝑎𝑙𝑒𝑟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𝑑𝑖𝑠𝑎𝑏𝑙𝑒𝑑</m:t>
                    </m:r>
                    <m:r>
                      <a:rPr lang="en-US" i="1" dirty="0" smtClean="0">
                        <a:latin typeface="Cambria Math"/>
                      </a:rPr>
                      <m:t> ⇒ 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𝑟𝑎𝑡𝑖𝑜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=1:1</m:t>
                    </m:r>
                    <m:r>
                      <a:rPr lang="en-US" b="1" i="1" dirty="0" smtClean="0">
                        <a:latin typeface="Cambria Math"/>
                        <a:ea typeface="Cambria Math"/>
                      </a:rPr>
                      <m:t>⇒</m:t>
                    </m:r>
                    <m:r>
                      <a:rPr lang="en-US" b="1" i="1" dirty="0" smtClean="0">
                        <a:latin typeface="Cambria Math"/>
                        <a:ea typeface="Cambria Math"/>
                      </a:rPr>
                      <m:t>𝒅𝒊𝒗</m:t>
                    </m:r>
                    <m:r>
                      <a:rPr lang="en-US" b="1" i="1" dirty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endParaRPr lang="en-US" b="1" dirty="0" smtClean="0">
                  <a:latin typeface="Cambria Math"/>
                  <a:ea typeface="Cambria Math"/>
                </a:endParaRPr>
              </a:p>
              <a:p>
                <a:pPr lvl="1"/>
                <a:endParaRPr lang="en-US" b="1" dirty="0" smtClean="0">
                  <a:latin typeface="Cambria Math"/>
                  <a:ea typeface="Cambria Math"/>
                </a:endParaRPr>
              </a:p>
              <a:p>
                <a:r>
                  <a:rPr lang="en-US" dirty="0" smtClean="0"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Compute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𝑁</m:t>
                    </m:r>
                    <m:r>
                      <a:rPr lang="en-US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 =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 dirty="0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𝐹</m:t>
                            </m:r>
                            <m:r>
                              <a:rPr lang="en-US" i="1" baseline="-25000" dirty="0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𝑂𝑆𝐶</m:t>
                            </m:r>
                          </m:num>
                          <m:den>
                            <m:r>
                              <a:rPr lang="en-US" i="1" dirty="0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4</m:t>
                            </m:r>
                          </m:den>
                        </m:f>
                        <m:r>
                          <a:rPr lang="en-US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 ∗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𝑒𝑙𝑎𝑦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𝑑𝑖𝑣</m:t>
                        </m:r>
                      </m:den>
                    </m:f>
                    <m:r>
                      <a:rPr lang="en-US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=625</m:t>
                    </m:r>
                  </m:oMath>
                </a14:m>
                <a:endParaRPr lang="en-US" b="0" dirty="0" smtClean="0">
                  <a:ea typeface="Cambria Math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𝑻</m:t>
                    </m:r>
                    <m:r>
                      <a:rPr lang="en-US" b="1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𝟎</m:t>
                    </m:r>
                    <m:r>
                      <a:rPr lang="en-US" b="1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𝑽𝑨𝑳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−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=65536 −625=64911=</m:t>
                    </m:r>
                    <m:r>
                      <a:rPr lang="en-US" b="1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𝟎</m:t>
                    </m:r>
                    <m:r>
                      <a:rPr lang="en-US" b="1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𝒙𝑭𝑫</m:t>
                    </m:r>
                    <m:r>
                      <a:rPr lang="en-US" b="1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𝟖</m:t>
                    </m:r>
                    <m:r>
                      <a:rPr lang="en-US" b="1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𝑭</m:t>
                    </m:r>
                  </m:oMath>
                </a14:m>
                <a:endParaRPr lang="en-US" b="1" dirty="0" smtClean="0">
                  <a:ea typeface="Cambria Math"/>
                  <a:cs typeface="Arial" panose="020B0604020202020204" pitchFamily="34" charset="0"/>
                </a:endParaRP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Recursive thumb rule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𝐺𝑒𝑡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𝑒𝑙𝑠𝑒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𝑖𝑛𝑐𝑟𝑒𝑎𝑠𝑒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𝒅𝒊𝒗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𝑡𝑜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𝑛𝑒𝑥𝑡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h𝑖𝑔h𝑒𝑟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𝑣𝑎𝑙𝑢𝑒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2, 4, 8, …</m:t>
                        </m:r>
                      </m:e>
                    </m:d>
                  </m:oMath>
                </a14:m>
                <a:endParaRPr lang="en-US" b="0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𝑅𝑒𝑝𝑒𝑎𝑡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𝑤𝑖𝑡h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𝑖𝑛𝑐𝑟𝑒𝑎𝑠𝑖𝑛𝑔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𝑣𝑎𝑙𝑒𝑠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𝑜𝑓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𝒅𝒊𝒗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endParaRPr lang="en-US" b="1" i="1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𝑡𝑖𝑙𝑙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3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Timer0 – Code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T0VAL_L		EQU 0x8F</a:t>
            </a:r>
          </a:p>
          <a:p>
            <a:pPr marL="0" indent="0">
              <a:buNone/>
            </a:pPr>
            <a:r>
              <a:rPr lang="en-US" dirty="0" smtClean="0"/>
              <a:t>T0VAL_H	EQU 0xFD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BCF TRISB, 4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MOVLW </a:t>
            </a:r>
            <a:r>
              <a:rPr lang="en-US" b="1" dirty="0" smtClean="0"/>
              <a:t>0x08 </a:t>
            </a:r>
            <a:r>
              <a:rPr lang="en-US" dirty="0" smtClean="0"/>
              <a:t>; b’00001000’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MOVWF </a:t>
            </a:r>
            <a:r>
              <a:rPr lang="en-US" b="1" dirty="0" smtClean="0"/>
              <a:t>T0CON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LOOP1 	MOVLW T0VAL_L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MOVWF </a:t>
            </a:r>
            <a:r>
              <a:rPr lang="en-US" b="1" dirty="0" smtClean="0"/>
              <a:t>TMR0L</a:t>
            </a:r>
          </a:p>
          <a:p>
            <a:pPr marL="0" indent="0">
              <a:buNone/>
            </a:pPr>
            <a:r>
              <a:rPr lang="en-US" dirty="0" smtClean="0"/>
              <a:t>	MOVLW T0VAL_H</a:t>
            </a:r>
          </a:p>
          <a:p>
            <a:pPr marL="0" indent="0">
              <a:buNone/>
            </a:pPr>
            <a:r>
              <a:rPr lang="en-US" dirty="0" smtClean="0"/>
              <a:t>	MOVWF </a:t>
            </a:r>
            <a:r>
              <a:rPr lang="en-US" b="1" dirty="0" smtClean="0"/>
              <a:t>TMR0H</a:t>
            </a:r>
          </a:p>
          <a:p>
            <a:pPr marL="0" indent="0">
              <a:buNone/>
            </a:pPr>
            <a:r>
              <a:rPr lang="en-US" dirty="0" smtClean="0"/>
              <a:t>	BCF </a:t>
            </a:r>
            <a:r>
              <a:rPr lang="en-US" b="1" dirty="0" smtClean="0"/>
              <a:t>INTCON</a:t>
            </a:r>
            <a:r>
              <a:rPr lang="en-US" dirty="0" smtClean="0"/>
              <a:t>, </a:t>
            </a:r>
            <a:r>
              <a:rPr lang="en-US" b="1" dirty="0" smtClean="0"/>
              <a:t>TMR0IF</a:t>
            </a:r>
          </a:p>
          <a:p>
            <a:pPr marL="0" indent="0">
              <a:buNone/>
            </a:pPr>
            <a:r>
              <a:rPr lang="en-US" dirty="0" smtClean="0"/>
              <a:t>	CALL TMR_DLY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BTG</a:t>
            </a:r>
            <a:r>
              <a:rPr lang="en-US" dirty="0" smtClean="0"/>
              <a:t> PORTB, 4</a:t>
            </a:r>
          </a:p>
          <a:p>
            <a:pPr marL="0" indent="0">
              <a:buNone/>
            </a:pPr>
            <a:r>
              <a:rPr lang="en-US" dirty="0" smtClean="0"/>
              <a:t>	BRA LOOP1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TMR_DLY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r>
              <a:rPr lang="en-US" sz="1700" b="1" dirty="0" smtClean="0"/>
              <a:t>TMR_DLY</a:t>
            </a:r>
            <a:r>
              <a:rPr lang="en-US" sz="1700" dirty="0" smtClean="0"/>
              <a:t>  BSF T0CON, TMR0ON</a:t>
            </a:r>
          </a:p>
          <a:p>
            <a:pPr marL="0" indent="0">
              <a:buNone/>
            </a:pPr>
            <a:r>
              <a:rPr lang="en-US" sz="1700" dirty="0" smtClean="0"/>
              <a:t>LOOP2	   BTFSS INTCON, TMR0IF</a:t>
            </a:r>
          </a:p>
          <a:p>
            <a:pPr marL="0" indent="0">
              <a:buNone/>
            </a:pPr>
            <a:r>
              <a:rPr lang="en-US" sz="1700" dirty="0"/>
              <a:t>	</a:t>
            </a:r>
            <a:r>
              <a:rPr lang="en-US" sz="1700" dirty="0" smtClean="0"/>
              <a:t>   BRA LOOP2</a:t>
            </a:r>
          </a:p>
          <a:p>
            <a:pPr marL="0" indent="0">
              <a:buNone/>
            </a:pPr>
            <a:r>
              <a:rPr lang="en-US" sz="1700" dirty="0"/>
              <a:t>	</a:t>
            </a:r>
            <a:r>
              <a:rPr lang="en-US" sz="1700" dirty="0" smtClean="0"/>
              <a:t>   BCF T0CON, TMR0ON</a:t>
            </a:r>
          </a:p>
          <a:p>
            <a:pPr marL="0" indent="0">
              <a:buNone/>
            </a:pPr>
            <a:r>
              <a:rPr lang="en-US" sz="1700" dirty="0"/>
              <a:t>	</a:t>
            </a:r>
            <a:r>
              <a:rPr lang="en-US" sz="1700" dirty="0" smtClean="0"/>
              <a:t>   BCF INTCON, TMR0IF</a:t>
            </a:r>
          </a:p>
          <a:p>
            <a:pPr marL="0" indent="0">
              <a:buNone/>
            </a:pPr>
            <a:r>
              <a:rPr lang="en-US" sz="1700" dirty="0"/>
              <a:t>	</a:t>
            </a:r>
            <a:r>
              <a:rPr lang="en-US" sz="1700" dirty="0" smtClean="0"/>
              <a:t>   RETURN </a:t>
            </a:r>
            <a:endParaRPr lang="en-US" sz="1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3744" y="63246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/>
              <a:t>TMR0ON</a:t>
            </a:r>
            <a:endParaRPr lang="en-US" sz="1000" b="1" dirty="0"/>
          </a:p>
        </p:txBody>
      </p:sp>
      <p:sp>
        <p:nvSpPr>
          <p:cNvPr id="9" name="Rectangle 8"/>
          <p:cNvSpPr/>
          <p:nvPr/>
        </p:nvSpPr>
        <p:spPr>
          <a:xfrm>
            <a:off x="1063824" y="6324600"/>
            <a:ext cx="864096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T08BIT</a:t>
            </a:r>
            <a:endParaRPr lang="en-US" sz="1200" b="1" dirty="0"/>
          </a:p>
        </p:txBody>
      </p:sp>
      <p:sp>
        <p:nvSpPr>
          <p:cNvPr id="10" name="Rectangle 9"/>
          <p:cNvSpPr/>
          <p:nvPr/>
        </p:nvSpPr>
        <p:spPr>
          <a:xfrm>
            <a:off x="1927920" y="63246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T0CS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2648000" y="63246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T0SE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3368080" y="63246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PSA</a:t>
            </a:r>
            <a:endParaRPr lang="en-US" sz="1200" b="1" dirty="0"/>
          </a:p>
        </p:txBody>
      </p:sp>
      <p:sp>
        <p:nvSpPr>
          <p:cNvPr id="13" name="Rectangle 12"/>
          <p:cNvSpPr/>
          <p:nvPr/>
        </p:nvSpPr>
        <p:spPr>
          <a:xfrm>
            <a:off x="4088160" y="63246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T0PS2</a:t>
            </a:r>
            <a:endParaRPr lang="en-US" sz="1200" b="1" dirty="0"/>
          </a:p>
        </p:txBody>
      </p:sp>
      <p:sp>
        <p:nvSpPr>
          <p:cNvPr id="14" name="Rectangle 13"/>
          <p:cNvSpPr/>
          <p:nvPr/>
        </p:nvSpPr>
        <p:spPr>
          <a:xfrm>
            <a:off x="4808240" y="63246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T0PS1</a:t>
            </a:r>
            <a:endParaRPr lang="en-US" sz="1200" b="1" dirty="0"/>
          </a:p>
        </p:txBody>
      </p:sp>
      <p:sp>
        <p:nvSpPr>
          <p:cNvPr id="15" name="Rectangle 14"/>
          <p:cNvSpPr/>
          <p:nvPr/>
        </p:nvSpPr>
        <p:spPr>
          <a:xfrm>
            <a:off x="5528320" y="63246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T0PS0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1055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Timer0 in counter mode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T0CS: Timer0 clock source select</a:t>
            </a:r>
          </a:p>
          <a:p>
            <a:pPr lvl="1"/>
            <a:r>
              <a:rPr lang="en-US" dirty="0"/>
              <a:t>1: Transition on T0CKI, 0: Use internal clock CLK0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Put T0CS to 1, reset TMR0H:TMR0L to 0!</a:t>
            </a:r>
          </a:p>
          <a:p>
            <a:pPr lvl="1"/>
            <a:r>
              <a:rPr lang="en-US" dirty="0"/>
              <a:t>Start </a:t>
            </a:r>
            <a:r>
              <a:rPr lang="en-US" dirty="0" smtClean="0"/>
              <a:t>Timer0</a:t>
            </a:r>
          </a:p>
          <a:p>
            <a:pPr lvl="1"/>
            <a:r>
              <a:rPr lang="en-US" dirty="0" smtClean="0"/>
              <a:t>Accept external clock / event input from T0CKI pin</a:t>
            </a:r>
          </a:p>
          <a:p>
            <a:pPr lvl="1"/>
            <a:r>
              <a:rPr lang="en-US" dirty="0" smtClean="0"/>
              <a:t>On every ‘event’, TMR0H:TMR0L increment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67744" y="13716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/>
              <a:t>TMR0ON</a:t>
            </a:r>
            <a:endParaRPr lang="en-US" sz="1000" b="1" dirty="0"/>
          </a:p>
        </p:txBody>
      </p:sp>
      <p:sp>
        <p:nvSpPr>
          <p:cNvPr id="8" name="Rectangle 7"/>
          <p:cNvSpPr/>
          <p:nvPr/>
        </p:nvSpPr>
        <p:spPr>
          <a:xfrm>
            <a:off x="2587824" y="1371600"/>
            <a:ext cx="864096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T08BIT</a:t>
            </a:r>
            <a:endParaRPr lang="en-US" sz="1200" b="1" dirty="0"/>
          </a:p>
        </p:txBody>
      </p:sp>
      <p:sp>
        <p:nvSpPr>
          <p:cNvPr id="9" name="Rectangle 8"/>
          <p:cNvSpPr/>
          <p:nvPr/>
        </p:nvSpPr>
        <p:spPr>
          <a:xfrm>
            <a:off x="3451920" y="13716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T0CS</a:t>
            </a:r>
            <a:endParaRPr lang="en-US" sz="1200" b="1" dirty="0"/>
          </a:p>
        </p:txBody>
      </p:sp>
      <p:sp>
        <p:nvSpPr>
          <p:cNvPr id="10" name="Rectangle 9"/>
          <p:cNvSpPr/>
          <p:nvPr/>
        </p:nvSpPr>
        <p:spPr>
          <a:xfrm>
            <a:off x="4172000" y="13716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T0SE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4892080" y="13716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PSA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5612160" y="13716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T0PS2</a:t>
            </a:r>
            <a:endParaRPr lang="en-US" sz="1200" b="1" dirty="0"/>
          </a:p>
        </p:txBody>
      </p:sp>
      <p:sp>
        <p:nvSpPr>
          <p:cNvPr id="13" name="Rectangle 12"/>
          <p:cNvSpPr/>
          <p:nvPr/>
        </p:nvSpPr>
        <p:spPr>
          <a:xfrm>
            <a:off x="6332240" y="13716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T0PS1</a:t>
            </a:r>
            <a:endParaRPr lang="en-US" sz="1200" b="1" dirty="0"/>
          </a:p>
        </p:txBody>
      </p:sp>
      <p:sp>
        <p:nvSpPr>
          <p:cNvPr id="14" name="Rectangle 13"/>
          <p:cNvSpPr/>
          <p:nvPr/>
        </p:nvSpPr>
        <p:spPr>
          <a:xfrm>
            <a:off x="7052320" y="13716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T0PS0</a:t>
            </a:r>
            <a:endParaRPr lang="en-US" sz="1200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522040" y="1844040"/>
            <a:ext cx="221176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31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PIC18F: Input for Timer0 as counter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99" y="2086219"/>
            <a:ext cx="7800001" cy="3904762"/>
          </a:xfrm>
        </p:spPr>
      </p:pic>
      <p:sp>
        <p:nvSpPr>
          <p:cNvPr id="6" name="Oval 5"/>
          <p:cNvSpPr/>
          <p:nvPr/>
        </p:nvSpPr>
        <p:spPr>
          <a:xfrm>
            <a:off x="2575560" y="3185160"/>
            <a:ext cx="556260" cy="228600"/>
          </a:xfrm>
          <a:prstGeom prst="ellipse">
            <a:avLst/>
          </a:prstGeom>
          <a:solidFill>
            <a:schemeClr val="tx2">
              <a:lumMod val="60000"/>
              <a:lumOff val="4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" y="3029635"/>
            <a:ext cx="1822935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500" dirty="0" smtClean="0"/>
              <a:t>External clock here</a:t>
            </a:r>
            <a:endParaRPr lang="en-US" sz="15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28800" y="3207239"/>
            <a:ext cx="457200" cy="9222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81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PIC18F: Timers, Counters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 of timers, counters</a:t>
            </a:r>
          </a:p>
          <a:p>
            <a:r>
              <a:rPr lang="en-US" dirty="0" smtClean="0"/>
              <a:t>Advantages of timer / counter module</a:t>
            </a:r>
          </a:p>
          <a:p>
            <a:pPr lvl="1"/>
            <a:r>
              <a:rPr lang="en-US" dirty="0" smtClean="0"/>
              <a:t>Hardware-driven</a:t>
            </a:r>
          </a:p>
          <a:p>
            <a:pPr lvl="1"/>
            <a:r>
              <a:rPr lang="en-US" dirty="0" smtClean="0"/>
              <a:t>CPU independent</a:t>
            </a:r>
          </a:p>
          <a:p>
            <a:pPr lvl="2"/>
            <a:r>
              <a:rPr lang="en-US" dirty="0" smtClean="0"/>
              <a:t>Leaves CPU free to do something else</a:t>
            </a:r>
          </a:p>
          <a:p>
            <a:pPr lvl="3"/>
            <a:r>
              <a:rPr lang="en-US" dirty="0" smtClean="0"/>
              <a:t>Specially if timer interrupts are enabled</a:t>
            </a:r>
          </a:p>
          <a:p>
            <a:pPr lvl="3"/>
            <a:r>
              <a:rPr lang="en-US" dirty="0" smtClean="0"/>
              <a:t>CPU can now do </a:t>
            </a:r>
            <a:r>
              <a:rPr lang="en-US" b="1" dirty="0" smtClean="0"/>
              <a:t>multi-tasking</a:t>
            </a:r>
            <a:r>
              <a:rPr lang="en-US" dirty="0" smtClean="0"/>
              <a:t>! </a:t>
            </a:r>
          </a:p>
          <a:p>
            <a:pPr lvl="1"/>
            <a:r>
              <a:rPr lang="en-US" dirty="0" smtClean="0"/>
              <a:t>More accurate and resilient</a:t>
            </a:r>
          </a:p>
          <a:p>
            <a:pPr lvl="1"/>
            <a:r>
              <a:rPr lang="en-US" dirty="0" smtClean="0"/>
              <a:t>Can generate interrupts</a:t>
            </a:r>
          </a:p>
          <a:p>
            <a:pPr lvl="2"/>
            <a:r>
              <a:rPr lang="en-US" dirty="0"/>
              <a:t>N</a:t>
            </a:r>
            <a:r>
              <a:rPr lang="en-US" dirty="0" smtClean="0"/>
              <a:t>o need to actively poll / monitor</a:t>
            </a:r>
          </a:p>
          <a:p>
            <a:pPr lvl="2"/>
            <a:endParaRPr lang="en-US" dirty="0"/>
          </a:p>
          <a:p>
            <a:r>
              <a:rPr lang="en-US" dirty="0" smtClean="0"/>
              <a:t>PIC18F timers</a:t>
            </a:r>
          </a:p>
          <a:p>
            <a:pPr lvl="1"/>
            <a:r>
              <a:rPr lang="en-US" dirty="0" smtClean="0"/>
              <a:t>Timer0 as a timer or counter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2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Controller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62640"/>
            <a:ext cx="6944737" cy="452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4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Notational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WREG</a:t>
            </a:r>
          </a:p>
          <a:p>
            <a:pPr lvl="1"/>
            <a:r>
              <a:rPr lang="en-US" dirty="0" smtClean="0"/>
              <a:t>W Register</a:t>
            </a:r>
          </a:p>
          <a:p>
            <a:r>
              <a:rPr lang="en-US" dirty="0" smtClean="0"/>
              <a:t>FREG</a:t>
            </a:r>
          </a:p>
          <a:p>
            <a:pPr lvl="1"/>
            <a:r>
              <a:rPr lang="en-US" dirty="0" smtClean="0"/>
              <a:t>File Register (any register location from GPR Bank 0 / SFR)</a:t>
            </a:r>
          </a:p>
          <a:p>
            <a:r>
              <a:rPr lang="en-US" dirty="0" smtClean="0"/>
              <a:t>[X]</a:t>
            </a:r>
          </a:p>
          <a:p>
            <a:pPr lvl="1"/>
            <a:r>
              <a:rPr lang="en-US" dirty="0" smtClean="0"/>
              <a:t>Contents of register X</a:t>
            </a:r>
          </a:p>
          <a:p>
            <a:pPr lvl="2"/>
            <a:r>
              <a:rPr lang="en-US" dirty="0" smtClean="0"/>
              <a:t>[WREG] = 0x02 ↔ WREG’s contents become 0x02</a:t>
            </a:r>
          </a:p>
          <a:p>
            <a:pPr lvl="2"/>
            <a:r>
              <a:rPr lang="en-US" dirty="0" smtClean="0"/>
              <a:t>[0x20] = 0x34    ↔ RAM File Register 0x20 content becomes 0x34</a:t>
            </a:r>
          </a:p>
          <a:p>
            <a:pPr lvl="2"/>
            <a:r>
              <a:rPr lang="en-US" dirty="0" smtClean="0"/>
              <a:t>[X] = [Y]             ↔ </a:t>
            </a:r>
            <a:r>
              <a:rPr lang="en-US" dirty="0"/>
              <a:t>C</a:t>
            </a:r>
            <a:r>
              <a:rPr lang="en-US" dirty="0" smtClean="0"/>
              <a:t>ontents of Y are copied into X</a:t>
            </a:r>
          </a:p>
          <a:p>
            <a:r>
              <a:rPr lang="en-US" dirty="0" smtClean="0"/>
              <a:t>Number systems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937804"/>
              </p:ext>
            </p:extLst>
          </p:nvPr>
        </p:nvGraphicFramePr>
        <p:xfrm>
          <a:off x="2819400" y="5486400"/>
          <a:ext cx="3200400" cy="100584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600200"/>
                <a:gridCol w="1600200"/>
              </a:tblGrid>
              <a:tr h="2641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Decimal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d’10’</a:t>
                      </a:r>
                      <a:endParaRPr lang="en-US" sz="1600" b="0" dirty="0"/>
                    </a:p>
                  </a:txBody>
                  <a:tcPr anchor="ctr"/>
                </a:tc>
              </a:tr>
              <a:tr h="29212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Hexadecimal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h’4A’ or 0x4A</a:t>
                      </a:r>
                      <a:endParaRPr lang="en-US" sz="1600" b="0" dirty="0"/>
                    </a:p>
                  </a:txBody>
                  <a:tcPr anchor="ctr"/>
                </a:tc>
              </a:tr>
              <a:tr h="29212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Binary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b’1000 0010’</a:t>
                      </a:r>
                      <a:endParaRPr lang="en-US" sz="1600" b="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41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5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Electronics: Need for ‘time’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world runs on ‘time’</a:t>
            </a:r>
          </a:p>
          <a:p>
            <a:pPr lvl="1"/>
            <a:r>
              <a:rPr lang="en-US" dirty="0" smtClean="0"/>
              <a:t>Synchronization</a:t>
            </a:r>
          </a:p>
          <a:p>
            <a:pPr lvl="1"/>
            <a:r>
              <a:rPr lang="en-US" dirty="0" smtClean="0"/>
              <a:t>Clocks</a:t>
            </a:r>
          </a:p>
          <a:p>
            <a:pPr lvl="1"/>
            <a:r>
              <a:rPr lang="en-US" dirty="0" smtClean="0"/>
              <a:t>Triggers</a:t>
            </a:r>
          </a:p>
          <a:p>
            <a:pPr lvl="1"/>
            <a:r>
              <a:rPr lang="en-US" dirty="0" smtClean="0"/>
              <a:t>Setup / hold times to talk to sensors / devices</a:t>
            </a:r>
          </a:p>
          <a:p>
            <a:pPr lvl="1"/>
            <a:endParaRPr lang="en-US" dirty="0"/>
          </a:p>
          <a:p>
            <a:r>
              <a:rPr lang="en-US" dirty="0" smtClean="0"/>
              <a:t>Need for highly accurate sense of time</a:t>
            </a:r>
          </a:p>
          <a:p>
            <a:pPr lvl="1"/>
            <a:r>
              <a:rPr lang="en-US" dirty="0" smtClean="0"/>
              <a:t>Precise, reproducible</a:t>
            </a:r>
          </a:p>
          <a:p>
            <a:pPr lvl="1"/>
            <a:r>
              <a:rPr lang="en-US" dirty="0" smtClean="0"/>
              <a:t>Independent - hardware-module driven</a:t>
            </a:r>
          </a:p>
          <a:p>
            <a:pPr lvl="1"/>
            <a:r>
              <a:rPr lang="en-US" dirty="0" smtClean="0"/>
              <a:t>Resilient</a:t>
            </a:r>
          </a:p>
          <a:p>
            <a:pPr lvl="1"/>
            <a:endParaRPr lang="en-US" dirty="0"/>
          </a:p>
          <a:p>
            <a:r>
              <a:rPr lang="en-US" dirty="0" smtClean="0"/>
              <a:t>Controllers have </a:t>
            </a:r>
            <a:r>
              <a:rPr lang="en-US" b="1" dirty="0" smtClean="0"/>
              <a:t>timers</a:t>
            </a:r>
            <a:r>
              <a:rPr lang="en-US" dirty="0" smtClean="0"/>
              <a:t> for this purpose</a:t>
            </a: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1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Electronics: Concept of a ‘Timer’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Independent clock-driven hardware</a:t>
            </a:r>
          </a:p>
          <a:p>
            <a:r>
              <a:rPr lang="en-US" smtClean="0"/>
              <a:t>Software (code)</a:t>
            </a:r>
            <a:endParaRPr lang="en-US" dirty="0"/>
          </a:p>
          <a:p>
            <a:pPr lvl="1"/>
            <a:r>
              <a:rPr lang="en-US" dirty="0" smtClean="0"/>
              <a:t>Configuration</a:t>
            </a:r>
            <a:endParaRPr lang="en-US" dirty="0"/>
          </a:p>
          <a:p>
            <a:pPr lvl="1"/>
            <a:r>
              <a:rPr lang="en-US" dirty="0"/>
              <a:t>Control: Start, </a:t>
            </a:r>
            <a:r>
              <a:rPr lang="en-US" dirty="0" smtClean="0"/>
              <a:t>stop</a:t>
            </a:r>
          </a:p>
          <a:p>
            <a:r>
              <a:rPr lang="en-US" dirty="0" smtClean="0"/>
              <a:t>Keeps ‘ticking’; ‘overflow’ event tied to time interval</a:t>
            </a:r>
          </a:p>
          <a:p>
            <a:pPr lvl="1"/>
            <a:endParaRPr lang="en-US" dirty="0"/>
          </a:p>
          <a:p>
            <a:r>
              <a:rPr lang="en-US" dirty="0" smtClean="0"/>
              <a:t>Timer Components</a:t>
            </a:r>
          </a:p>
          <a:p>
            <a:pPr lvl="1"/>
            <a:r>
              <a:rPr lang="en-US" dirty="0" smtClean="0"/>
              <a:t>Configuration registers</a:t>
            </a:r>
          </a:p>
          <a:p>
            <a:pPr lvl="1"/>
            <a:r>
              <a:rPr lang="en-US" dirty="0" smtClean="0"/>
              <a:t>Timer registers</a:t>
            </a:r>
          </a:p>
          <a:p>
            <a:pPr lvl="2"/>
            <a:r>
              <a:rPr lang="en-US" dirty="0" smtClean="0"/>
              <a:t>Keep count, accumulate ‘ticks’</a:t>
            </a:r>
          </a:p>
          <a:p>
            <a:pPr lvl="2"/>
            <a:r>
              <a:rPr lang="en-US" dirty="0" smtClean="0"/>
              <a:t>8-bit, 16-bit, …</a:t>
            </a:r>
          </a:p>
          <a:p>
            <a:pPr lvl="1"/>
            <a:r>
              <a:rPr lang="en-US" dirty="0" smtClean="0"/>
              <a:t>Clock</a:t>
            </a:r>
          </a:p>
          <a:p>
            <a:pPr lvl="2"/>
            <a:r>
              <a:rPr lang="en-US" dirty="0" smtClean="0"/>
              <a:t>Control speed of ticking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9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Electronics: Timer working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consider an 8-bit timer</a:t>
            </a:r>
          </a:p>
          <a:p>
            <a:pPr lvl="1"/>
            <a:r>
              <a:rPr lang="en-US" dirty="0" smtClean="0"/>
              <a:t>Timer register is initialized</a:t>
            </a:r>
          </a:p>
          <a:p>
            <a:pPr lvl="2"/>
            <a:r>
              <a:rPr lang="en-US" dirty="0" smtClean="0"/>
              <a:t>Often, to 0x00</a:t>
            </a:r>
          </a:p>
          <a:p>
            <a:pPr lvl="1"/>
            <a:r>
              <a:rPr lang="en-US" dirty="0" smtClean="0"/>
              <a:t>Timer is ‘started’</a:t>
            </a:r>
          </a:p>
          <a:p>
            <a:pPr lvl="1"/>
            <a:r>
              <a:rPr lang="en-US" dirty="0" smtClean="0"/>
              <a:t>Starts ‘ticking’, every tick increments timer register</a:t>
            </a:r>
          </a:p>
          <a:p>
            <a:pPr lvl="1"/>
            <a:r>
              <a:rPr lang="en-US" dirty="0" smtClean="0"/>
              <a:t>Timer register reaches maximum (0xFF)</a:t>
            </a:r>
          </a:p>
          <a:p>
            <a:pPr lvl="2"/>
            <a:r>
              <a:rPr lang="en-US" dirty="0" smtClean="0"/>
              <a:t>Called ‘</a:t>
            </a:r>
            <a:r>
              <a:rPr lang="en-US" b="1" dirty="0" smtClean="0">
                <a:solidFill>
                  <a:srgbClr val="00B050"/>
                </a:solidFill>
              </a:rPr>
              <a:t>overflow</a:t>
            </a:r>
            <a:r>
              <a:rPr lang="en-US" dirty="0" smtClean="0"/>
              <a:t>’ – event is used to derive time</a:t>
            </a:r>
          </a:p>
          <a:p>
            <a:pPr lvl="1"/>
            <a:r>
              <a:rPr lang="en-US" dirty="0" smtClean="0"/>
              <a:t>Timer register gets reset to 0x00</a:t>
            </a:r>
          </a:p>
          <a:p>
            <a:pPr lvl="1"/>
            <a:r>
              <a:rPr lang="en-US" dirty="0" smtClean="0"/>
              <a:t>Timer starts ‘ticking’ and counting again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For 16-bit timer</a:t>
            </a:r>
          </a:p>
          <a:p>
            <a:pPr lvl="1"/>
            <a:r>
              <a:rPr lang="en-US" dirty="0" smtClean="0"/>
              <a:t>Timer register initialized to 0x0000</a:t>
            </a:r>
          </a:p>
          <a:p>
            <a:pPr lvl="1"/>
            <a:r>
              <a:rPr lang="en-US" dirty="0" smtClean="0"/>
              <a:t>Overflows when timer register reaches 0xFFFF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15200" y="2268974"/>
            <a:ext cx="68480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0x00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07580" y="2754868"/>
            <a:ext cx="710451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0xFF</a:t>
            </a:r>
            <a:endParaRPr lang="en-US" dirty="0"/>
          </a:p>
        </p:txBody>
      </p:sp>
      <p:sp>
        <p:nvSpPr>
          <p:cNvPr id="7" name="Curved Left Arrow 6"/>
          <p:cNvSpPr/>
          <p:nvPr/>
        </p:nvSpPr>
        <p:spPr>
          <a:xfrm>
            <a:off x="8025651" y="2392680"/>
            <a:ext cx="203949" cy="577334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/>
          <p:cNvSpPr/>
          <p:nvPr/>
        </p:nvSpPr>
        <p:spPr>
          <a:xfrm rot="10800000">
            <a:off x="7101840" y="2394466"/>
            <a:ext cx="203949" cy="577334"/>
          </a:xfrm>
          <a:prstGeom prst="curved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28649" y="173914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8-bit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99960" y="4478774"/>
            <a:ext cx="984959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0x0000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92340" y="4964668"/>
            <a:ext cx="992579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0xFFFF</a:t>
            </a:r>
            <a:endParaRPr lang="en-US" dirty="0"/>
          </a:p>
        </p:txBody>
      </p:sp>
      <p:sp>
        <p:nvSpPr>
          <p:cNvPr id="12" name="Curved Left Arrow 11"/>
          <p:cNvSpPr/>
          <p:nvPr/>
        </p:nvSpPr>
        <p:spPr>
          <a:xfrm>
            <a:off x="8305800" y="4602480"/>
            <a:ext cx="203949" cy="577334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Left Arrow 12"/>
          <p:cNvSpPr/>
          <p:nvPr/>
        </p:nvSpPr>
        <p:spPr>
          <a:xfrm rot="10800000">
            <a:off x="7086600" y="4604266"/>
            <a:ext cx="203949" cy="577334"/>
          </a:xfrm>
          <a:prstGeom prst="curved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13409" y="3948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16-bit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1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Timer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PIC18F4520 has 4 Timers</a:t>
            </a:r>
          </a:p>
          <a:p>
            <a:pPr lvl="1"/>
            <a:r>
              <a:rPr lang="en-US" dirty="0" smtClean="0"/>
              <a:t>Timer0, Timer1, Timer2, Timer3</a:t>
            </a:r>
          </a:p>
          <a:p>
            <a:pPr lvl="1"/>
            <a:r>
              <a:rPr lang="en-US" dirty="0" smtClean="0"/>
              <a:t>8-bit / 16-bit / both!</a:t>
            </a:r>
          </a:p>
          <a:p>
            <a:pPr lvl="1"/>
            <a:r>
              <a:rPr lang="en-US" dirty="0" smtClean="0"/>
              <a:t>Dual role – as timer or as counter</a:t>
            </a:r>
          </a:p>
          <a:p>
            <a:pPr lvl="1"/>
            <a:endParaRPr lang="en-US" dirty="0"/>
          </a:p>
          <a:p>
            <a:r>
              <a:rPr lang="en-US" dirty="0" smtClean="0"/>
              <a:t>Study of Timer0 </a:t>
            </a:r>
            <a:r>
              <a:rPr lang="en-US" i="1" dirty="0" smtClean="0"/>
              <a:t>(other timers are ‘similar’)</a:t>
            </a:r>
          </a:p>
          <a:p>
            <a:pPr lvl="1"/>
            <a:r>
              <a:rPr lang="en-US" dirty="0" smtClean="0"/>
              <a:t>8-bit / 16-bit – </a:t>
            </a:r>
            <a:r>
              <a:rPr lang="en-US" i="1" dirty="0" smtClean="0"/>
              <a:t>Configurable in software</a:t>
            </a:r>
          </a:p>
          <a:p>
            <a:pPr lvl="1"/>
            <a:r>
              <a:rPr lang="en-US" dirty="0" smtClean="0"/>
              <a:t>Registers</a:t>
            </a:r>
          </a:p>
          <a:p>
            <a:pPr lvl="2"/>
            <a:r>
              <a:rPr lang="en-US" dirty="0" smtClean="0"/>
              <a:t>Configuration, status and control – T0CON</a:t>
            </a:r>
          </a:p>
          <a:p>
            <a:pPr lvl="2"/>
            <a:r>
              <a:rPr lang="en-US" dirty="0" smtClean="0"/>
              <a:t>Timer register – TMR0H:TMR0L</a:t>
            </a:r>
          </a:p>
          <a:p>
            <a:pPr lvl="1"/>
            <a:r>
              <a:rPr lang="en-US" dirty="0" smtClean="0"/>
              <a:t>Usable as a counter (T0CLKI)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1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PIC18F: TIMER0 Configuration: T0CON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TMR0ON: Timer0 on/off control bit</a:t>
            </a:r>
          </a:p>
          <a:p>
            <a:pPr lvl="1"/>
            <a:r>
              <a:rPr lang="en-US" dirty="0" smtClean="0"/>
              <a:t>1: On, 0: Off</a:t>
            </a:r>
          </a:p>
          <a:p>
            <a:r>
              <a:rPr lang="en-US" dirty="0" smtClean="0"/>
              <a:t>T08BIT: Timer0 8-bit/16-bit mode control</a:t>
            </a:r>
          </a:p>
          <a:p>
            <a:pPr lvl="1"/>
            <a:r>
              <a:rPr lang="en-US" dirty="0" smtClean="0"/>
              <a:t>1: 8-bit, 0: 16-bit</a:t>
            </a:r>
          </a:p>
          <a:p>
            <a:r>
              <a:rPr lang="en-US" dirty="0" smtClean="0"/>
              <a:t>T0CS: Timer0 clock source select</a:t>
            </a:r>
          </a:p>
          <a:p>
            <a:pPr lvl="1"/>
            <a:r>
              <a:rPr lang="en-US" dirty="0" smtClean="0"/>
              <a:t>1: Transition on T0CKI, 0: Use internal clock CLK0</a:t>
            </a:r>
          </a:p>
          <a:p>
            <a:r>
              <a:rPr lang="en-US" dirty="0" smtClean="0"/>
              <a:t>T0SE: Timer0 edge select</a:t>
            </a:r>
          </a:p>
          <a:p>
            <a:pPr lvl="1"/>
            <a:r>
              <a:rPr lang="en-US" dirty="0" smtClean="0"/>
              <a:t>1: High-to-low, 0: Low-to-high</a:t>
            </a:r>
          </a:p>
          <a:p>
            <a:r>
              <a:rPr lang="en-US" dirty="0" smtClean="0"/>
              <a:t>PSA: Timer0 pre-scaler enable</a:t>
            </a:r>
          </a:p>
          <a:p>
            <a:pPr lvl="1"/>
            <a:r>
              <a:rPr lang="en-US" dirty="0" smtClean="0"/>
              <a:t>1: Disable, 0: Enable</a:t>
            </a:r>
          </a:p>
          <a:p>
            <a:r>
              <a:rPr lang="en-US" dirty="0" smtClean="0"/>
              <a:t>T0PS&lt;2:0&gt;: Timer0 pre-scaler ratio select bits</a:t>
            </a:r>
          </a:p>
          <a:p>
            <a:pPr lvl="1"/>
            <a:r>
              <a:rPr lang="en-US" dirty="0" smtClean="0"/>
              <a:t>000: 1:2</a:t>
            </a:r>
          </a:p>
          <a:p>
            <a:pPr lvl="1"/>
            <a:r>
              <a:rPr lang="en-US" dirty="0" smtClean="0"/>
              <a:t>001: 1:4</a:t>
            </a:r>
          </a:p>
          <a:p>
            <a:pPr lvl="1"/>
            <a:r>
              <a:rPr lang="en-US" dirty="0" smtClean="0"/>
              <a:t>010: 1:8</a:t>
            </a:r>
          </a:p>
          <a:p>
            <a:pPr lvl="1"/>
            <a:r>
              <a:rPr lang="en-US" dirty="0" smtClean="0"/>
              <a:t>011: 1:16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111: 1:256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67744" y="13716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/>
              <a:t>TMR0ON</a:t>
            </a:r>
            <a:endParaRPr lang="en-US" sz="1000" b="1" dirty="0"/>
          </a:p>
        </p:txBody>
      </p:sp>
      <p:sp>
        <p:nvSpPr>
          <p:cNvPr id="6" name="Rectangle 5"/>
          <p:cNvSpPr/>
          <p:nvPr/>
        </p:nvSpPr>
        <p:spPr>
          <a:xfrm>
            <a:off x="2587824" y="1371600"/>
            <a:ext cx="864096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T08BIT</a:t>
            </a:r>
            <a:endParaRPr lang="en-US" sz="1200" b="1" dirty="0"/>
          </a:p>
        </p:txBody>
      </p:sp>
      <p:sp>
        <p:nvSpPr>
          <p:cNvPr id="7" name="Rectangle 6"/>
          <p:cNvSpPr/>
          <p:nvPr/>
        </p:nvSpPr>
        <p:spPr>
          <a:xfrm>
            <a:off x="3451920" y="13716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T0CS</a:t>
            </a:r>
            <a:endParaRPr lang="en-US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4172000" y="13716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T0SE</a:t>
            </a:r>
            <a:endParaRPr lang="en-US" sz="1200" b="1" dirty="0"/>
          </a:p>
        </p:txBody>
      </p:sp>
      <p:sp>
        <p:nvSpPr>
          <p:cNvPr id="9" name="Rectangle 8"/>
          <p:cNvSpPr/>
          <p:nvPr/>
        </p:nvSpPr>
        <p:spPr>
          <a:xfrm>
            <a:off x="4892080" y="13716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PSA</a:t>
            </a:r>
            <a:endParaRPr lang="en-US" sz="1200" b="1" dirty="0"/>
          </a:p>
        </p:txBody>
      </p:sp>
      <p:sp>
        <p:nvSpPr>
          <p:cNvPr id="10" name="Rectangle 9"/>
          <p:cNvSpPr/>
          <p:nvPr/>
        </p:nvSpPr>
        <p:spPr>
          <a:xfrm>
            <a:off x="5612160" y="13716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T0PS2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6332240" y="13716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T0PS1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7052320" y="13716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T0PS0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3499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1034</Words>
  <Application>Microsoft Office PowerPoint</Application>
  <PresentationFormat>On-screen Show (4:3)</PresentationFormat>
  <Paragraphs>278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Clarity</vt:lpstr>
      <vt:lpstr>The PIC microcontroller</vt:lpstr>
      <vt:lpstr>PIC18F: Controller Architecture</vt:lpstr>
      <vt:lpstr>PIC18F: Notational convention</vt:lpstr>
      <vt:lpstr>timers</vt:lpstr>
      <vt:lpstr>Electronics: Need for ‘time’</vt:lpstr>
      <vt:lpstr>Electronics: Concept of a ‘Timer’</vt:lpstr>
      <vt:lpstr>Electronics: Timer working principle</vt:lpstr>
      <vt:lpstr>PIC18F: Timer details</vt:lpstr>
      <vt:lpstr>PIC18F: TIMER0 Configuration: T0CON</vt:lpstr>
      <vt:lpstr>PIC18F: Timer0 Resources</vt:lpstr>
      <vt:lpstr>PIC18F: Timer0 – usage method</vt:lpstr>
      <vt:lpstr>PIC18F: Timer0 – Real-world problem</vt:lpstr>
      <vt:lpstr>PIC18F: Timer0 – Calculations</vt:lpstr>
      <vt:lpstr>PIC18F: Timer0 – Code</vt:lpstr>
      <vt:lpstr>counters</vt:lpstr>
      <vt:lpstr>PIC18F: Timer0 in counter mode</vt:lpstr>
      <vt:lpstr>PIC18F: Input for Timer0 as counter</vt:lpstr>
      <vt:lpstr>PIC18F: Timers, Counters Summary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2020-09-10T12:57:47Z</dcterms:created>
  <dcterms:modified xsi:type="dcterms:W3CDTF">2020-09-10T12:57:51Z</dcterms:modified>
</cp:coreProperties>
</file>