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19"/>
  </p:notesMasterIdLst>
  <p:sldIdLst>
    <p:sldId id="318" r:id="rId2"/>
    <p:sldId id="515" r:id="rId3"/>
    <p:sldId id="404" r:id="rId4"/>
    <p:sldId id="407" r:id="rId5"/>
    <p:sldId id="503" r:id="rId6"/>
    <p:sldId id="516" r:id="rId7"/>
    <p:sldId id="517" r:id="rId8"/>
    <p:sldId id="518" r:id="rId9"/>
    <p:sldId id="519" r:id="rId10"/>
    <p:sldId id="524" r:id="rId11"/>
    <p:sldId id="520" r:id="rId12"/>
    <p:sldId id="521" r:id="rId13"/>
    <p:sldId id="522" r:id="rId14"/>
    <p:sldId id="525" r:id="rId15"/>
    <p:sldId id="523" r:id="rId16"/>
    <p:sldId id="502" r:id="rId17"/>
    <p:sldId id="33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66"/>
    <a:srgbClr val="D42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94705" autoAdjust="0"/>
  </p:normalViewPr>
  <p:slideViewPr>
    <p:cSldViewPr>
      <p:cViewPr>
        <p:scale>
          <a:sx n="110" d="100"/>
          <a:sy n="110" d="100"/>
        </p:scale>
        <p:origin x="-43" y="9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C5FAA-52D3-4EF6-A666-E022912C11E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0165-1A4C-4DB2-B0FB-8883D3C0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0165-1A4C-4DB2-B0FB-8883D3C05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1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5EB-7B50-47DC-B806-891AF522214D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84E-C52F-4375-A27A-6B7ECD77E9D8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B118-D378-4C9B-88C8-65F20B7A1383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ABC1-E166-4844-A705-6B2B09EF8FC7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C0C5-D92E-4138-BB61-CA55B1C1B8DF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2DDF-C010-4AB9-A2EF-4E426E010CAA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9682-96BD-40DA-B367-1B7CD89C9706}" type="datetime1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B443-3AB9-4572-9777-E41A8D305A50}" type="datetime1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3E13-9EE8-4192-A831-B8A01D900E35}" type="datetime1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84DE-FD24-4B5A-A01F-6E9FC1630AED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7B6E-3000-49A2-89A8-F46338DFD205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F0550A-95B0-41E9-8577-2BB10DA2583E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PIC microcontroller</a:t>
            </a:r>
            <a:endParaRPr lang="en-US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PIC18F4520: Interrupts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Interrupt – Simulation!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#include "P18F4520.inc"</a:t>
            </a:r>
          </a:p>
          <a:p>
            <a:pPr marL="0" indent="0">
              <a:buNone/>
            </a:pPr>
            <a:r>
              <a:rPr lang="en-US" dirty="0" smtClean="0"/>
              <a:t>		CNT </a:t>
            </a:r>
            <a:r>
              <a:rPr lang="en-US" dirty="0"/>
              <a:t>EQU d'10'</a:t>
            </a:r>
          </a:p>
          <a:p>
            <a:pPr marL="0" indent="0">
              <a:buNone/>
            </a:pPr>
            <a:r>
              <a:rPr lang="en-US" dirty="0" smtClean="0"/>
              <a:t>		FREG </a:t>
            </a:r>
            <a:r>
              <a:rPr lang="en-US" dirty="0"/>
              <a:t>EQU 0x10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ORG </a:t>
            </a:r>
            <a:r>
              <a:rPr lang="en-US" dirty="0"/>
              <a:t>0x0</a:t>
            </a:r>
          </a:p>
          <a:p>
            <a:pPr marL="0" indent="0">
              <a:buNone/>
            </a:pPr>
            <a:r>
              <a:rPr lang="en-US" dirty="0" smtClean="0"/>
              <a:t>		GOTO </a:t>
            </a:r>
            <a:r>
              <a:rPr lang="en-US" dirty="0"/>
              <a:t>START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ORG </a:t>
            </a:r>
            <a:r>
              <a:rPr lang="en-US" dirty="0"/>
              <a:t>0x08</a:t>
            </a:r>
          </a:p>
          <a:p>
            <a:pPr marL="0" indent="0">
              <a:buNone/>
            </a:pPr>
            <a:r>
              <a:rPr lang="en-US" dirty="0" smtClean="0"/>
              <a:t>	ISR 	BCF </a:t>
            </a:r>
            <a:r>
              <a:rPr lang="en-US" dirty="0"/>
              <a:t>INTCON, </a:t>
            </a:r>
            <a:r>
              <a:rPr lang="en-US" dirty="0" smtClean="0"/>
              <a:t>TMR0IF		; clear the IF flag!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RETFIE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ORG </a:t>
            </a:r>
            <a:r>
              <a:rPr lang="en-US" dirty="0"/>
              <a:t>0x200</a:t>
            </a:r>
          </a:p>
          <a:p>
            <a:pPr marL="0" indent="0">
              <a:buNone/>
            </a:pPr>
            <a:r>
              <a:rPr lang="en-US" dirty="0" smtClean="0"/>
              <a:t>	START    	BSF </a:t>
            </a:r>
            <a:r>
              <a:rPr lang="en-US" dirty="0"/>
              <a:t>INTCON, </a:t>
            </a:r>
            <a:r>
              <a:rPr lang="en-US" dirty="0" smtClean="0"/>
              <a:t>GIE		; enable global interrupts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BSF </a:t>
            </a:r>
            <a:r>
              <a:rPr lang="en-US" dirty="0"/>
              <a:t>INTCON, </a:t>
            </a:r>
            <a:r>
              <a:rPr lang="en-US" dirty="0" smtClean="0"/>
              <a:t>TMR0IE		; enable TMR0 interrupts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MOVLW </a:t>
            </a:r>
            <a:r>
              <a:rPr lang="en-US" dirty="0"/>
              <a:t>CNT</a:t>
            </a:r>
          </a:p>
          <a:p>
            <a:pPr marL="0" indent="0">
              <a:buNone/>
            </a:pPr>
            <a:r>
              <a:rPr lang="en-US" dirty="0" smtClean="0"/>
              <a:t>		MOVWF </a:t>
            </a:r>
            <a:r>
              <a:rPr lang="en-US" dirty="0"/>
              <a:t>FREG</a:t>
            </a:r>
          </a:p>
          <a:p>
            <a:pPr marL="0" indent="0">
              <a:buNone/>
            </a:pPr>
            <a:r>
              <a:rPr lang="en-US" dirty="0" smtClean="0"/>
              <a:t>	L1 	NOP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NOP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DECF </a:t>
            </a:r>
            <a:r>
              <a:rPr lang="en-US" dirty="0"/>
              <a:t>FREG, F</a:t>
            </a:r>
          </a:p>
          <a:p>
            <a:pPr marL="0" indent="0">
              <a:buNone/>
            </a:pPr>
            <a:r>
              <a:rPr lang="en-US" dirty="0" smtClean="0"/>
              <a:t>		BNZ </a:t>
            </a:r>
            <a:r>
              <a:rPr lang="en-US" dirty="0"/>
              <a:t>L1</a:t>
            </a:r>
          </a:p>
          <a:p>
            <a:pPr marL="0" indent="0">
              <a:buNone/>
            </a:pPr>
            <a:r>
              <a:rPr lang="en-US" dirty="0" smtClean="0"/>
              <a:t>		GOTO $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END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In INTCON: control TMR0IF, keep watch on GIE, TMR0IF! 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Interrupt – Nesting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(enabled) interrupt occurs</a:t>
            </a:r>
          </a:p>
          <a:p>
            <a:pPr lvl="1"/>
            <a:r>
              <a:rPr lang="en-US" dirty="0" smtClean="0"/>
              <a:t>It disables (other) interrupts globally [</a:t>
            </a:r>
            <a:r>
              <a:rPr lang="en-US" b="1" dirty="0" smtClean="0">
                <a:solidFill>
                  <a:srgbClr val="FF0000"/>
                </a:solidFill>
              </a:rPr>
              <a:t>GIE→0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And then jumps to its ISR to service/handle it</a:t>
            </a:r>
          </a:p>
          <a:p>
            <a:endParaRPr lang="en-US" dirty="0" smtClean="0"/>
          </a:p>
          <a:p>
            <a:r>
              <a:rPr lang="en-US" dirty="0" smtClean="0"/>
              <a:t>But what if another device interrupts the PIC now?!</a:t>
            </a:r>
          </a:p>
          <a:p>
            <a:endParaRPr lang="en-US" dirty="0"/>
          </a:p>
          <a:p>
            <a:r>
              <a:rPr lang="en-US" dirty="0" smtClean="0"/>
              <a:t>Concept of ‘nested’ interrupts</a:t>
            </a:r>
          </a:p>
          <a:p>
            <a:pPr lvl="1"/>
            <a:r>
              <a:rPr lang="en-US" dirty="0" smtClean="0"/>
              <a:t>Interrupts that interrupt an interrupt being serviced</a:t>
            </a:r>
          </a:p>
          <a:p>
            <a:pPr lvl="1"/>
            <a:endParaRPr lang="en-US" dirty="0"/>
          </a:p>
          <a:p>
            <a:r>
              <a:rPr lang="en-US" dirty="0" smtClean="0"/>
              <a:t>By design, PIC can not handle nested interrupts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Nested Interrupts – Scenario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Assume a system using TMR0 and ADC</a:t>
            </a:r>
          </a:p>
          <a:p>
            <a:pPr lvl="1"/>
            <a:r>
              <a:rPr lang="en-US" dirty="0" smtClean="0"/>
              <a:t>Instead of CPU polling, let them interrupt for service</a:t>
            </a:r>
          </a:p>
          <a:p>
            <a:pPr lvl="1"/>
            <a:r>
              <a:rPr lang="en-US" dirty="0" smtClean="0"/>
              <a:t>Steps for handling the 2 devices:</a:t>
            </a:r>
          </a:p>
          <a:p>
            <a:pPr lvl="2"/>
            <a:r>
              <a:rPr lang="en-US" dirty="0" smtClean="0"/>
              <a:t>Each interface needs its own ISR</a:t>
            </a:r>
          </a:p>
          <a:p>
            <a:pPr lvl="3"/>
            <a:r>
              <a:rPr lang="en-US" dirty="0" smtClean="0"/>
              <a:t>TMR0_ISR, ADC_ISR</a:t>
            </a:r>
          </a:p>
          <a:p>
            <a:pPr lvl="2"/>
            <a:r>
              <a:rPr lang="en-US" dirty="0" smtClean="0"/>
              <a:t>Interrupt </a:t>
            </a:r>
            <a:r>
              <a:rPr lang="en-US" dirty="0"/>
              <a:t>flags need to be reset</a:t>
            </a:r>
            <a:r>
              <a:rPr lang="en-US" dirty="0" smtClean="0"/>
              <a:t>!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BCF INTCON, TMR0IF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BCF PIR1, ADIF</a:t>
            </a:r>
          </a:p>
          <a:p>
            <a:pPr lvl="2"/>
            <a:r>
              <a:rPr lang="en-US" dirty="0" smtClean="0"/>
              <a:t>Interrupts need to be enabled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BSF INTCON, TMR0IE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BSF PIE1, ADIE</a:t>
            </a:r>
          </a:p>
          <a:p>
            <a:endParaRPr lang="en-US" dirty="0"/>
          </a:p>
          <a:p>
            <a:r>
              <a:rPr lang="en-US" dirty="0" smtClean="0"/>
              <a:t>But we have only one vector location (0x0008)</a:t>
            </a:r>
          </a:p>
          <a:p>
            <a:pPr lvl="1"/>
            <a:r>
              <a:rPr lang="en-US" dirty="0" smtClean="0"/>
              <a:t>So how do you place both ISRs?</a:t>
            </a:r>
          </a:p>
          <a:p>
            <a:pPr lvl="1"/>
            <a:r>
              <a:rPr lang="en-US" dirty="0" smtClean="0"/>
              <a:t>Also, what if TMR0 interrupts… 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hen ADC_ISR is running?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Nested Interrupts –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Vector 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ORG 0x0008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GOTO ISR_MAPPER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ISR Mapper 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ORG 0x0040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ISR_MAPPER</a:t>
            </a:r>
            <a:r>
              <a:rPr lang="en-US" dirty="0" smtClean="0"/>
              <a:t>	BTFSC INTCON, TMR0IF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GOTO </a:t>
            </a:r>
            <a:r>
              <a:rPr lang="en-US" b="1" dirty="0" smtClean="0"/>
              <a:t>TMR0_ISR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BTFSC PIR1, ADIF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GOTO </a:t>
            </a:r>
            <a:r>
              <a:rPr lang="en-US" b="1" dirty="0" smtClean="0"/>
              <a:t>ADC_ISR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RETFIE</a:t>
            </a:r>
          </a:p>
          <a:p>
            <a:r>
              <a:rPr lang="en-US" dirty="0" smtClean="0"/>
              <a:t>ISR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    ORG 0x200			ORG 0x300</a:t>
            </a:r>
          </a:p>
          <a:p>
            <a:pPr marL="0" indent="0">
              <a:buNone/>
            </a:pPr>
            <a:r>
              <a:rPr lang="en-US" b="1" dirty="0" smtClean="0"/>
              <a:t>TMR0_ISR   </a:t>
            </a:r>
            <a:r>
              <a:rPr lang="en-US" dirty="0" smtClean="0"/>
              <a:t>…			</a:t>
            </a:r>
            <a:r>
              <a:rPr lang="en-US" b="1" dirty="0" smtClean="0"/>
              <a:t>ADC_ISR</a:t>
            </a:r>
            <a:r>
              <a:rPr lang="en-US" dirty="0" smtClean="0"/>
              <a:t>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BCF INTCON, TMR0IF		BCF PIR1, ADIF</a:t>
            </a:r>
          </a:p>
          <a:p>
            <a:pPr marL="0" indent="0">
              <a:buNone/>
            </a:pPr>
            <a:r>
              <a:rPr lang="en-US" dirty="0" smtClean="0"/>
              <a:t>	   GOTO </a:t>
            </a:r>
            <a:r>
              <a:rPr lang="en-US" dirty="0"/>
              <a:t>ISR_MAPPER </a:t>
            </a:r>
            <a:r>
              <a:rPr lang="en-US" dirty="0" smtClean="0"/>
              <a:t>		GOTO ISR_MAPPER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 algn="ctr">
              <a:buNone/>
            </a:pPr>
            <a:r>
              <a:rPr lang="en-US" b="1" i="1" dirty="0" smtClean="0"/>
              <a:t>Extensible to multiple number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5400000">
            <a:off x="4991100" y="3086100"/>
            <a:ext cx="1143000" cy="609600"/>
          </a:xfrm>
          <a:prstGeom prst="curved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62600" y="3439180"/>
            <a:ext cx="3119765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Cycle through all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Return only when all are serviced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557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Nested Interrupts – Flowchart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12473" y="1379220"/>
            <a:ext cx="2971800" cy="381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= Got an interrupt!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1780" y="1981200"/>
            <a:ext cx="29718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Auto-jump to 0x0008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2473" y="2590800"/>
            <a:ext cx="2971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ISR mapper</a:t>
            </a:r>
            <a:endParaRPr lang="en-US" dirty="0"/>
          </a:p>
        </p:txBody>
      </p:sp>
      <p:sp>
        <p:nvSpPr>
          <p:cNvPr id="10" name="Flowchart: Decision 9"/>
          <p:cNvSpPr/>
          <p:nvPr/>
        </p:nvSpPr>
        <p:spPr>
          <a:xfrm>
            <a:off x="1231900" y="3352800"/>
            <a:ext cx="2324100" cy="990600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it TMR0?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08049" y="4648200"/>
            <a:ext cx="2971800" cy="685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Jump to TMR0 ISR</a:t>
            </a:r>
          </a:p>
          <a:p>
            <a:pPr algn="ctr"/>
            <a:r>
              <a:rPr lang="en-US" dirty="0" smtClean="0"/>
              <a:t>Clear TMR0IF</a:t>
            </a:r>
          </a:p>
        </p:txBody>
      </p:sp>
      <p:sp>
        <p:nvSpPr>
          <p:cNvPr id="13" name="Flowchart: Decision 12"/>
          <p:cNvSpPr/>
          <p:nvPr/>
        </p:nvSpPr>
        <p:spPr>
          <a:xfrm>
            <a:off x="5212773" y="3351530"/>
            <a:ext cx="2324100" cy="990600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it ADC?</a:t>
            </a:r>
            <a:endParaRPr lang="en-US" dirty="0"/>
          </a:p>
        </p:txBody>
      </p:sp>
      <p:cxnSp>
        <p:nvCxnSpPr>
          <p:cNvPr id="15" name="Elbow Connector 14"/>
          <p:cNvCxnSpPr>
            <a:stCxn id="8" idx="2"/>
            <a:endCxn id="10" idx="0"/>
          </p:cNvCxnSpPr>
          <p:nvPr/>
        </p:nvCxnSpPr>
        <p:spPr>
          <a:xfrm rot="5400000">
            <a:off x="3155662" y="2210089"/>
            <a:ext cx="381000" cy="1904423"/>
          </a:xfrm>
          <a:prstGeom prst="bentConnector3">
            <a:avLst>
              <a:gd name="adj1" fmla="val 263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12" idx="0"/>
          </p:cNvCxnSpPr>
          <p:nvPr/>
        </p:nvCxnSpPr>
        <p:spPr>
          <a:xfrm rot="5400000">
            <a:off x="2241550" y="4495800"/>
            <a:ext cx="304800" cy="1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3"/>
            <a:endCxn id="13" idx="0"/>
          </p:cNvCxnSpPr>
          <p:nvPr/>
        </p:nvCxnSpPr>
        <p:spPr>
          <a:xfrm flipV="1">
            <a:off x="3556000" y="3351530"/>
            <a:ext cx="2818823" cy="496570"/>
          </a:xfrm>
          <a:prstGeom prst="bentConnector4">
            <a:avLst>
              <a:gd name="adj1" fmla="val 19804"/>
              <a:gd name="adj2" fmla="val 13766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89500" y="4648200"/>
            <a:ext cx="2971800" cy="685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Jump to ADC ISR</a:t>
            </a:r>
          </a:p>
          <a:p>
            <a:pPr algn="ctr"/>
            <a:r>
              <a:rPr lang="en-US" dirty="0" smtClean="0"/>
              <a:t>Clear ADIF</a:t>
            </a:r>
          </a:p>
        </p:txBody>
      </p:sp>
      <p:cxnSp>
        <p:nvCxnSpPr>
          <p:cNvPr id="23" name="Elbow Connector 22"/>
          <p:cNvCxnSpPr>
            <a:stCxn id="13" idx="2"/>
            <a:endCxn id="21" idx="0"/>
          </p:cNvCxnSpPr>
          <p:nvPr/>
        </p:nvCxnSpPr>
        <p:spPr>
          <a:xfrm rot="16200000" flipH="1">
            <a:off x="6222076" y="4494876"/>
            <a:ext cx="306070" cy="577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1"/>
            <a:endCxn id="8" idx="1"/>
          </p:cNvCxnSpPr>
          <p:nvPr/>
        </p:nvCxnSpPr>
        <p:spPr>
          <a:xfrm rot="10800000" flipH="1">
            <a:off x="908049" y="2781300"/>
            <a:ext cx="1904424" cy="2209800"/>
          </a:xfrm>
          <a:prstGeom prst="bentConnector3">
            <a:avLst>
              <a:gd name="adj1" fmla="val -1200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8" idx="3"/>
          </p:cNvCxnSpPr>
          <p:nvPr/>
        </p:nvCxnSpPr>
        <p:spPr>
          <a:xfrm flipH="1" flipV="1">
            <a:off x="5784273" y="2781300"/>
            <a:ext cx="2077027" cy="2209800"/>
          </a:xfrm>
          <a:prstGeom prst="bentConnector3">
            <a:avLst>
              <a:gd name="adj1" fmla="val -1100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819400" y="5562600"/>
            <a:ext cx="2971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RETFIE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238793" y="6172200"/>
            <a:ext cx="2133600" cy="381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STOP!</a:t>
            </a:r>
            <a:endParaRPr lang="en-US" dirty="0"/>
          </a:p>
        </p:txBody>
      </p:sp>
      <p:cxnSp>
        <p:nvCxnSpPr>
          <p:cNvPr id="34" name="Elbow Connector 33"/>
          <p:cNvCxnSpPr>
            <a:stCxn id="6" idx="2"/>
            <a:endCxn id="7" idx="0"/>
          </p:cNvCxnSpPr>
          <p:nvPr/>
        </p:nvCxnSpPr>
        <p:spPr>
          <a:xfrm rot="5400000">
            <a:off x="4187537" y="1870364"/>
            <a:ext cx="220980" cy="693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7" idx="2"/>
            <a:endCxn id="8" idx="0"/>
          </p:cNvCxnSpPr>
          <p:nvPr/>
        </p:nvCxnSpPr>
        <p:spPr>
          <a:xfrm rot="16200000" flipH="1">
            <a:off x="4183726" y="2476153"/>
            <a:ext cx="228600" cy="693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0" idx="2"/>
            <a:endCxn id="32" idx="0"/>
          </p:cNvCxnSpPr>
          <p:nvPr/>
        </p:nvCxnSpPr>
        <p:spPr>
          <a:xfrm rot="16200000" flipH="1">
            <a:off x="4191146" y="6057753"/>
            <a:ext cx="228600" cy="293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3" idx="1"/>
            <a:endCxn id="30" idx="0"/>
          </p:cNvCxnSpPr>
          <p:nvPr/>
        </p:nvCxnSpPr>
        <p:spPr>
          <a:xfrm rot="10800000" flipV="1">
            <a:off x="4305301" y="3846830"/>
            <a:ext cx="907473" cy="171577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60833" y="4312715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561033" y="35814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615304" y="35784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903780" y="4340423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41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External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PIC can be interrupted by ‘external’ devices as well</a:t>
            </a:r>
          </a:p>
          <a:p>
            <a:pPr lvl="1"/>
            <a:r>
              <a:rPr lang="en-US" dirty="0" smtClean="0"/>
              <a:t>Called ‘external’ / ‘hardware’ interrupts</a:t>
            </a:r>
          </a:p>
          <a:p>
            <a:pPr lvl="1"/>
            <a:r>
              <a:rPr lang="en-US" b="1" i="1" dirty="0" smtClean="0"/>
              <a:t>ISRs need to be in place!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External interrupt details</a:t>
            </a:r>
          </a:p>
          <a:p>
            <a:pPr lvl="1"/>
            <a:r>
              <a:rPr lang="en-US" dirty="0" smtClean="0"/>
              <a:t>Pins (multiplexed w/PORTB)</a:t>
            </a:r>
          </a:p>
          <a:p>
            <a:pPr lvl="2"/>
            <a:r>
              <a:rPr lang="en-US" b="1" dirty="0" smtClean="0"/>
              <a:t>INT0</a:t>
            </a:r>
            <a:r>
              <a:rPr lang="en-US" dirty="0" smtClean="0"/>
              <a:t> (RB0), </a:t>
            </a:r>
            <a:r>
              <a:rPr lang="en-US" b="1" dirty="0" smtClean="0"/>
              <a:t>INT1</a:t>
            </a:r>
            <a:r>
              <a:rPr lang="en-US" dirty="0" smtClean="0"/>
              <a:t> (RB1), </a:t>
            </a:r>
            <a:r>
              <a:rPr lang="en-US" b="1" dirty="0" smtClean="0"/>
              <a:t>INT2</a:t>
            </a:r>
            <a:r>
              <a:rPr lang="en-US" dirty="0" smtClean="0"/>
              <a:t> (RB2)</a:t>
            </a:r>
          </a:p>
          <a:p>
            <a:pPr lvl="1"/>
            <a:r>
              <a:rPr lang="en-US" dirty="0" smtClean="0"/>
              <a:t>Enabled via </a:t>
            </a:r>
          </a:p>
          <a:p>
            <a:pPr lvl="2"/>
            <a:r>
              <a:rPr lang="en-US" b="1" dirty="0" err="1" smtClean="0"/>
              <a:t>INTxIE</a:t>
            </a:r>
            <a:r>
              <a:rPr lang="en-US" dirty="0" smtClean="0"/>
              <a:t> bits</a:t>
            </a:r>
          </a:p>
          <a:p>
            <a:pPr lvl="1"/>
            <a:r>
              <a:rPr lang="en-US" dirty="0" smtClean="0"/>
              <a:t>Edge triggered (via </a:t>
            </a:r>
            <a:r>
              <a:rPr lang="en-US" dirty="0" err="1" smtClean="0"/>
              <a:t>INTEDGx</a:t>
            </a:r>
            <a:r>
              <a:rPr lang="en-US" dirty="0" smtClean="0"/>
              <a:t> bits)</a:t>
            </a:r>
          </a:p>
          <a:p>
            <a:pPr lvl="2"/>
            <a:r>
              <a:rPr lang="en-US" dirty="0" smtClean="0"/>
              <a:t>If </a:t>
            </a:r>
            <a:r>
              <a:rPr lang="en-US" b="1" dirty="0" err="1" smtClean="0"/>
              <a:t>INTEDGx</a:t>
            </a:r>
            <a:r>
              <a:rPr lang="en-US" dirty="0" smtClean="0"/>
              <a:t> is 1, it is positive edge; else negative</a:t>
            </a:r>
          </a:p>
          <a:p>
            <a:pPr lvl="1"/>
            <a:r>
              <a:rPr lang="en-US" dirty="0" smtClean="0"/>
              <a:t>Interrupt flags</a:t>
            </a:r>
          </a:p>
          <a:p>
            <a:pPr lvl="2"/>
            <a:r>
              <a:rPr lang="en-US" b="1" dirty="0" err="1" smtClean="0"/>
              <a:t>INTxIF</a:t>
            </a:r>
            <a:r>
              <a:rPr lang="en-US" dirty="0" smtClean="0"/>
              <a:t> bits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Bit mapping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46291"/>
              </p:ext>
            </p:extLst>
          </p:nvPr>
        </p:nvGraphicFramePr>
        <p:xfrm>
          <a:off x="914400" y="5029200"/>
          <a:ext cx="5562600" cy="1447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8504"/>
                <a:gridCol w="2585434"/>
                <a:gridCol w="1958662"/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Enable bit (Register)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Flag bit (Register)</a:t>
                      </a:r>
                      <a:endParaRPr lang="en-US" sz="1400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INT0IE (INTCON)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INT0IF (INTCON)</a:t>
                      </a:r>
                      <a:endParaRPr lang="en-US" sz="1400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INT1IE (INTCON3)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INT1IF (INTCON3)</a:t>
                      </a:r>
                      <a:endParaRPr lang="en-US" sz="1400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INT12E (INTCON3)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INT2IF (INTCON3)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153729"/>
            <a:ext cx="24955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825615" y="3124200"/>
            <a:ext cx="428625" cy="199071"/>
          </a:xfrm>
          <a:prstGeom prst="ellipse">
            <a:avLst/>
          </a:prstGeom>
          <a:solidFill>
            <a:schemeClr val="tx2">
              <a:lumMod val="60000"/>
              <a:lumOff val="40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10375" y="3306129"/>
            <a:ext cx="428625" cy="199071"/>
          </a:xfrm>
          <a:prstGeom prst="ellipse">
            <a:avLst/>
          </a:prstGeom>
          <a:solidFill>
            <a:schemeClr val="tx2">
              <a:lumMod val="60000"/>
              <a:lumOff val="40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25615" y="3489009"/>
            <a:ext cx="428625" cy="199071"/>
          </a:xfrm>
          <a:prstGeom prst="ellipse">
            <a:avLst/>
          </a:prstGeom>
          <a:solidFill>
            <a:schemeClr val="tx2">
              <a:lumMod val="60000"/>
              <a:lumOff val="40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Interrupts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 </a:t>
            </a:r>
            <a:r>
              <a:rPr lang="en-US" dirty="0"/>
              <a:t>o</a:t>
            </a:r>
            <a:r>
              <a:rPr lang="en-US" dirty="0" smtClean="0"/>
              <a:t>f interrupts</a:t>
            </a:r>
          </a:p>
          <a:p>
            <a:endParaRPr lang="en-US" dirty="0" smtClean="0"/>
          </a:p>
          <a:p>
            <a:r>
              <a:rPr lang="en-US" dirty="0" smtClean="0"/>
              <a:t>Advantages, pitfalls!</a:t>
            </a:r>
          </a:p>
          <a:p>
            <a:endParaRPr lang="en-US" dirty="0" smtClean="0"/>
          </a:p>
          <a:p>
            <a:r>
              <a:rPr lang="en-US" dirty="0" smtClean="0"/>
              <a:t>PIC18F</a:t>
            </a:r>
          </a:p>
          <a:p>
            <a:pPr lvl="1"/>
            <a:r>
              <a:rPr lang="en-US" dirty="0" smtClean="0"/>
              <a:t>Interrupt mechanisms</a:t>
            </a:r>
          </a:p>
          <a:p>
            <a:pPr lvl="1"/>
            <a:r>
              <a:rPr lang="en-US" dirty="0" smtClean="0"/>
              <a:t>Interrupt sources</a:t>
            </a:r>
          </a:p>
          <a:p>
            <a:pPr lvl="2"/>
            <a:r>
              <a:rPr lang="en-US" dirty="0" smtClean="0"/>
              <a:t>Internal</a:t>
            </a:r>
          </a:p>
          <a:p>
            <a:pPr lvl="2"/>
            <a:r>
              <a:rPr lang="en-US" dirty="0" smtClean="0"/>
              <a:t>External</a:t>
            </a:r>
          </a:p>
          <a:p>
            <a:pPr lvl="1"/>
            <a:r>
              <a:rPr lang="en-US" dirty="0" smtClean="0"/>
              <a:t>An interesting interrupt simulation!</a:t>
            </a:r>
          </a:p>
          <a:p>
            <a:pPr lvl="1"/>
            <a:r>
              <a:rPr lang="en-US" dirty="0" smtClean="0"/>
              <a:t>Nested interrupts</a:t>
            </a:r>
          </a:p>
          <a:p>
            <a:pPr lvl="2"/>
            <a:r>
              <a:rPr lang="en-US" dirty="0" smtClean="0"/>
              <a:t>Multi-interrupt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Controller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245249" cy="472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8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Notational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WREG</a:t>
            </a:r>
          </a:p>
          <a:p>
            <a:pPr lvl="1"/>
            <a:r>
              <a:rPr lang="en-US" dirty="0" smtClean="0"/>
              <a:t>W Register</a:t>
            </a:r>
          </a:p>
          <a:p>
            <a:r>
              <a:rPr lang="en-US" dirty="0" smtClean="0"/>
              <a:t>FREG</a:t>
            </a:r>
          </a:p>
          <a:p>
            <a:pPr lvl="1"/>
            <a:r>
              <a:rPr lang="en-US" dirty="0" smtClean="0"/>
              <a:t>File Register (any register location from GPR Bank 0 / SFR)</a:t>
            </a:r>
          </a:p>
          <a:p>
            <a:r>
              <a:rPr lang="en-US" dirty="0" smtClean="0"/>
              <a:t>[X]</a:t>
            </a:r>
          </a:p>
          <a:p>
            <a:pPr lvl="1"/>
            <a:r>
              <a:rPr lang="en-US" dirty="0" smtClean="0"/>
              <a:t>Contents of register X</a:t>
            </a:r>
          </a:p>
          <a:p>
            <a:pPr lvl="2"/>
            <a:r>
              <a:rPr lang="en-US" dirty="0" smtClean="0"/>
              <a:t>[WREG] = 0x02 ↔ WREG’s contents become 0x02</a:t>
            </a:r>
          </a:p>
          <a:p>
            <a:pPr lvl="2"/>
            <a:r>
              <a:rPr lang="en-US" dirty="0" smtClean="0"/>
              <a:t>[0x20] = 0x34    ↔ RAM File Register 0x20 content becomes 0x34</a:t>
            </a:r>
          </a:p>
          <a:p>
            <a:pPr lvl="2"/>
            <a:r>
              <a:rPr lang="en-US" dirty="0" smtClean="0"/>
              <a:t>[X] = [Y]             ↔ </a:t>
            </a:r>
            <a:r>
              <a:rPr lang="en-US" dirty="0"/>
              <a:t>C</a:t>
            </a:r>
            <a:r>
              <a:rPr lang="en-US" dirty="0" smtClean="0"/>
              <a:t>ontents of Y are copied into X</a:t>
            </a:r>
          </a:p>
          <a:p>
            <a:r>
              <a:rPr lang="en-US" dirty="0" smtClean="0"/>
              <a:t>Number systems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937804"/>
              </p:ext>
            </p:extLst>
          </p:nvPr>
        </p:nvGraphicFramePr>
        <p:xfrm>
          <a:off x="2819400" y="5486400"/>
          <a:ext cx="3200400" cy="100584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600200"/>
                <a:gridCol w="1600200"/>
              </a:tblGrid>
              <a:tr h="2641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Decimal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d’10’</a:t>
                      </a:r>
                      <a:endParaRPr lang="en-US" sz="1600" b="0" dirty="0"/>
                    </a:p>
                  </a:txBody>
                  <a:tcPr anchor="ctr"/>
                </a:tc>
              </a:tr>
              <a:tr h="2921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Hexadecimal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h’4A’ or 0x4A</a:t>
                      </a:r>
                      <a:endParaRPr lang="en-US" sz="1600" b="0" dirty="0"/>
                    </a:p>
                  </a:txBody>
                  <a:tcPr anchor="ctr"/>
                </a:tc>
              </a:tr>
              <a:tr h="2921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Binary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b’1000 0010’</a:t>
                      </a:r>
                      <a:endParaRPr lang="en-US" sz="1600" b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4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Programming: Concept of </a:t>
            </a:r>
            <a:r>
              <a:rPr lang="en-US" smtClean="0"/>
              <a:t>‘interrupt’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Controller interaction with devices</a:t>
            </a:r>
          </a:p>
          <a:p>
            <a:pPr lvl="1"/>
            <a:r>
              <a:rPr lang="en-US" dirty="0" smtClean="0"/>
              <a:t>Internal devices</a:t>
            </a:r>
          </a:p>
          <a:p>
            <a:pPr lvl="2"/>
            <a:r>
              <a:rPr lang="en-US" dirty="0"/>
              <a:t>(Multiple) Timers, Counters, ADCs, CCP modules</a:t>
            </a:r>
            <a:endParaRPr lang="en-US" dirty="0" smtClean="0"/>
          </a:p>
          <a:p>
            <a:pPr lvl="1"/>
            <a:r>
              <a:rPr lang="en-US" dirty="0" smtClean="0"/>
              <a:t>External devices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Modes of interaction</a:t>
            </a:r>
          </a:p>
          <a:p>
            <a:pPr lvl="1"/>
            <a:r>
              <a:rPr lang="en-US" dirty="0" smtClean="0"/>
              <a:t>Servicing</a:t>
            </a:r>
          </a:p>
          <a:p>
            <a:pPr lvl="2"/>
            <a:r>
              <a:rPr lang="en-US" dirty="0" smtClean="0"/>
              <a:t>Keyboard, mouse, joystick</a:t>
            </a:r>
          </a:p>
          <a:p>
            <a:pPr lvl="1"/>
            <a:r>
              <a:rPr lang="en-US" dirty="0" smtClean="0"/>
              <a:t>Controlling</a:t>
            </a:r>
          </a:p>
          <a:p>
            <a:pPr lvl="2"/>
            <a:r>
              <a:rPr lang="en-US" dirty="0" smtClean="0"/>
              <a:t>LEDs, 7-segment LEDs, LCDs, Monitors, Displays, Motors</a:t>
            </a:r>
          </a:p>
          <a:p>
            <a:pPr lvl="1"/>
            <a:r>
              <a:rPr lang="en-US" dirty="0" smtClean="0"/>
              <a:t>Collecting data</a:t>
            </a:r>
          </a:p>
          <a:p>
            <a:pPr lvl="2"/>
            <a:r>
              <a:rPr lang="en-US" dirty="0" smtClean="0"/>
              <a:t>Sensors, Accelerometers, Gyroscopes, Cameras, USB devices</a:t>
            </a:r>
          </a:p>
          <a:p>
            <a:pPr lvl="1"/>
            <a:r>
              <a:rPr lang="en-US" dirty="0" smtClean="0"/>
              <a:t>Monitoring</a:t>
            </a:r>
          </a:p>
          <a:p>
            <a:endParaRPr lang="en-US" dirty="0"/>
          </a:p>
          <a:p>
            <a:r>
              <a:rPr lang="en-US" dirty="0" smtClean="0"/>
              <a:t>As device interaction increases</a:t>
            </a:r>
          </a:p>
          <a:p>
            <a:pPr lvl="1"/>
            <a:r>
              <a:rPr lang="en-US" dirty="0" smtClean="0"/>
              <a:t>Polling through sequential code becomes onerous</a:t>
            </a:r>
          </a:p>
          <a:p>
            <a:endParaRPr lang="en-US" dirty="0"/>
          </a:p>
          <a:p>
            <a:r>
              <a:rPr lang="en-US" dirty="0" smtClean="0"/>
              <a:t>Make the device that needs service ‘interrupt’ the CPU</a:t>
            </a:r>
          </a:p>
          <a:p>
            <a:pPr lvl="1"/>
            <a:r>
              <a:rPr lang="en-US" dirty="0" smtClean="0"/>
              <a:t>Send a special signal to get CPU attention</a:t>
            </a:r>
          </a:p>
          <a:p>
            <a:endParaRPr lang="en-US" dirty="0"/>
          </a:p>
          <a:p>
            <a:r>
              <a:rPr lang="en-US" dirty="0" smtClean="0"/>
              <a:t>CPU free to do ‘other’ work - freedom from continuous polling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Interrupts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PIC18F has many types of interrupts</a:t>
            </a:r>
          </a:p>
          <a:p>
            <a:pPr lvl="1"/>
            <a:r>
              <a:rPr lang="en-US" dirty="0" smtClean="0"/>
              <a:t>Internal module originated</a:t>
            </a:r>
          </a:p>
          <a:p>
            <a:pPr lvl="2"/>
            <a:r>
              <a:rPr lang="en-US" dirty="0" smtClean="0"/>
              <a:t>Timer interrupts</a:t>
            </a:r>
          </a:p>
          <a:p>
            <a:pPr lvl="2"/>
            <a:r>
              <a:rPr lang="en-US" dirty="0" smtClean="0"/>
              <a:t>USART/UART interrupts</a:t>
            </a:r>
          </a:p>
          <a:p>
            <a:pPr lvl="2"/>
            <a:r>
              <a:rPr lang="en-US" dirty="0" smtClean="0"/>
              <a:t>PORTB Change interrupts</a:t>
            </a:r>
          </a:p>
          <a:p>
            <a:pPr lvl="2"/>
            <a:r>
              <a:rPr lang="en-US" dirty="0" smtClean="0"/>
              <a:t>ADC interrupts</a:t>
            </a:r>
          </a:p>
          <a:p>
            <a:pPr lvl="2"/>
            <a:r>
              <a:rPr lang="en-US" dirty="0" smtClean="0"/>
              <a:t>CCP generated interrupts</a:t>
            </a:r>
          </a:p>
          <a:p>
            <a:pPr lvl="2"/>
            <a:r>
              <a:rPr lang="en-US" dirty="0"/>
              <a:t>SSP (synchronous serial port) </a:t>
            </a:r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External (hardware triggered)</a:t>
            </a:r>
          </a:p>
          <a:p>
            <a:pPr lvl="2"/>
            <a:r>
              <a:rPr lang="en-US" dirty="0" smtClean="0"/>
              <a:t>Pin based</a:t>
            </a:r>
          </a:p>
          <a:p>
            <a:endParaRPr lang="en-US" dirty="0"/>
          </a:p>
          <a:p>
            <a:r>
              <a:rPr lang="en-US" dirty="0" smtClean="0"/>
              <a:t>General interrupt mechanism</a:t>
            </a:r>
          </a:p>
          <a:p>
            <a:pPr lvl="1"/>
            <a:r>
              <a:rPr lang="en-US" dirty="0" smtClean="0"/>
              <a:t>IE (interrupt enable) bit in some register</a:t>
            </a:r>
          </a:p>
          <a:p>
            <a:pPr lvl="2"/>
            <a:r>
              <a:rPr lang="en-US" dirty="0" smtClean="0"/>
              <a:t>If 1, interrupt is </a:t>
            </a:r>
            <a:r>
              <a:rPr lang="en-US" i="1" dirty="0" smtClean="0"/>
              <a:t>enabled</a:t>
            </a:r>
          </a:p>
          <a:p>
            <a:pPr lvl="1"/>
            <a:r>
              <a:rPr lang="en-US" dirty="0" smtClean="0"/>
              <a:t>IF (interrupt flag) bit in some register</a:t>
            </a:r>
          </a:p>
          <a:p>
            <a:pPr lvl="2"/>
            <a:r>
              <a:rPr lang="en-US" dirty="0" smtClean="0"/>
              <a:t>Goes from 0 to 1 when the ‘interrupt’ comes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Interrupt –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 boot, PIC18F has all interrupts disabled</a:t>
            </a:r>
          </a:p>
          <a:p>
            <a:pPr lvl="1"/>
            <a:endParaRPr lang="en-US" dirty="0"/>
          </a:p>
          <a:p>
            <a:r>
              <a:rPr lang="en-US" dirty="0" smtClean="0"/>
              <a:t>2 levels of interrupt control</a:t>
            </a:r>
          </a:p>
          <a:p>
            <a:pPr lvl="1"/>
            <a:r>
              <a:rPr lang="en-US" dirty="0" smtClean="0"/>
              <a:t>Global level</a:t>
            </a:r>
          </a:p>
          <a:p>
            <a:pPr lvl="2"/>
            <a:r>
              <a:rPr lang="en-US" dirty="0" smtClean="0"/>
              <a:t>GIE bit of INTCON register </a:t>
            </a:r>
            <a:r>
              <a:rPr lang="en-US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(actually, GIEH bit)</a:t>
            </a:r>
          </a:p>
          <a:p>
            <a:pPr lvl="2"/>
            <a:r>
              <a:rPr lang="en-US" i="1" dirty="0" smtClean="0"/>
              <a:t>If this bit is zero, all interrupts are disabled</a:t>
            </a:r>
          </a:p>
          <a:p>
            <a:pPr lvl="1"/>
            <a:r>
              <a:rPr lang="en-US" dirty="0" smtClean="0"/>
              <a:t>Device/type level</a:t>
            </a:r>
          </a:p>
          <a:p>
            <a:pPr lvl="2"/>
            <a:r>
              <a:rPr lang="en-US" dirty="0" smtClean="0"/>
              <a:t>IE flag controlled</a:t>
            </a:r>
          </a:p>
          <a:p>
            <a:pPr lvl="2"/>
            <a:r>
              <a:rPr lang="en-US" i="1" dirty="0" smtClean="0"/>
              <a:t>Example: Timer0 interrupt is enabled if TMR0IE is 1</a:t>
            </a:r>
          </a:p>
          <a:p>
            <a:pPr lvl="2"/>
            <a:endParaRPr lang="en-US" dirty="0"/>
          </a:p>
          <a:p>
            <a:r>
              <a:rPr lang="en-US" dirty="0" smtClean="0"/>
              <a:t>Illustration: Bit mapping for timer interrupts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35216"/>
              </p:ext>
            </p:extLst>
          </p:nvPr>
        </p:nvGraphicFramePr>
        <p:xfrm>
          <a:off x="914400" y="4648200"/>
          <a:ext cx="5410200" cy="16485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0600"/>
                <a:gridCol w="2514600"/>
                <a:gridCol w="1905000"/>
              </a:tblGrid>
              <a:tr h="4293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Enable bit (Register)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Flag bit (Register)</a:t>
                      </a:r>
                      <a:endParaRPr lang="en-US" sz="1400" dirty="0"/>
                    </a:p>
                  </a:txBody>
                  <a:tcPr/>
                </a:tc>
              </a:tr>
              <a:tr h="2749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TMR0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TMR0IE (INTCON)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TMR0IF (INTCON)</a:t>
                      </a:r>
                      <a:endParaRPr lang="en-US" sz="1400" dirty="0"/>
                    </a:p>
                  </a:txBody>
                  <a:tcPr/>
                </a:tc>
              </a:tr>
              <a:tr h="2749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TMR1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TMR1IE (PIR1)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TMR1IF (PIE1)</a:t>
                      </a:r>
                      <a:endParaRPr lang="en-US" sz="1400" dirty="0"/>
                    </a:p>
                  </a:txBody>
                  <a:tcPr/>
                </a:tc>
              </a:tr>
              <a:tr h="2749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TMR2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TMR2IE (PIR1)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TMR2IF (PIE1)</a:t>
                      </a:r>
                      <a:endParaRPr lang="en-US" sz="1400" dirty="0"/>
                    </a:p>
                  </a:txBody>
                  <a:tcPr/>
                </a:tc>
              </a:tr>
              <a:tr h="2749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TMR3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TMR3IE (PIR3)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TMR3IF</a:t>
                      </a:r>
                      <a:r>
                        <a:rPr lang="en-US" sz="1400" baseline="0" dirty="0" smtClean="0"/>
                        <a:t> (PIE2)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8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Interrupt –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Interrupt vectors - </a:t>
            </a:r>
            <a:r>
              <a:rPr lang="en-US" b="1" dirty="0" smtClean="0"/>
              <a:t>fixed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By default, all interrupts are ‘high priority’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sually hold </a:t>
            </a:r>
            <a:r>
              <a:rPr lang="en-US" b="1" dirty="0" smtClean="0"/>
              <a:t>hard-jumps</a:t>
            </a:r>
            <a:r>
              <a:rPr lang="en-US" dirty="0" smtClean="0"/>
              <a:t>; actual </a:t>
            </a:r>
            <a:r>
              <a:rPr lang="en-US" b="1" dirty="0" smtClean="0"/>
              <a:t>handling code</a:t>
            </a:r>
            <a:r>
              <a:rPr lang="en-US" dirty="0" smtClean="0"/>
              <a:t> will lie elsewhere</a:t>
            </a:r>
          </a:p>
          <a:p>
            <a:pPr lvl="1"/>
            <a:r>
              <a:rPr lang="en-US" dirty="0" smtClean="0"/>
              <a:t>ISR (</a:t>
            </a:r>
            <a:r>
              <a:rPr lang="en-US" b="1" u="sng" dirty="0" smtClean="0"/>
              <a:t>I</a:t>
            </a:r>
            <a:r>
              <a:rPr lang="en-US" dirty="0" smtClean="0"/>
              <a:t>nterrupt </a:t>
            </a:r>
            <a:r>
              <a:rPr lang="en-US" b="1" u="sng" dirty="0" smtClean="0"/>
              <a:t>S</a:t>
            </a:r>
            <a:r>
              <a:rPr lang="en-US" dirty="0" smtClean="0"/>
              <a:t>ervice </a:t>
            </a:r>
            <a:r>
              <a:rPr lang="en-US" b="1" u="sng" dirty="0" smtClean="0"/>
              <a:t>R</a:t>
            </a:r>
            <a:r>
              <a:rPr lang="en-US" dirty="0" smtClean="0"/>
              <a:t>outine)</a:t>
            </a:r>
          </a:p>
          <a:p>
            <a:pPr lvl="2"/>
            <a:r>
              <a:rPr lang="en-US" dirty="0" smtClean="0"/>
              <a:t>Interrupt handler code</a:t>
            </a:r>
          </a:p>
          <a:p>
            <a:pPr lvl="2"/>
            <a:r>
              <a:rPr lang="en-US" dirty="0" smtClean="0"/>
              <a:t>Function – </a:t>
            </a:r>
            <a:r>
              <a:rPr lang="en-US" i="1" dirty="0" smtClean="0"/>
              <a:t>automatically called</a:t>
            </a:r>
            <a:r>
              <a:rPr lang="en-US" dirty="0" smtClean="0"/>
              <a:t>, and </a:t>
            </a:r>
            <a:r>
              <a:rPr lang="en-US" i="1" dirty="0" smtClean="0"/>
              <a:t>returns differently</a:t>
            </a:r>
          </a:p>
          <a:p>
            <a:endParaRPr lang="en-US" dirty="0" smtClean="0"/>
          </a:p>
          <a:p>
            <a:r>
              <a:rPr lang="en-US" dirty="0" smtClean="0"/>
              <a:t>What happens on an interrupt?</a:t>
            </a:r>
          </a:p>
          <a:p>
            <a:pPr lvl="1"/>
            <a:r>
              <a:rPr lang="en-US" dirty="0" smtClean="0"/>
              <a:t>If interrupt’s IE bit is 1, and if the interrupt occurs</a:t>
            </a:r>
          </a:p>
          <a:p>
            <a:pPr lvl="2"/>
            <a:r>
              <a:rPr lang="en-US" dirty="0" smtClean="0"/>
              <a:t>GIE is disabled, CPU </a:t>
            </a:r>
            <a:r>
              <a:rPr lang="en-US" b="1" dirty="0" smtClean="0"/>
              <a:t>jumps</a:t>
            </a:r>
            <a:r>
              <a:rPr lang="en-US" dirty="0" smtClean="0"/>
              <a:t> to the interrupt vector location</a:t>
            </a:r>
          </a:p>
          <a:p>
            <a:pPr lvl="2"/>
            <a:r>
              <a:rPr lang="en-US" dirty="0" smtClean="0"/>
              <a:t>Hard jump at this location will call the ISR</a:t>
            </a:r>
          </a:p>
          <a:p>
            <a:pPr lvl="2"/>
            <a:r>
              <a:rPr lang="en-US" dirty="0" smtClean="0"/>
              <a:t>ISR returns with </a:t>
            </a:r>
            <a:r>
              <a:rPr lang="en-US" b="1" dirty="0" smtClean="0"/>
              <a:t>RETFIE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⇒ </a:t>
            </a:r>
            <a:r>
              <a:rPr lang="en-US" dirty="0" smtClean="0">
                <a:ea typeface="Cambria Math" panose="02040503050406030204" pitchFamily="18" charset="0"/>
              </a:rPr>
              <a:t>enables GIE, then RETURNS</a:t>
            </a:r>
            <a:endParaRPr lang="en-US" dirty="0"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31938"/>
              </p:ext>
            </p:extLst>
          </p:nvPr>
        </p:nvGraphicFramePr>
        <p:xfrm>
          <a:off x="2667000" y="2057400"/>
          <a:ext cx="3657600" cy="1005840"/>
        </p:xfrm>
        <a:graphic>
          <a:graphicData uri="http://schemas.openxmlformats.org/drawingml/2006/table">
            <a:tbl>
              <a:tblPr bandRow="1">
                <a:tableStyleId>{E8B1032C-EA38-4F05-BA0D-38AFFFC7BED3}</a:tableStyleId>
              </a:tblPr>
              <a:tblGrid>
                <a:gridCol w="2743200"/>
                <a:gridCol w="914400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Reset vector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0x0000</a:t>
                      </a:r>
                      <a:endParaRPr lang="en-US" sz="16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High priority interrupt</a:t>
                      </a:r>
                      <a:r>
                        <a:rPr lang="en-US" sz="1600" baseline="0" dirty="0" smtClean="0"/>
                        <a:t> vector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0x0008</a:t>
                      </a:r>
                      <a:endParaRPr lang="en-US" sz="16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priority interrupt vector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0x0018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4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Interrupt – Code flow</a:t>
            </a:r>
            <a:endParaRPr lang="en-US" dirty="0"/>
          </a:p>
        </p:txBody>
      </p:sp>
      <p:sp>
        <p:nvSpPr>
          <p:cNvPr id="40" name="Content Placeholder 39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On power-up</a:t>
            </a:r>
          </a:p>
          <a:p>
            <a:pPr lvl="1"/>
            <a:r>
              <a:rPr lang="en-US" dirty="0" smtClean="0"/>
              <a:t>Start from 0x0000</a:t>
            </a:r>
          </a:p>
          <a:p>
            <a:pPr lvl="1"/>
            <a:r>
              <a:rPr lang="en-US" dirty="0" smtClean="0"/>
              <a:t>Hard-jump to START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Booting</a:t>
            </a:r>
          </a:p>
          <a:p>
            <a:pPr lvl="1"/>
            <a:r>
              <a:rPr lang="en-US" dirty="0" smtClean="0"/>
              <a:t>Run START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 interrupt</a:t>
            </a:r>
          </a:p>
          <a:p>
            <a:pPr lvl="1"/>
            <a:r>
              <a:rPr lang="en-US" dirty="0" smtClean="0"/>
              <a:t>GIE→0</a:t>
            </a:r>
          </a:p>
          <a:p>
            <a:pPr lvl="1"/>
            <a:r>
              <a:rPr lang="en-US" dirty="0" smtClean="0"/>
              <a:t>Auto-jump to 0x0008</a:t>
            </a:r>
          </a:p>
          <a:p>
            <a:pPr lvl="1"/>
            <a:r>
              <a:rPr lang="en-US" dirty="0" smtClean="0"/>
              <a:t>Hard-jump to ISR</a:t>
            </a:r>
          </a:p>
          <a:p>
            <a:pPr lvl="1"/>
            <a:r>
              <a:rPr lang="en-US" dirty="0" smtClean="0"/>
              <a:t>Run ISR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RETFIE</a:t>
            </a:r>
            <a:r>
              <a:rPr lang="en-US" dirty="0" smtClean="0"/>
              <a:t> (GIE→1, RETURN)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Return to START</a:t>
            </a:r>
          </a:p>
          <a:p>
            <a:pPr lvl="1"/>
            <a:r>
              <a:rPr lang="en-US" dirty="0" smtClean="0"/>
              <a:t>Resume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1111" y="2633246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111" y="2938046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GOTO ISR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111" y="3242846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111" y="3547646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START	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1111" y="4157246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--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1111" y="5483126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ISR	 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1111" y="5787926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--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23330" y="13716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memory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2633246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0x006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971111" y="3860799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--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71111" y="2345266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1111" y="2057400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71111" y="1752600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GOTO START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2938046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0x008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32428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" y="3547646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0x200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" y="2328446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0x004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0574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0x002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17526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0x000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810418" y="1752600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Reset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810000" y="2938046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Hi-</a:t>
            </a:r>
            <a:r>
              <a:rPr lang="en-US" sz="1600" dirty="0" err="1" smtClean="0"/>
              <a:t>prio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33036" y="3852446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0x202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231971" y="41572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967740" y="6096000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RETFIE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67740" y="4454426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--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8600" y="445442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967740" y="4751606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--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0" y="475160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6" name="Curved Right Arrow 45"/>
          <p:cNvSpPr/>
          <p:nvPr/>
        </p:nvSpPr>
        <p:spPr>
          <a:xfrm>
            <a:off x="914400" y="1905000"/>
            <a:ext cx="228600" cy="1795046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3505200" y="3700046"/>
            <a:ext cx="76200" cy="609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rved Left Arrow 47"/>
          <p:cNvSpPr/>
          <p:nvPr/>
        </p:nvSpPr>
        <p:spPr>
          <a:xfrm rot="10800000" flipH="1">
            <a:off x="3721101" y="3059965"/>
            <a:ext cx="241297" cy="1266557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urved Right Arrow 48"/>
          <p:cNvSpPr/>
          <p:nvPr/>
        </p:nvSpPr>
        <p:spPr>
          <a:xfrm>
            <a:off x="685800" y="3059965"/>
            <a:ext cx="366825" cy="2655035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urved Left Arrow 49"/>
          <p:cNvSpPr/>
          <p:nvPr/>
        </p:nvSpPr>
        <p:spPr>
          <a:xfrm rot="10800000" flipH="1">
            <a:off x="3733801" y="4495798"/>
            <a:ext cx="241297" cy="1752601"/>
          </a:xfrm>
          <a:prstGeom prst="curved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Down Arrow 50"/>
          <p:cNvSpPr/>
          <p:nvPr/>
        </p:nvSpPr>
        <p:spPr>
          <a:xfrm>
            <a:off x="3505200" y="4572000"/>
            <a:ext cx="76200" cy="609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913</Words>
  <Application>Microsoft Office PowerPoint</Application>
  <PresentationFormat>On-screen Show (4:3)</PresentationFormat>
  <Paragraphs>317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The PIC microcontroller</vt:lpstr>
      <vt:lpstr>PIC18F: Controller Architecture</vt:lpstr>
      <vt:lpstr>PIC18F: Notational convention</vt:lpstr>
      <vt:lpstr>interrupts</vt:lpstr>
      <vt:lpstr>Programming: Concept of ‘interrupt’</vt:lpstr>
      <vt:lpstr>PIC18F: Interrupts and types</vt:lpstr>
      <vt:lpstr>PIC18F: Interrupt – Controls</vt:lpstr>
      <vt:lpstr>PIC18F: Interrupt – Framework</vt:lpstr>
      <vt:lpstr>PIC18F: Interrupt – Code flow</vt:lpstr>
      <vt:lpstr>PIC18F: Interrupt – Simulation!</vt:lpstr>
      <vt:lpstr>PIC18F: Interrupt – Nesting</vt:lpstr>
      <vt:lpstr>PIC18F: Nested Interrupts – Scenario </vt:lpstr>
      <vt:lpstr>PIC18F: Nested Interrupts – Template</vt:lpstr>
      <vt:lpstr>PIC18F: Nested Interrupts – Flowchart </vt:lpstr>
      <vt:lpstr>PIC18F: External Interrupts</vt:lpstr>
      <vt:lpstr>PIC18F: Interrupts Summary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2020-09-10T12:58:01Z</dcterms:created>
  <dcterms:modified xsi:type="dcterms:W3CDTF">2020-09-10T12:58:04Z</dcterms:modified>
</cp:coreProperties>
</file>