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20"/>
  </p:notesMasterIdLst>
  <p:sldIdLst>
    <p:sldId id="318" r:id="rId2"/>
    <p:sldId id="351" r:id="rId3"/>
    <p:sldId id="404" r:id="rId4"/>
    <p:sldId id="407" r:id="rId5"/>
    <p:sldId id="378" r:id="rId6"/>
    <p:sldId id="506" r:id="rId7"/>
    <p:sldId id="504" r:id="rId8"/>
    <p:sldId id="508" r:id="rId9"/>
    <p:sldId id="516" r:id="rId10"/>
    <p:sldId id="507" r:id="rId11"/>
    <p:sldId id="509" r:id="rId12"/>
    <p:sldId id="511" r:id="rId13"/>
    <p:sldId id="512" r:id="rId14"/>
    <p:sldId id="514" r:id="rId15"/>
    <p:sldId id="515" r:id="rId16"/>
    <p:sldId id="503" r:id="rId17"/>
    <p:sldId id="502" r:id="rId18"/>
    <p:sldId id="33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66"/>
    <a:srgbClr val="D42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711" autoAdjust="0"/>
    <p:restoredTop sz="94660"/>
  </p:normalViewPr>
  <p:slideViewPr>
    <p:cSldViewPr>
      <p:cViewPr>
        <p:scale>
          <a:sx n="100" d="100"/>
          <a:sy n="100" d="100"/>
        </p:scale>
        <p:origin x="-226" y="28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7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C5FAA-52D3-4EF6-A666-E022912C11E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80165-1A4C-4DB2-B0FB-8883D3C0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4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0165-1A4C-4DB2-B0FB-8883D3C05E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1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A5EB-7B50-47DC-B806-891AF522214D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084E-C52F-4375-A27A-6B7ECD77E9D8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B118-D378-4C9B-88C8-65F20B7A1383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ABC1-E166-4844-A705-6B2B09EF8FC7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C0C5-D92E-4138-BB61-CA55B1C1B8DF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2DDF-C010-4AB9-A2EF-4E426E010CAA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9682-96BD-40DA-B367-1B7CD89C9706}" type="datetime1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B443-3AB9-4572-9777-E41A8D305A50}" type="datetime1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3E13-9EE8-4192-A831-B8A01D900E35}" type="datetime1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84DE-FD24-4B5A-A01F-6E9FC1630AED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7B6E-3000-49A2-89A8-F46338DFD205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9F0550A-95B0-41E9-8577-2BB10DA2583E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1.xls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The PIC microcontroller</a:t>
            </a:r>
            <a:endParaRPr lang="en-US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PIC18F4520: ADC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Electronics: An ADC calculator!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Handy ADC calculator – </a:t>
            </a:r>
            <a:r>
              <a:rPr lang="en-US" dirty="0"/>
              <a:t>e</a:t>
            </a:r>
            <a:r>
              <a:rPr lang="en-US" dirty="0" smtClean="0"/>
              <a:t>mbedded Excel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630180"/>
              </p:ext>
            </p:extLst>
          </p:nvPr>
        </p:nvGraphicFramePr>
        <p:xfrm>
          <a:off x="2438400" y="2765425"/>
          <a:ext cx="3886200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Worksheet" r:id="rId4" imgW="3886246" imgH="2567889" progId="Excel.Sheet.12">
                  <p:embed/>
                </p:oleObj>
              </mc:Choice>
              <mc:Fallback>
                <p:oleObj name="Worksheet" r:id="rId4" imgW="3886246" imgH="25678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8400" y="2765425"/>
                        <a:ext cx="3886200" cy="256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90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PIC18F4520: In-built ADC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ADC circuitry</a:t>
            </a:r>
          </a:p>
          <a:p>
            <a:pPr lvl="1"/>
            <a:r>
              <a:rPr lang="en-US" dirty="0" smtClean="0"/>
              <a:t>13 analog input channels</a:t>
            </a:r>
          </a:p>
          <a:p>
            <a:pPr lvl="2"/>
            <a:r>
              <a:rPr lang="en-US" dirty="0" smtClean="0"/>
              <a:t>AN0 – AN12</a:t>
            </a:r>
          </a:p>
          <a:p>
            <a:pPr lvl="1"/>
            <a:r>
              <a:rPr lang="en-US" dirty="0" smtClean="0"/>
              <a:t>One 10-bit ADC</a:t>
            </a:r>
          </a:p>
          <a:p>
            <a:r>
              <a:rPr lang="en-US" dirty="0" smtClean="0"/>
              <a:t>Analog channels need to be connected </a:t>
            </a:r>
            <a:r>
              <a:rPr lang="en-US" i="1" dirty="0" smtClean="0"/>
              <a:t>turn-by-turn</a:t>
            </a:r>
          </a:p>
          <a:p>
            <a:pPr lvl="1"/>
            <a:r>
              <a:rPr lang="en-US" dirty="0" smtClean="0"/>
              <a:t>13-way input multiplexing</a:t>
            </a:r>
          </a:p>
          <a:p>
            <a:pPr lvl="1"/>
            <a:r>
              <a:rPr lang="en-US" dirty="0" smtClean="0"/>
              <a:t>To be implemented in code </a:t>
            </a:r>
            <a:r>
              <a:rPr lang="en-US" i="1" dirty="0" smtClean="0"/>
              <a:t>(for loop)</a:t>
            </a:r>
          </a:p>
          <a:p>
            <a:r>
              <a:rPr lang="en-US" dirty="0" smtClean="0"/>
              <a:t>Usage through:</a:t>
            </a:r>
          </a:p>
          <a:p>
            <a:pPr lvl="1"/>
            <a:r>
              <a:rPr lang="en-US" dirty="0" smtClean="0"/>
              <a:t>3 ‘</a:t>
            </a:r>
            <a:r>
              <a:rPr lang="en-US" dirty="0" err="1" smtClean="0"/>
              <a:t>config</a:t>
            </a:r>
            <a:r>
              <a:rPr lang="en-US" dirty="0" smtClean="0"/>
              <a:t>’ registers – ADCON0, ADCON1, ADCON2</a:t>
            </a:r>
          </a:p>
          <a:p>
            <a:pPr lvl="1"/>
            <a:r>
              <a:rPr lang="en-US" dirty="0" smtClean="0"/>
              <a:t>2 ‘result’ registers – ADRESH, ADRESL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PIC18F4520: ADC pins – </a:t>
            </a:r>
            <a:r>
              <a:rPr lang="en-US" dirty="0" err="1" smtClean="0"/>
              <a:t>ANx</a:t>
            </a:r>
            <a:r>
              <a:rPr lang="en-US" dirty="0" smtClean="0"/>
              <a:t>, V</a:t>
            </a:r>
            <a:r>
              <a:rPr lang="en-US" baseline="-25000" dirty="0" smtClean="0"/>
              <a:t>REF</a:t>
            </a:r>
            <a:endParaRPr lang="en-IN" baseline="-25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99" y="1910800"/>
            <a:ext cx="7800001" cy="3904762"/>
          </a:xfrm>
        </p:spPr>
      </p:pic>
      <p:sp>
        <p:nvSpPr>
          <p:cNvPr id="3" name="Oval 2"/>
          <p:cNvSpPr/>
          <p:nvPr/>
        </p:nvSpPr>
        <p:spPr>
          <a:xfrm>
            <a:off x="3200400" y="2369820"/>
            <a:ext cx="342900" cy="152400"/>
          </a:xfrm>
          <a:prstGeom prst="ellipse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2552700"/>
            <a:ext cx="342900" cy="152400"/>
          </a:xfrm>
          <a:prstGeom prst="ellipse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23160" y="2697480"/>
            <a:ext cx="342900" cy="152400"/>
          </a:xfrm>
          <a:prstGeom prst="ellipse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11780" y="2872740"/>
            <a:ext cx="342900" cy="152400"/>
          </a:xfrm>
          <a:prstGeom prst="ellipse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26920" y="3223260"/>
            <a:ext cx="342900" cy="152400"/>
          </a:xfrm>
          <a:prstGeom prst="ellipse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92780" y="3383280"/>
            <a:ext cx="342900" cy="152400"/>
          </a:xfrm>
          <a:prstGeom prst="ellipse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15640" y="3550920"/>
            <a:ext cx="342900" cy="152400"/>
          </a:xfrm>
          <a:prstGeom prst="ellipse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15640" y="3726180"/>
            <a:ext cx="342900" cy="152400"/>
          </a:xfrm>
          <a:prstGeom prst="ellipse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667500" y="3048000"/>
            <a:ext cx="342900" cy="152400"/>
          </a:xfrm>
          <a:prstGeom prst="ellipse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32220" y="2880360"/>
            <a:ext cx="342900" cy="152400"/>
          </a:xfrm>
          <a:prstGeom prst="ellipse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690360" y="3223260"/>
            <a:ext cx="342900" cy="152400"/>
          </a:xfrm>
          <a:prstGeom prst="ellipse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75120" y="2720340"/>
            <a:ext cx="342900" cy="152400"/>
          </a:xfrm>
          <a:prstGeom prst="ellipse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10400" y="3390900"/>
            <a:ext cx="342900" cy="152400"/>
          </a:xfrm>
          <a:prstGeom prst="ellipse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705100" y="2659380"/>
            <a:ext cx="434340" cy="220980"/>
          </a:xfrm>
          <a:prstGeom prst="ellipse">
            <a:avLst/>
          </a:prstGeom>
          <a:solidFill>
            <a:srgbClr val="92D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093720" y="2827020"/>
            <a:ext cx="434340" cy="220980"/>
          </a:xfrm>
          <a:prstGeom prst="ellipse">
            <a:avLst/>
          </a:prstGeom>
          <a:solidFill>
            <a:srgbClr val="92D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8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PIC18F4520: ADCON0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CHS&lt;3:0&gt;: Analog input channel select bits</a:t>
            </a:r>
          </a:p>
          <a:p>
            <a:pPr lvl="1"/>
            <a:r>
              <a:rPr lang="en-US" dirty="0" smtClean="0"/>
              <a:t>0000: AN0</a:t>
            </a:r>
          </a:p>
          <a:p>
            <a:pPr lvl="1"/>
            <a:r>
              <a:rPr lang="en-US" dirty="0" smtClean="0"/>
              <a:t>0001: AN1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1100: AN12</a:t>
            </a:r>
          </a:p>
          <a:p>
            <a:pPr lvl="1"/>
            <a:r>
              <a:rPr lang="en-US" dirty="0" smtClean="0"/>
              <a:t>1101 to 1111: Not implemented</a:t>
            </a:r>
          </a:p>
          <a:p>
            <a:r>
              <a:rPr lang="en-US" dirty="0" smtClean="0"/>
              <a:t>GO/DONE: ADC conversion status bit</a:t>
            </a:r>
          </a:p>
          <a:p>
            <a:pPr lvl="1"/>
            <a:r>
              <a:rPr lang="en-US" dirty="0" smtClean="0"/>
              <a:t>1: ADC conversion in progress</a:t>
            </a:r>
          </a:p>
          <a:p>
            <a:pPr lvl="1"/>
            <a:r>
              <a:rPr lang="en-US" dirty="0" smtClean="0"/>
              <a:t>0: ADC done/idle</a:t>
            </a:r>
          </a:p>
          <a:p>
            <a:r>
              <a:rPr lang="en-US" dirty="0" smtClean="0"/>
              <a:t>ADON: ADC module ON bit</a:t>
            </a:r>
          </a:p>
          <a:p>
            <a:pPr lvl="1"/>
            <a:r>
              <a:rPr lang="en-US" dirty="0" smtClean="0"/>
              <a:t>1: On, 0: Off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67744" y="16002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2587824" y="1600200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3451920" y="16002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CHS3</a:t>
            </a:r>
            <a:endParaRPr lang="en-US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4172000" y="16002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CHS2</a:t>
            </a:r>
            <a:endParaRPr lang="en-US" sz="1200" b="1" dirty="0"/>
          </a:p>
        </p:txBody>
      </p:sp>
      <p:sp>
        <p:nvSpPr>
          <p:cNvPr id="9" name="Rectangle 8"/>
          <p:cNvSpPr/>
          <p:nvPr/>
        </p:nvSpPr>
        <p:spPr>
          <a:xfrm>
            <a:off x="4892080" y="16002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CHS1</a:t>
            </a:r>
            <a:endParaRPr lang="en-US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5612160" y="16002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CHS0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6332240" y="16002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GO/</a:t>
            </a:r>
          </a:p>
          <a:p>
            <a:pPr algn="ctr"/>
            <a:r>
              <a:rPr lang="en-US" sz="1200" b="1" dirty="0" smtClean="0"/>
              <a:t>DONE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7052320" y="16002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ADON</a:t>
            </a:r>
            <a:endParaRPr lang="en-US" sz="1200" b="1" dirty="0"/>
          </a:p>
        </p:txBody>
      </p:sp>
      <p:sp>
        <p:nvSpPr>
          <p:cNvPr id="17" name="Right Brace 16"/>
          <p:cNvSpPr/>
          <p:nvPr/>
        </p:nvSpPr>
        <p:spPr>
          <a:xfrm rot="5400000">
            <a:off x="4800600" y="807720"/>
            <a:ext cx="228600" cy="2743200"/>
          </a:xfrm>
          <a:prstGeom prst="rightBrace">
            <a:avLst>
              <a:gd name="adj1" fmla="val 0"/>
              <a:gd name="adj2" fmla="val 49722"/>
            </a:avLst>
          </a:prstGeom>
          <a:solidFill>
            <a:schemeClr val="bg1"/>
          </a:solidFill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PIC18F4520: ADCON1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VCFG1: Voltage reference </a:t>
            </a:r>
            <a:r>
              <a:rPr lang="en-US" dirty="0" err="1" smtClean="0"/>
              <a:t>config</a:t>
            </a:r>
            <a:r>
              <a:rPr lang="en-US" dirty="0" smtClean="0"/>
              <a:t> bit (V</a:t>
            </a:r>
            <a:r>
              <a:rPr lang="en-US" baseline="-25000" dirty="0" smtClean="0"/>
              <a:t>REF-</a:t>
            </a:r>
            <a:r>
              <a:rPr lang="en-US" dirty="0" smtClean="0"/>
              <a:t> source)</a:t>
            </a:r>
          </a:p>
          <a:p>
            <a:pPr lvl="1"/>
            <a:r>
              <a:rPr lang="en-US" dirty="0" smtClean="0"/>
              <a:t>1: V</a:t>
            </a:r>
            <a:r>
              <a:rPr lang="en-US" baseline="-25000" dirty="0" smtClean="0"/>
              <a:t>REF-</a:t>
            </a:r>
            <a:r>
              <a:rPr lang="en-US" dirty="0" smtClean="0"/>
              <a:t> (AN2), 0: V</a:t>
            </a:r>
            <a:r>
              <a:rPr lang="en-US" baseline="-25000" dirty="0" smtClean="0"/>
              <a:t>SS</a:t>
            </a:r>
          </a:p>
          <a:p>
            <a:r>
              <a:rPr lang="en-US" dirty="0" smtClean="0"/>
              <a:t>VCFG0: Voltage reference </a:t>
            </a:r>
            <a:r>
              <a:rPr lang="en-US" dirty="0" err="1" smtClean="0"/>
              <a:t>config</a:t>
            </a:r>
            <a:r>
              <a:rPr lang="en-US" dirty="0" smtClean="0"/>
              <a:t> bit (V</a:t>
            </a:r>
            <a:r>
              <a:rPr lang="en-US" baseline="-25000" dirty="0" smtClean="0"/>
              <a:t>REF+</a:t>
            </a:r>
            <a:r>
              <a:rPr lang="en-US" dirty="0" smtClean="0"/>
              <a:t> source)</a:t>
            </a:r>
          </a:p>
          <a:p>
            <a:pPr lvl="1"/>
            <a:r>
              <a:rPr lang="en-US" dirty="0" smtClean="0"/>
              <a:t>1: V</a:t>
            </a:r>
            <a:r>
              <a:rPr lang="en-US" baseline="-25000" dirty="0" smtClean="0"/>
              <a:t>REF+</a:t>
            </a:r>
            <a:r>
              <a:rPr lang="en-US" dirty="0" smtClean="0"/>
              <a:t> (AN3), 0: V</a:t>
            </a:r>
            <a:r>
              <a:rPr lang="en-US" baseline="-25000" dirty="0" smtClean="0"/>
              <a:t>DD</a:t>
            </a:r>
          </a:p>
          <a:p>
            <a:r>
              <a:rPr lang="en-US" dirty="0" smtClean="0"/>
              <a:t>PCFG&lt;3:0&gt;: Port configuration control bits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0" y="14478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2548880" y="1447800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3412976" y="14478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VCFG1</a:t>
            </a:r>
            <a:endParaRPr lang="en-US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4133056" y="14478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VCFG0</a:t>
            </a:r>
            <a:endParaRPr lang="en-US" sz="1200" b="1" dirty="0"/>
          </a:p>
        </p:txBody>
      </p:sp>
      <p:sp>
        <p:nvSpPr>
          <p:cNvPr id="9" name="Rectangle 8"/>
          <p:cNvSpPr/>
          <p:nvPr/>
        </p:nvSpPr>
        <p:spPr>
          <a:xfrm>
            <a:off x="4853136" y="14478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PCFG3</a:t>
            </a:r>
            <a:endParaRPr lang="en-US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5573216" y="14478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PCFG2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6293296" y="14478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PCFG1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7013376" y="14478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PCFG0</a:t>
            </a:r>
            <a:endParaRPr lang="en-US" sz="1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52800"/>
            <a:ext cx="4629150" cy="326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ight Brace 13"/>
          <p:cNvSpPr/>
          <p:nvPr/>
        </p:nvSpPr>
        <p:spPr>
          <a:xfrm rot="5400000">
            <a:off x="6172200" y="647700"/>
            <a:ext cx="228600" cy="2743200"/>
          </a:xfrm>
          <a:prstGeom prst="rightBrace">
            <a:avLst>
              <a:gd name="adj1" fmla="val 0"/>
              <a:gd name="adj2" fmla="val 49722"/>
            </a:avLst>
          </a:prstGeom>
          <a:solidFill>
            <a:schemeClr val="bg1"/>
          </a:solidFill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5400000">
            <a:off x="4022938" y="1394882"/>
            <a:ext cx="228600" cy="1264076"/>
          </a:xfrm>
          <a:prstGeom prst="rightBrace">
            <a:avLst>
              <a:gd name="adj1" fmla="val 0"/>
              <a:gd name="adj2" fmla="val 49722"/>
            </a:avLst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PIC18F4520: ADCON2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229600" cy="4876800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ADFM: Output justification bit </a:t>
            </a:r>
            <a:r>
              <a:rPr lang="en-US" sz="2000" i="1" dirty="0" smtClean="0"/>
              <a:t>(10 out of 16-bit ADRESH:ADRESL)</a:t>
            </a:r>
          </a:p>
          <a:p>
            <a:pPr lvl="1"/>
            <a:r>
              <a:rPr lang="en-US" dirty="0" smtClean="0"/>
              <a:t>0: left, 1: right</a:t>
            </a:r>
          </a:p>
          <a:p>
            <a:r>
              <a:rPr lang="en-US" dirty="0" smtClean="0"/>
              <a:t>ACQT&lt;2:0&gt;: Automated acquisition time bits</a:t>
            </a:r>
          </a:p>
          <a:p>
            <a:pPr lvl="1"/>
            <a:r>
              <a:rPr lang="en-US" dirty="0" smtClean="0"/>
              <a:t>000: 0T</a:t>
            </a:r>
            <a:r>
              <a:rPr lang="en-US" baseline="-25000" dirty="0" smtClean="0"/>
              <a:t>AD</a:t>
            </a:r>
            <a:endParaRPr lang="en-US" dirty="0" smtClean="0"/>
          </a:p>
          <a:p>
            <a:pPr lvl="1"/>
            <a:r>
              <a:rPr lang="en-US" dirty="0" smtClean="0"/>
              <a:t>001: 2T</a:t>
            </a:r>
            <a:r>
              <a:rPr lang="en-US" baseline="-25000" dirty="0" smtClean="0"/>
              <a:t>AD</a:t>
            </a:r>
          </a:p>
          <a:p>
            <a:pPr lvl="1"/>
            <a:r>
              <a:rPr lang="en-US" dirty="0" smtClean="0"/>
              <a:t>010: 4T</a:t>
            </a:r>
            <a:r>
              <a:rPr lang="en-US" baseline="-25000" dirty="0" smtClean="0"/>
              <a:t>AD</a:t>
            </a:r>
            <a:endParaRPr lang="en-US" baseline="-25000" dirty="0"/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111</a:t>
            </a:r>
            <a:r>
              <a:rPr lang="en-US" dirty="0"/>
              <a:t>: </a:t>
            </a:r>
            <a:r>
              <a:rPr lang="en-US" dirty="0" smtClean="0"/>
              <a:t>20T</a:t>
            </a:r>
            <a:r>
              <a:rPr lang="en-US" baseline="-25000" dirty="0" smtClean="0"/>
              <a:t>AD</a:t>
            </a:r>
          </a:p>
          <a:p>
            <a:r>
              <a:rPr lang="en-US" dirty="0" smtClean="0"/>
              <a:t>ADCS&lt;2:0&gt;: ADC conversion clock selection bits</a:t>
            </a:r>
          </a:p>
          <a:p>
            <a:pPr lvl="1"/>
            <a:r>
              <a:rPr lang="en-US" dirty="0" smtClean="0"/>
              <a:t>000: F</a:t>
            </a:r>
            <a:r>
              <a:rPr lang="en-US" baseline="-25000" dirty="0" smtClean="0"/>
              <a:t>OSC</a:t>
            </a:r>
            <a:r>
              <a:rPr lang="en-US" dirty="0" smtClean="0"/>
              <a:t>/2</a:t>
            </a:r>
          </a:p>
          <a:p>
            <a:pPr lvl="1"/>
            <a:r>
              <a:rPr lang="en-US" dirty="0" smtClean="0"/>
              <a:t>001: F</a:t>
            </a:r>
            <a:r>
              <a:rPr lang="en-US" baseline="-25000" dirty="0" smtClean="0"/>
              <a:t>OSC</a:t>
            </a:r>
            <a:r>
              <a:rPr lang="en-US" dirty="0" smtClean="0"/>
              <a:t>/8</a:t>
            </a:r>
          </a:p>
          <a:p>
            <a:pPr lvl="1"/>
            <a:r>
              <a:rPr lang="en-US" dirty="0" smtClean="0"/>
              <a:t>010: F</a:t>
            </a:r>
            <a:r>
              <a:rPr lang="en-US" baseline="-25000" dirty="0" smtClean="0"/>
              <a:t>OSC</a:t>
            </a:r>
            <a:r>
              <a:rPr lang="en-US" dirty="0" smtClean="0"/>
              <a:t>/32</a:t>
            </a:r>
          </a:p>
          <a:p>
            <a:pPr lvl="1"/>
            <a:r>
              <a:rPr lang="en-US" dirty="0" smtClean="0"/>
              <a:t>100</a:t>
            </a:r>
            <a:r>
              <a:rPr lang="en-US" dirty="0"/>
              <a:t>: </a:t>
            </a:r>
            <a:r>
              <a:rPr lang="en-US" dirty="0" smtClean="0"/>
              <a:t>F</a:t>
            </a:r>
            <a:r>
              <a:rPr lang="en-US" baseline="-25000" dirty="0" smtClean="0"/>
              <a:t>OSC</a:t>
            </a:r>
            <a:r>
              <a:rPr lang="en-US" dirty="0" smtClean="0"/>
              <a:t>/4</a:t>
            </a:r>
            <a:endParaRPr lang="en-US" dirty="0"/>
          </a:p>
          <a:p>
            <a:pPr lvl="1"/>
            <a:r>
              <a:rPr lang="en-US" dirty="0" smtClean="0"/>
              <a:t>101: F</a:t>
            </a:r>
            <a:r>
              <a:rPr lang="en-US" baseline="-25000" dirty="0" smtClean="0"/>
              <a:t>OSC</a:t>
            </a:r>
            <a:r>
              <a:rPr lang="en-US" dirty="0" smtClean="0"/>
              <a:t>/16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</a:t>
            </a:r>
            <a:r>
              <a:rPr lang="en-US" dirty="0"/>
              <a:t>: </a:t>
            </a:r>
            <a:r>
              <a:rPr lang="en-US" dirty="0" smtClean="0"/>
              <a:t>F</a:t>
            </a:r>
            <a:r>
              <a:rPr lang="en-US" baseline="-25000" dirty="0" smtClean="0"/>
              <a:t>OSC</a:t>
            </a:r>
            <a:r>
              <a:rPr lang="en-US" dirty="0" smtClean="0"/>
              <a:t>/64</a:t>
            </a:r>
            <a:endParaRPr lang="en-US" dirty="0"/>
          </a:p>
          <a:p>
            <a:pPr lvl="1"/>
            <a:r>
              <a:rPr lang="en-US" dirty="0" smtClean="0"/>
              <a:t>010, 111: F</a:t>
            </a:r>
            <a:r>
              <a:rPr lang="en-US" baseline="-25000" dirty="0" smtClean="0"/>
              <a:t>RC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67744" y="15240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ADFM</a:t>
            </a:r>
            <a:endParaRPr lang="en-US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2587824" y="1524000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3451920" y="15240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ACQT2</a:t>
            </a:r>
            <a:endParaRPr lang="en-US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4172000" y="15240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ACQT1</a:t>
            </a:r>
            <a:endParaRPr lang="en-US" sz="1200" b="1" dirty="0"/>
          </a:p>
        </p:txBody>
      </p:sp>
      <p:sp>
        <p:nvSpPr>
          <p:cNvPr id="9" name="Rectangle 8"/>
          <p:cNvSpPr/>
          <p:nvPr/>
        </p:nvSpPr>
        <p:spPr>
          <a:xfrm>
            <a:off x="4892080" y="15240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ACQT0</a:t>
            </a:r>
            <a:endParaRPr lang="en-US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5612160" y="15240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ADCS2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6332240" y="15240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ADCS1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7052320" y="15240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ADCS0</a:t>
            </a:r>
            <a:endParaRPr lang="en-US" sz="1200" b="1" dirty="0"/>
          </a:p>
        </p:txBody>
      </p:sp>
      <p:sp>
        <p:nvSpPr>
          <p:cNvPr id="15" name="Right Brace 14"/>
          <p:cNvSpPr/>
          <p:nvPr/>
        </p:nvSpPr>
        <p:spPr>
          <a:xfrm rot="5400000">
            <a:off x="4419640" y="1066760"/>
            <a:ext cx="228600" cy="2057480"/>
          </a:xfrm>
          <a:prstGeom prst="rightBrace">
            <a:avLst>
              <a:gd name="adj1" fmla="val 0"/>
              <a:gd name="adj2" fmla="val 49722"/>
            </a:avLst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5400000">
            <a:off x="6591260" y="1066760"/>
            <a:ext cx="228600" cy="2057480"/>
          </a:xfrm>
          <a:prstGeom prst="rightBrace">
            <a:avLst>
              <a:gd name="adj1" fmla="val 0"/>
              <a:gd name="adj2" fmla="val 4972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9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PIC18F4520: ADC Block Usage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85961"/>
            <a:ext cx="4038600" cy="409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ADC usage steps</a:t>
            </a:r>
          </a:p>
          <a:p>
            <a:pPr lvl="1"/>
            <a:r>
              <a:rPr lang="en-US" dirty="0" smtClean="0"/>
              <a:t>ADCON1</a:t>
            </a:r>
          </a:p>
          <a:p>
            <a:pPr lvl="2"/>
            <a:r>
              <a:rPr lang="en-US" dirty="0" smtClean="0"/>
              <a:t>PCFG values (</a:t>
            </a:r>
            <a:r>
              <a:rPr lang="en-US" b="1" dirty="0" smtClean="0"/>
              <a:t>A/D</a:t>
            </a:r>
            <a:r>
              <a:rPr lang="en-US" dirty="0" smtClean="0"/>
              <a:t>), </a:t>
            </a:r>
          </a:p>
          <a:p>
            <a:pPr lvl="2"/>
            <a:r>
              <a:rPr lang="en-US" dirty="0" smtClean="0"/>
              <a:t>Reference voltages (</a:t>
            </a:r>
            <a:r>
              <a:rPr lang="en-US" b="1" dirty="0" smtClean="0"/>
              <a:t>V</a:t>
            </a:r>
            <a:r>
              <a:rPr lang="en-US" b="1" baseline="-25000" dirty="0" smtClean="0"/>
              <a:t>REF</a:t>
            </a:r>
            <a:r>
              <a:rPr lang="en-US" dirty="0"/>
              <a:t>)</a:t>
            </a:r>
            <a:endParaRPr lang="en-US" baseline="-25000" dirty="0"/>
          </a:p>
          <a:p>
            <a:pPr lvl="1"/>
            <a:r>
              <a:rPr lang="en-US" dirty="0" smtClean="0"/>
              <a:t>ADCON0</a:t>
            </a:r>
          </a:p>
          <a:p>
            <a:pPr lvl="2"/>
            <a:r>
              <a:rPr lang="en-US" dirty="0" smtClean="0"/>
              <a:t>Input channel (</a:t>
            </a:r>
            <a:r>
              <a:rPr lang="en-US" b="1" dirty="0" err="1" smtClean="0"/>
              <a:t>ANx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ADCON2</a:t>
            </a:r>
          </a:p>
          <a:p>
            <a:pPr lvl="2"/>
            <a:r>
              <a:rPr lang="en-US" dirty="0" smtClean="0"/>
              <a:t>Justification (</a:t>
            </a:r>
            <a:r>
              <a:rPr lang="en-US" b="1" dirty="0" smtClean="0"/>
              <a:t>ADFM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Acquisition Time (</a:t>
            </a:r>
            <a:r>
              <a:rPr lang="en-US" b="1" dirty="0" smtClean="0"/>
              <a:t>ACQT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lock (</a:t>
            </a:r>
            <a:r>
              <a:rPr lang="en-US" b="1" dirty="0" smtClean="0"/>
              <a:t>ADCS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ADCON0</a:t>
            </a:r>
          </a:p>
          <a:p>
            <a:pPr lvl="2"/>
            <a:r>
              <a:rPr lang="en-US" dirty="0" smtClean="0"/>
              <a:t>Put ADC ON (</a:t>
            </a:r>
            <a:r>
              <a:rPr lang="en-US" b="1" dirty="0" smtClean="0"/>
              <a:t>ADON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ADCON0</a:t>
            </a:r>
          </a:p>
          <a:p>
            <a:pPr lvl="2"/>
            <a:r>
              <a:rPr lang="en-US" dirty="0" smtClean="0"/>
              <a:t>Start conversion (</a:t>
            </a:r>
            <a:r>
              <a:rPr lang="en-US" b="1" dirty="0" smtClean="0"/>
              <a:t>GO/DONE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Gather output</a:t>
            </a:r>
          </a:p>
          <a:p>
            <a:pPr lvl="2"/>
            <a:r>
              <a:rPr lang="en-US" b="1" dirty="0" smtClean="0"/>
              <a:t>ADRESH:ADRESL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8232" y="4836614"/>
            <a:ext cx="463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√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0400" y="3276600"/>
            <a:ext cx="463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√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140" y="2910840"/>
            <a:ext cx="8382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ADRESH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96340" y="2910840"/>
            <a:ext cx="8382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ADRESL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0800000" flipV="1">
            <a:off x="1447800" y="2667000"/>
            <a:ext cx="2362200" cy="1524000"/>
          </a:xfrm>
          <a:prstGeom prst="curvedConnector3">
            <a:avLst>
              <a:gd name="adj1" fmla="val 43548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p Arrow 14"/>
          <p:cNvSpPr/>
          <p:nvPr/>
        </p:nvSpPr>
        <p:spPr>
          <a:xfrm>
            <a:off x="1074420" y="3261360"/>
            <a:ext cx="228600" cy="533400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72916" y="2144673"/>
            <a:ext cx="463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√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4400" y="2910840"/>
            <a:ext cx="1120140" cy="304800"/>
          </a:xfrm>
          <a:prstGeom prst="rect">
            <a:avLst/>
          </a:prstGeom>
          <a:solidFill>
            <a:srgbClr val="00B05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5760" y="2910840"/>
            <a:ext cx="1120140" cy="304800"/>
          </a:xfrm>
          <a:prstGeom prst="rect">
            <a:avLst/>
          </a:prstGeom>
          <a:solidFill>
            <a:srgbClr val="00B05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51716" y="2633841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right</a:t>
            </a:r>
            <a:endParaRPr lang="en-US" sz="1200" b="1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65760" y="264506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left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217599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11" grpId="0" animBg="1"/>
      <p:bldP spid="15" grpId="0" animBg="1"/>
      <p:bldP spid="17" grpId="0"/>
      <p:bldP spid="16" grpId="0" animBg="1"/>
      <p:bldP spid="16" grpId="1" animBg="1"/>
      <p:bldP spid="19" grpId="0" animBg="1"/>
      <p:bldP spid="18" grpId="0"/>
      <p:bldP spid="18" grpId="1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PIC18F: ADC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ADC</a:t>
            </a:r>
          </a:p>
          <a:p>
            <a:pPr lvl="1"/>
            <a:r>
              <a:rPr lang="en-US" dirty="0" smtClean="0"/>
              <a:t>Concept</a:t>
            </a:r>
          </a:p>
          <a:p>
            <a:pPr lvl="1"/>
            <a:r>
              <a:rPr lang="en-US" dirty="0" smtClean="0"/>
              <a:t>Advantages, Limitations</a:t>
            </a:r>
          </a:p>
          <a:p>
            <a:pPr lvl="1"/>
            <a:endParaRPr lang="en-US" dirty="0"/>
          </a:p>
          <a:p>
            <a:r>
              <a:rPr lang="en-US" dirty="0" smtClean="0"/>
              <a:t>PIC18F4520 ADC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Usage</a:t>
            </a:r>
          </a:p>
          <a:p>
            <a:pPr lvl="1"/>
            <a:r>
              <a:rPr lang="en-US" dirty="0" smtClean="0"/>
              <a:t>Output in </a:t>
            </a:r>
          </a:p>
          <a:p>
            <a:pPr lvl="2"/>
            <a:r>
              <a:rPr lang="en-US" dirty="0" smtClean="0"/>
              <a:t>ADRESH:ADRESL (10 out of 16 bits)</a:t>
            </a:r>
          </a:p>
          <a:p>
            <a:pPr lvl="2"/>
            <a:r>
              <a:rPr lang="en-US" dirty="0" smtClean="0"/>
              <a:t>Needs to be used appropriately</a:t>
            </a:r>
          </a:p>
          <a:p>
            <a:pPr lvl="2"/>
            <a:endParaRPr lang="en-US" dirty="0"/>
          </a:p>
          <a:p>
            <a:r>
              <a:rPr lang="en-US" dirty="0"/>
              <a:t>Inbuilt ADC </a:t>
            </a:r>
            <a:r>
              <a:rPr lang="en-US" dirty="0" smtClean="0"/>
              <a:t>(low-end </a:t>
            </a:r>
            <a:r>
              <a:rPr lang="en-US" dirty="0"/>
              <a:t>real-world </a:t>
            </a:r>
            <a:r>
              <a:rPr lang="en-US" dirty="0" smtClean="0"/>
              <a:t>circuits)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aves cost</a:t>
            </a:r>
          </a:p>
          <a:p>
            <a:pPr lvl="1"/>
            <a:r>
              <a:rPr lang="en-US" dirty="0" smtClean="0"/>
              <a:t>Reduces power</a:t>
            </a:r>
          </a:p>
          <a:p>
            <a:pPr lvl="1"/>
            <a:r>
              <a:rPr lang="en-US" dirty="0" smtClean="0"/>
              <a:t>Minimizes PCBA real-estate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Controller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6825168" cy="444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4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Notational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WREG</a:t>
            </a:r>
          </a:p>
          <a:p>
            <a:pPr lvl="1"/>
            <a:r>
              <a:rPr lang="en-US" dirty="0" smtClean="0"/>
              <a:t>W Register</a:t>
            </a:r>
          </a:p>
          <a:p>
            <a:r>
              <a:rPr lang="en-US" dirty="0" smtClean="0"/>
              <a:t>FREG</a:t>
            </a:r>
          </a:p>
          <a:p>
            <a:pPr lvl="1"/>
            <a:r>
              <a:rPr lang="en-US" dirty="0" smtClean="0"/>
              <a:t>File Register (any register location from GPR Bank 0 / SFR)</a:t>
            </a:r>
          </a:p>
          <a:p>
            <a:r>
              <a:rPr lang="en-US" dirty="0" smtClean="0"/>
              <a:t>[X]</a:t>
            </a:r>
          </a:p>
          <a:p>
            <a:pPr lvl="1"/>
            <a:r>
              <a:rPr lang="en-US" dirty="0" smtClean="0"/>
              <a:t>Contents of register X</a:t>
            </a:r>
          </a:p>
          <a:p>
            <a:pPr lvl="2"/>
            <a:r>
              <a:rPr lang="en-US" dirty="0" smtClean="0"/>
              <a:t>[WREG] = 0x02 ↔ WREG’s contents become 0x02</a:t>
            </a:r>
          </a:p>
          <a:p>
            <a:pPr lvl="2"/>
            <a:r>
              <a:rPr lang="en-US" dirty="0" smtClean="0"/>
              <a:t>[0x20] = 0x34    ↔ RAM File Register 0x20 content becomes 0x34</a:t>
            </a:r>
          </a:p>
          <a:p>
            <a:pPr lvl="2"/>
            <a:r>
              <a:rPr lang="en-US" dirty="0" smtClean="0"/>
              <a:t>[X] = [Y]             ↔ </a:t>
            </a:r>
            <a:r>
              <a:rPr lang="en-US" dirty="0"/>
              <a:t>C</a:t>
            </a:r>
            <a:r>
              <a:rPr lang="en-US" dirty="0" smtClean="0"/>
              <a:t>ontents of Y are copied into X</a:t>
            </a:r>
          </a:p>
          <a:p>
            <a:r>
              <a:rPr lang="en-US" dirty="0" smtClean="0"/>
              <a:t>Number systems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937804"/>
              </p:ext>
            </p:extLst>
          </p:nvPr>
        </p:nvGraphicFramePr>
        <p:xfrm>
          <a:off x="2819400" y="5486400"/>
          <a:ext cx="3200400" cy="100584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600200"/>
                <a:gridCol w="1600200"/>
              </a:tblGrid>
              <a:tr h="2641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Decimal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d’10’</a:t>
                      </a:r>
                      <a:endParaRPr lang="en-US" sz="1600" b="0" dirty="0"/>
                    </a:p>
                  </a:txBody>
                  <a:tcPr anchor="ctr"/>
                </a:tc>
              </a:tr>
              <a:tr h="2921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Hexadecimal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h’4A’ or 0x4A</a:t>
                      </a:r>
                      <a:endParaRPr lang="en-US" sz="1600" b="0" dirty="0"/>
                    </a:p>
                  </a:txBody>
                  <a:tcPr anchor="ctr"/>
                </a:tc>
              </a:tr>
              <a:tr h="2921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Binary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b’1000 0010’</a:t>
                      </a:r>
                      <a:endParaRPr lang="en-US" sz="1600" b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41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ADC</a:t>
            </a:r>
            <a:br>
              <a:rPr lang="en-US" dirty="0" smtClean="0"/>
            </a:br>
            <a:r>
              <a:rPr lang="en-US" dirty="0" smtClean="0"/>
              <a:t>from Analog to digital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5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Electronics: Concept of ADC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real-world is </a:t>
            </a:r>
            <a:r>
              <a:rPr lang="en-US" i="1" dirty="0" smtClean="0"/>
              <a:t>analog</a:t>
            </a:r>
            <a:r>
              <a:rPr lang="en-US" dirty="0" smtClean="0"/>
              <a:t>; the computer world is </a:t>
            </a:r>
            <a:r>
              <a:rPr lang="en-US" i="1" dirty="0" smtClean="0"/>
              <a:t>digital</a:t>
            </a:r>
          </a:p>
          <a:p>
            <a:r>
              <a:rPr lang="en-US" dirty="0" smtClean="0"/>
              <a:t>The two interact </a:t>
            </a:r>
            <a:r>
              <a:rPr lang="en-US" dirty="0"/>
              <a:t>o</a:t>
            </a:r>
            <a:r>
              <a:rPr lang="en-US" dirty="0" smtClean="0"/>
              <a:t>nly if </a:t>
            </a:r>
            <a:r>
              <a:rPr lang="en-US" dirty="0"/>
              <a:t>a</a:t>
            </a:r>
            <a:r>
              <a:rPr lang="en-US" dirty="0" smtClean="0"/>
              <a:t>nalog is </a:t>
            </a:r>
            <a:r>
              <a:rPr lang="en-US" i="1" dirty="0" smtClean="0"/>
              <a:t>converted</a:t>
            </a:r>
            <a:r>
              <a:rPr lang="en-US" dirty="0" smtClean="0"/>
              <a:t> to digital</a:t>
            </a:r>
          </a:p>
          <a:p>
            <a:pPr lvl="1"/>
            <a:r>
              <a:rPr lang="en-US" dirty="0" smtClean="0"/>
              <a:t>Or vice versa!</a:t>
            </a:r>
          </a:p>
          <a:p>
            <a:r>
              <a:rPr lang="en-US" dirty="0" smtClean="0"/>
              <a:t>ADC</a:t>
            </a:r>
          </a:p>
          <a:p>
            <a:pPr lvl="1"/>
            <a:r>
              <a:rPr lang="en-US" b="1" dirty="0" smtClean="0"/>
              <a:t>A</a:t>
            </a:r>
            <a:r>
              <a:rPr lang="en-US" dirty="0" smtClean="0"/>
              <a:t>nalog to </a:t>
            </a:r>
            <a:r>
              <a:rPr lang="en-US" b="1" dirty="0" smtClean="0"/>
              <a:t>D</a:t>
            </a:r>
            <a:r>
              <a:rPr lang="en-US" dirty="0" smtClean="0"/>
              <a:t>igital </a:t>
            </a:r>
            <a:r>
              <a:rPr lang="en-US" b="1" dirty="0" smtClean="0"/>
              <a:t>C</a:t>
            </a:r>
            <a:r>
              <a:rPr lang="en-US" dirty="0" smtClean="0"/>
              <a:t>onverter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23160" y="4373880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5638800" y="4061460"/>
            <a:ext cx="762000" cy="6096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416628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Analog voltage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416628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-bit Digital 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3875" y="5627132"/>
            <a:ext cx="303807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b="1" dirty="0" smtClean="0">
                <a:solidFill>
                  <a:srgbClr val="FF0000"/>
                </a:solidFill>
              </a:rPr>
              <a:t>resolution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of the ADC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REF </a:t>
            </a:r>
            <a:r>
              <a:rPr lang="en-US" dirty="0" smtClean="0">
                <a:solidFill>
                  <a:srgbClr val="FF0000"/>
                </a:solidFill>
              </a:rPr>
              <a:t>: reference voltage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511252" y="4876800"/>
            <a:ext cx="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05626" y="52578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 voltage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25108"/>
            <a:ext cx="2438400" cy="105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21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Electronics: The ADC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a 5-bit ADC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ADC is a </a:t>
            </a:r>
            <a:r>
              <a:rPr lang="en-US" b="1" dirty="0" err="1" smtClean="0">
                <a:solidFill>
                  <a:srgbClr val="FF0000"/>
                </a:solidFill>
              </a:rPr>
              <a:t>lossy</a:t>
            </a:r>
            <a:r>
              <a:rPr lang="en-US" b="1" dirty="0" smtClean="0">
                <a:solidFill>
                  <a:srgbClr val="FF0000"/>
                </a:solidFill>
              </a:rPr>
              <a:t> process</a:t>
            </a:r>
          </a:p>
          <a:p>
            <a:pPr marL="0" indent="0" algn="ctr">
              <a:buNone/>
            </a:pPr>
            <a:r>
              <a:rPr lang="en-US" sz="2000" b="1" i="1" dirty="0"/>
              <a:t>Sampling </a:t>
            </a:r>
            <a:r>
              <a:rPr lang="en-US" sz="2000" b="1" i="1" dirty="0" smtClean="0"/>
              <a:t>errors, </a:t>
            </a:r>
            <a:r>
              <a:rPr lang="en-US" sz="2000" b="1" i="1" dirty="0"/>
              <a:t>quantization </a:t>
            </a:r>
            <a:r>
              <a:rPr lang="en-US" sz="2000" b="1" i="1" dirty="0" smtClean="0"/>
              <a:t>errors</a:t>
            </a:r>
            <a:endParaRPr lang="en-US" sz="20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1620" y="2133600"/>
            <a:ext cx="6080760" cy="332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419600" y="3036570"/>
            <a:ext cx="3048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581400" y="4027170"/>
            <a:ext cx="2209800" cy="381000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57400" y="2884170"/>
            <a:ext cx="76200" cy="152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38400" y="2503170"/>
            <a:ext cx="685800" cy="191262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81300" y="2807970"/>
            <a:ext cx="1257300" cy="16078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24200" y="2655570"/>
            <a:ext cx="1905000" cy="18288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81400" y="3036570"/>
            <a:ext cx="2438400" cy="137922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962400" y="3646170"/>
            <a:ext cx="2971800" cy="7620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22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Electronics: ADC 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 smtClean="0"/>
              <a:t>Terms:</a:t>
            </a:r>
          </a:p>
          <a:p>
            <a:pPr lvl="1"/>
            <a:r>
              <a:rPr lang="en-US" dirty="0" smtClean="0"/>
              <a:t>Resolution</a:t>
            </a:r>
          </a:p>
          <a:p>
            <a:pPr lvl="2"/>
            <a:r>
              <a:rPr lang="en-US" dirty="0" smtClean="0"/>
              <a:t>Number of bits an ADC gives as output</a:t>
            </a:r>
          </a:p>
          <a:p>
            <a:pPr lvl="2"/>
            <a:r>
              <a:rPr lang="en-US" dirty="0" smtClean="0"/>
              <a:t>Higher this number, finer the resolution of the ADC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REF</a:t>
            </a:r>
          </a:p>
          <a:p>
            <a:pPr lvl="2"/>
            <a:r>
              <a:rPr lang="en-US" dirty="0" smtClean="0"/>
              <a:t>Reference Voltage - maximum analog voltage that ADC will convert</a:t>
            </a:r>
          </a:p>
          <a:p>
            <a:pPr lvl="2"/>
            <a:r>
              <a:rPr lang="en-US" i="1" dirty="0" smtClean="0"/>
              <a:t>Voltages above this will be ‘saturated’</a:t>
            </a:r>
          </a:p>
          <a:p>
            <a:pPr lvl="1"/>
            <a:r>
              <a:rPr lang="en-US" dirty="0" smtClean="0"/>
              <a:t>Conversion time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ime taken for a single conversion</a:t>
            </a:r>
          </a:p>
          <a:p>
            <a:pPr lvl="2"/>
            <a:r>
              <a:rPr lang="en-US" dirty="0" smtClean="0"/>
              <a:t>Depends on ADC clock, internal conversion circuitry, etc.</a:t>
            </a:r>
          </a:p>
          <a:p>
            <a:r>
              <a:rPr lang="en-US" u="sng" dirty="0" smtClean="0"/>
              <a:t>Data exchange:</a:t>
            </a:r>
          </a:p>
          <a:p>
            <a:pPr lvl="1"/>
            <a:r>
              <a:rPr lang="en-US" dirty="0" smtClean="0"/>
              <a:t>Analog input channel</a:t>
            </a:r>
          </a:p>
          <a:p>
            <a:pPr lvl="2"/>
            <a:r>
              <a:rPr lang="en-US" dirty="0" smtClean="0"/>
              <a:t>Pin / terminal for applying analog voltage to be converted </a:t>
            </a:r>
          </a:p>
          <a:p>
            <a:pPr lvl="1"/>
            <a:r>
              <a:rPr lang="en-US" dirty="0" smtClean="0"/>
              <a:t>Digital data output</a:t>
            </a:r>
          </a:p>
          <a:p>
            <a:pPr lvl="2"/>
            <a:r>
              <a:rPr lang="en-US" dirty="0" smtClean="0"/>
              <a:t>n-bit digital number output from the ADC in 1/more registers</a:t>
            </a:r>
          </a:p>
          <a:p>
            <a:r>
              <a:rPr lang="en-US" u="sng" dirty="0" smtClean="0"/>
              <a:t>Signals:</a:t>
            </a:r>
          </a:p>
          <a:p>
            <a:pPr lvl="1"/>
            <a:r>
              <a:rPr lang="en-US" dirty="0" smtClean="0"/>
              <a:t>Start conversion (GO)</a:t>
            </a:r>
          </a:p>
          <a:p>
            <a:pPr lvl="2"/>
            <a:r>
              <a:rPr lang="en-US" dirty="0" smtClean="0"/>
              <a:t>Signal to ADC to start the conversion</a:t>
            </a:r>
          </a:p>
          <a:p>
            <a:pPr lvl="1"/>
            <a:r>
              <a:rPr lang="en-US" dirty="0" smtClean="0"/>
              <a:t>End-of-conversion (DONE)</a:t>
            </a:r>
          </a:p>
          <a:p>
            <a:pPr lvl="2"/>
            <a:r>
              <a:rPr lang="en-US" dirty="0" smtClean="0"/>
              <a:t>Signal from ADC that conversion is completed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ADC: System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Stepsize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𝑆𝑡𝑒𝑝𝑠𝑖𝑧𝑒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𝑅𝐸𝐹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 baseline="30000">
                              <a:latin typeface="Cambria Math"/>
                            </a:rPr>
                            <m:t>𝑟𝑒𝑠𝑜𝑙𝑢𝑡𝑖𝑜𝑛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D</a:t>
                </a:r>
                <a:r>
                  <a:rPr lang="en-US" baseline="-25000" dirty="0" err="1" smtClean="0"/>
                  <a:t>out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baseline="-25000" smtClean="0">
                          <a:latin typeface="Cambria Math"/>
                        </a:rPr>
                        <m:t>𝑜𝑢𝑡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𝑖𝑛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𝑆𝑡𝑒𝑝𝑠𝑖𝑧𝑒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961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1091053"/>
              </p:ext>
            </p:extLst>
          </p:nvPr>
        </p:nvGraphicFramePr>
        <p:xfrm>
          <a:off x="4648200" y="1828800"/>
          <a:ext cx="4038600" cy="1483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46200"/>
                <a:gridCol w="1346200"/>
                <a:gridCol w="1346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r>
                        <a:rPr lang="en-US" sz="1600" baseline="-25000" dirty="0" smtClean="0"/>
                        <a:t>REF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Resolution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Stepsize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5V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8-bits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19.53mV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5V</a:t>
                      </a:r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10-bits</a:t>
                      </a:r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4.88mV</a:t>
                      </a:r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2V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10-bits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1.95mV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6078942"/>
              </p:ext>
            </p:extLst>
          </p:nvPr>
        </p:nvGraphicFramePr>
        <p:xfrm>
          <a:off x="4648200" y="4191000"/>
          <a:ext cx="4038600" cy="1483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46200"/>
                <a:gridCol w="1346200"/>
                <a:gridCol w="1346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</a:t>
                      </a:r>
                      <a:r>
                        <a:rPr lang="en-US" sz="1600" baseline="-25000" dirty="0" smtClean="0"/>
                        <a:t>in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Stepsize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</a:t>
                      </a:r>
                      <a:r>
                        <a:rPr lang="en-US" sz="1600" baseline="-25000" dirty="0" err="1" smtClean="0"/>
                        <a:t>out</a:t>
                      </a:r>
                      <a:endParaRPr lang="en-US" sz="16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2V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19.53mV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102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4.5V</a:t>
                      </a:r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4.88mV</a:t>
                      </a:r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922</a:t>
                      </a:r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1V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1.95mV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512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9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ADC: A graphical 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plot of an ADC configuration – input and output side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74620" y="2450068"/>
            <a:ext cx="0" cy="3276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46020" y="5498068"/>
            <a:ext cx="3733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46020" y="5345668"/>
            <a:ext cx="3581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46020" y="5193268"/>
            <a:ext cx="3581400" cy="0"/>
          </a:xfrm>
          <a:prstGeom prst="line">
            <a:avLst/>
          </a:prstGeom>
          <a:ln w="127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46020" y="3516868"/>
            <a:ext cx="3581400" cy="0"/>
          </a:xfrm>
          <a:prstGeom prst="line">
            <a:avLst/>
          </a:prstGeom>
          <a:ln w="127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875020" y="2450068"/>
            <a:ext cx="0" cy="3276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75020" y="244244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2274951" y="2442448"/>
            <a:ext cx="45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4005887" y="4470262"/>
            <a:ext cx="461665" cy="32316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36420" y="33322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REF+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2361714" y="5498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5875020" y="5498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609600" y="50408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Stepsize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27" idx="3"/>
          </p:cNvCxnSpPr>
          <p:nvPr/>
        </p:nvCxnSpPr>
        <p:spPr>
          <a:xfrm flipH="1" flipV="1">
            <a:off x="1679124" y="5225534"/>
            <a:ext cx="766896" cy="120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7220" y="450746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2*</a:t>
            </a:r>
            <a:r>
              <a:rPr lang="en-US" dirty="0" err="1" smtClean="0"/>
              <a:t>Stepsize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1836420" y="4793427"/>
            <a:ext cx="609600" cy="399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019800" y="3333988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resolution</a:t>
            </a:r>
            <a:r>
              <a:rPr lang="en-US" dirty="0" smtClean="0"/>
              <a:t>-1</a:t>
            </a:r>
            <a:endParaRPr lang="en-US" baseline="-25000" dirty="0"/>
          </a:p>
        </p:txBody>
      </p:sp>
      <p:sp>
        <p:nvSpPr>
          <p:cNvPr id="40" name="Up-Down Arrow 39"/>
          <p:cNvSpPr/>
          <p:nvPr/>
        </p:nvSpPr>
        <p:spPr>
          <a:xfrm>
            <a:off x="7311255" y="3516868"/>
            <a:ext cx="87765" cy="1981200"/>
          </a:xfrm>
          <a:prstGeom prst="upDown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399020" y="4105870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</a:t>
            </a:r>
          </a:p>
          <a:p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381467" y="51610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6392694" y="4876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baseline="-25000" dirty="0"/>
          </a:p>
        </p:txBody>
      </p:sp>
      <p:cxnSp>
        <p:nvCxnSpPr>
          <p:cNvPr id="47" name="Straight Arrow Connector 46"/>
          <p:cNvCxnSpPr>
            <a:endCxn id="44" idx="1"/>
          </p:cNvCxnSpPr>
          <p:nvPr/>
        </p:nvCxnSpPr>
        <p:spPr>
          <a:xfrm>
            <a:off x="6027420" y="5345668"/>
            <a:ext cx="3540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5" idx="1"/>
          </p:cNvCxnSpPr>
          <p:nvPr/>
        </p:nvCxnSpPr>
        <p:spPr>
          <a:xfrm flipV="1">
            <a:off x="6027420" y="5061466"/>
            <a:ext cx="365274" cy="131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94802" y="28956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Saturation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274951" y="2442448"/>
            <a:ext cx="453009" cy="369332"/>
          </a:xfrm>
          <a:prstGeom prst="ellipse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897881" y="2423160"/>
            <a:ext cx="525780" cy="457200"/>
          </a:xfrm>
          <a:prstGeom prst="ellipse">
            <a:avLst/>
          </a:prstGeom>
          <a:solidFill>
            <a:srgbClr val="92D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4236719" y="3194149"/>
            <a:ext cx="152400" cy="306586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50" grpId="0"/>
      <p:bldP spid="53" grpId="0" animBg="1"/>
      <p:bldP spid="54" grpId="0" animBg="1"/>
      <p:bldP spid="5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761</Words>
  <Application>Microsoft Office PowerPoint</Application>
  <PresentationFormat>On-screen Show (4:3)</PresentationFormat>
  <Paragraphs>270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Clarity</vt:lpstr>
      <vt:lpstr>Worksheet</vt:lpstr>
      <vt:lpstr>The PIC microcontroller</vt:lpstr>
      <vt:lpstr>PIC18F: Controller Architecture</vt:lpstr>
      <vt:lpstr>PIC18F: Notational convention</vt:lpstr>
      <vt:lpstr>ADC from Analog to digital</vt:lpstr>
      <vt:lpstr>Electronics: Concept of ADC</vt:lpstr>
      <vt:lpstr>Electronics: The ADC process</vt:lpstr>
      <vt:lpstr>Electronics: ADC Glossary</vt:lpstr>
      <vt:lpstr>ADC: System equations</vt:lpstr>
      <vt:lpstr>ADC: A graphical view</vt:lpstr>
      <vt:lpstr>Electronics: An ADC calculator!</vt:lpstr>
      <vt:lpstr>PIC18F4520: In-built ADC</vt:lpstr>
      <vt:lpstr>PIC18F4520: ADC pins – ANx, VREF</vt:lpstr>
      <vt:lpstr>PIC18F4520: ADCON0</vt:lpstr>
      <vt:lpstr>PIC18F4520: ADCON1</vt:lpstr>
      <vt:lpstr>PIC18F4520: ADCON2</vt:lpstr>
      <vt:lpstr>PIC18F4520: ADC Block Usage</vt:lpstr>
      <vt:lpstr>PIC18F: ADC Summary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2020-09-10T12:58:14Z</dcterms:created>
  <dcterms:modified xsi:type="dcterms:W3CDTF">2020-09-10T12:58:39Z</dcterms:modified>
</cp:coreProperties>
</file>