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42"/>
  </p:notesMasterIdLst>
  <p:sldIdLst>
    <p:sldId id="318" r:id="rId2"/>
    <p:sldId id="351" r:id="rId3"/>
    <p:sldId id="404" r:id="rId4"/>
    <p:sldId id="407" r:id="rId5"/>
    <p:sldId id="378" r:id="rId6"/>
    <p:sldId id="503" r:id="rId7"/>
    <p:sldId id="510" r:id="rId8"/>
    <p:sldId id="504" r:id="rId9"/>
    <p:sldId id="505" r:id="rId10"/>
    <p:sldId id="512" r:id="rId11"/>
    <p:sldId id="516" r:id="rId12"/>
    <p:sldId id="506" r:id="rId13"/>
    <p:sldId id="511" r:id="rId14"/>
    <p:sldId id="513" r:id="rId15"/>
    <p:sldId id="519" r:id="rId16"/>
    <p:sldId id="517" r:id="rId17"/>
    <p:sldId id="507" r:id="rId18"/>
    <p:sldId id="514" r:id="rId19"/>
    <p:sldId id="515" r:id="rId20"/>
    <p:sldId id="520" r:id="rId21"/>
    <p:sldId id="518" r:id="rId22"/>
    <p:sldId id="509" r:id="rId23"/>
    <p:sldId id="521" r:id="rId24"/>
    <p:sldId id="522" r:id="rId25"/>
    <p:sldId id="523" r:id="rId26"/>
    <p:sldId id="524" r:id="rId27"/>
    <p:sldId id="525" r:id="rId28"/>
    <p:sldId id="526" r:id="rId29"/>
    <p:sldId id="532" r:id="rId30"/>
    <p:sldId id="529" r:id="rId31"/>
    <p:sldId id="530" r:id="rId32"/>
    <p:sldId id="527" r:id="rId33"/>
    <p:sldId id="528" r:id="rId34"/>
    <p:sldId id="534" r:id="rId35"/>
    <p:sldId id="533" r:id="rId36"/>
    <p:sldId id="536" r:id="rId37"/>
    <p:sldId id="537" r:id="rId38"/>
    <p:sldId id="538" r:id="rId39"/>
    <p:sldId id="502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CCP and ECCP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</a:t>
            </a:r>
            <a:r>
              <a:rPr lang="en-US" dirty="0"/>
              <a:t>T</a:t>
            </a:r>
            <a:r>
              <a:rPr lang="en-US" dirty="0" smtClean="0"/>
              <a:t>imer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CCP1 choice of Timers</a:t>
            </a:r>
          </a:p>
          <a:p>
            <a:pPr lvl="1"/>
            <a:r>
              <a:rPr lang="en-US" dirty="0" smtClean="0"/>
              <a:t>Compare / Capture modes – Timer1 / Timer3</a:t>
            </a:r>
          </a:p>
          <a:p>
            <a:pPr lvl="1"/>
            <a:r>
              <a:rPr lang="en-US" dirty="0" smtClean="0"/>
              <a:t>PWM – Timer2 only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Compare / Capture Timer chosen by bits in T3CON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T3CCP&lt;2:1&gt;: Timer selection bits for CCP modules</a:t>
            </a:r>
          </a:p>
          <a:p>
            <a:pPr lvl="2"/>
            <a:r>
              <a:rPr lang="en-US" dirty="0" smtClean="0"/>
              <a:t>00	Use Timer1 for both CCP modules</a:t>
            </a:r>
          </a:p>
          <a:p>
            <a:pPr lvl="2"/>
            <a:r>
              <a:rPr lang="en-US" dirty="0" smtClean="0"/>
              <a:t>01	Use Timer1 for CCP1, and Timer3 for CCP2</a:t>
            </a:r>
          </a:p>
          <a:p>
            <a:pPr lvl="2"/>
            <a:r>
              <a:rPr lang="en-US" dirty="0" smtClean="0"/>
              <a:t>1x	Use Timer3 for both CCP modules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Chosen Timer controlled by corresponding </a:t>
            </a:r>
            <a:r>
              <a:rPr lang="en-US" dirty="0" err="1" smtClean="0"/>
              <a:t>TxCON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5303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RD16</a:t>
            </a:r>
            <a:endParaRPr lang="en-US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2396480" y="3530352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T3CCP2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0576" y="35303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/>
              <a:t>T3CKPS1</a:t>
            </a:r>
            <a:endParaRPr lang="en-US" sz="900" b="1" dirty="0"/>
          </a:p>
        </p:txBody>
      </p:sp>
      <p:sp>
        <p:nvSpPr>
          <p:cNvPr id="8" name="Rectangle 7"/>
          <p:cNvSpPr/>
          <p:nvPr/>
        </p:nvSpPr>
        <p:spPr>
          <a:xfrm>
            <a:off x="3980656" y="35303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/>
              <a:t>T2CKPS2</a:t>
            </a:r>
            <a:endParaRPr lang="en-US" sz="900" b="1" dirty="0"/>
          </a:p>
        </p:txBody>
      </p:sp>
      <p:sp>
        <p:nvSpPr>
          <p:cNvPr id="10" name="Rectangle 9"/>
          <p:cNvSpPr/>
          <p:nvPr/>
        </p:nvSpPr>
        <p:spPr>
          <a:xfrm>
            <a:off x="5550356" y="35303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T3SYNC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6270436" y="35303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TMR3CS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6990516" y="35303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TMR3ON</a:t>
            </a:r>
            <a:endParaRPr lang="en-US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4685456" y="3530352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T3CCP1</a:t>
            </a:r>
            <a:endParaRPr 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CCP1 compare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457200" y="1600200"/>
            <a:ext cx="6629400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53200" y="5000283"/>
            <a:ext cx="533400" cy="4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553200" y="5000283"/>
            <a:ext cx="533400" cy="41289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Compare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2628900" y="3165278"/>
            <a:ext cx="1295400" cy="13716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914400" y="2441377"/>
            <a:ext cx="914400" cy="38100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TMR1H</a:t>
            </a:r>
            <a:endParaRPr lang="en-US" sz="1300" dirty="0"/>
          </a:p>
        </p:txBody>
      </p:sp>
      <p:sp>
        <p:nvSpPr>
          <p:cNvPr id="8" name="Flowchart: Process 7"/>
          <p:cNvSpPr/>
          <p:nvPr/>
        </p:nvSpPr>
        <p:spPr>
          <a:xfrm>
            <a:off x="1828800" y="2441377"/>
            <a:ext cx="914400" cy="38100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TMR1L</a:t>
            </a:r>
            <a:endParaRPr lang="en-US" sz="1300" dirty="0"/>
          </a:p>
        </p:txBody>
      </p:sp>
      <p:sp>
        <p:nvSpPr>
          <p:cNvPr id="9" name="Flowchart: Process 8"/>
          <p:cNvSpPr/>
          <p:nvPr/>
        </p:nvSpPr>
        <p:spPr>
          <a:xfrm>
            <a:off x="914400" y="4955977"/>
            <a:ext cx="914400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CCPR1H</a:t>
            </a:r>
            <a:endParaRPr lang="en-US" sz="1300" dirty="0"/>
          </a:p>
        </p:txBody>
      </p:sp>
      <p:sp>
        <p:nvSpPr>
          <p:cNvPr id="10" name="Flowchart: Process 9"/>
          <p:cNvSpPr/>
          <p:nvPr/>
        </p:nvSpPr>
        <p:spPr>
          <a:xfrm>
            <a:off x="1828800" y="4955977"/>
            <a:ext cx="914400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CCPR1L</a:t>
            </a:r>
            <a:endParaRPr lang="en-US" sz="1300" dirty="0"/>
          </a:p>
        </p:txBody>
      </p:sp>
      <p:cxnSp>
        <p:nvCxnSpPr>
          <p:cNvPr id="12" name="Curved Connector 11"/>
          <p:cNvCxnSpPr/>
          <p:nvPr/>
        </p:nvCxnSpPr>
        <p:spPr>
          <a:xfrm rot="5400000" flipH="1">
            <a:off x="1098550" y="2631877"/>
            <a:ext cx="381000" cy="12700"/>
          </a:xfrm>
          <a:prstGeom prst="curvedConnector5">
            <a:avLst>
              <a:gd name="adj1" fmla="val -136000"/>
              <a:gd name="adj2" fmla="val 5280000"/>
              <a:gd name="adj3" fmla="val 206000"/>
            </a:avLst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2828727"/>
            <a:ext cx="762000" cy="755650"/>
          </a:xfrm>
          <a:prstGeom prst="bentConnector3">
            <a:avLst>
              <a:gd name="adj1" fmla="val -1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1790700" y="4155877"/>
            <a:ext cx="838200" cy="762000"/>
          </a:xfrm>
          <a:prstGeom prst="bentConnector3">
            <a:avLst>
              <a:gd name="adj1" fmla="val 1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267200" y="3222427"/>
            <a:ext cx="1676400" cy="12573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CCP1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32" name="Elbow Connector 31"/>
          <p:cNvCxnSpPr>
            <a:stCxn id="6" idx="0"/>
            <a:endCxn id="30" idx="1"/>
          </p:cNvCxnSpPr>
          <p:nvPr/>
        </p:nvCxnSpPr>
        <p:spPr>
          <a:xfrm flipV="1">
            <a:off x="3962400" y="3851077"/>
            <a:ext cx="304800" cy="1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5705" y="3704883"/>
            <a:ext cx="8723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Compare</a:t>
            </a:r>
            <a:endParaRPr lang="en-US" sz="1300" dirty="0"/>
          </a:p>
        </p:txBody>
      </p:sp>
      <p:sp>
        <p:nvSpPr>
          <p:cNvPr id="41" name="Flowchart: Process 40"/>
          <p:cNvSpPr/>
          <p:nvPr/>
        </p:nvSpPr>
        <p:spPr>
          <a:xfrm>
            <a:off x="5943600" y="2136577"/>
            <a:ext cx="914400" cy="3810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CCP1IF</a:t>
            </a:r>
            <a:endParaRPr lang="en-US" sz="1300" dirty="0"/>
          </a:p>
        </p:txBody>
      </p:sp>
      <p:cxnSp>
        <p:nvCxnSpPr>
          <p:cNvPr id="45" name="Elbow Connector 44"/>
          <p:cNvCxnSpPr>
            <a:stCxn id="30" idx="0"/>
            <a:endCxn id="8" idx="3"/>
          </p:cNvCxnSpPr>
          <p:nvPr/>
        </p:nvCxnSpPr>
        <p:spPr>
          <a:xfrm rot="16200000" flipV="1">
            <a:off x="3629025" y="1746052"/>
            <a:ext cx="590550" cy="23622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61360" y="2371383"/>
            <a:ext cx="1183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Reset TIMER</a:t>
            </a:r>
            <a:endParaRPr lang="en-US" sz="1300" dirty="0"/>
          </a:p>
        </p:txBody>
      </p:sp>
      <p:cxnSp>
        <p:nvCxnSpPr>
          <p:cNvPr id="48" name="Elbow Connector 47"/>
          <p:cNvCxnSpPr>
            <a:endCxn id="41" idx="2"/>
          </p:cNvCxnSpPr>
          <p:nvPr/>
        </p:nvCxnSpPr>
        <p:spPr>
          <a:xfrm rot="5400000" flipH="1" flipV="1">
            <a:off x="5638800" y="2822377"/>
            <a:ext cx="1066800" cy="457200"/>
          </a:xfrm>
          <a:prstGeom prst="bentConnector3">
            <a:avLst>
              <a:gd name="adj1" fmla="val 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39840" y="288036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IF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553200" y="5000283"/>
            <a:ext cx="533400" cy="41289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1" idx="0"/>
          </p:cNvCxnSpPr>
          <p:nvPr/>
        </p:nvCxnSpPr>
        <p:spPr>
          <a:xfrm rot="16200000" flipH="1">
            <a:off x="5941985" y="4122368"/>
            <a:ext cx="879530" cy="876300"/>
          </a:xfrm>
          <a:prstGeom prst="bentConnector3">
            <a:avLst>
              <a:gd name="adj1" fmla="val 61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62800" y="533697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CCP1/RC2 pin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486400" y="1984177"/>
            <a:ext cx="0" cy="1238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01757" y="16764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CCP1 interrupt</a:t>
            </a:r>
            <a:endParaRPr lang="en-US" sz="1400" dirty="0"/>
          </a:p>
        </p:txBody>
      </p:sp>
      <p:sp>
        <p:nvSpPr>
          <p:cNvPr id="69" name="Flowchart: Process 68"/>
          <p:cNvSpPr/>
          <p:nvPr/>
        </p:nvSpPr>
        <p:spPr>
          <a:xfrm>
            <a:off x="3528060" y="48006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3528060" y="50292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3528060" y="52578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528060" y="54864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4376420" y="4800600"/>
            <a:ext cx="271780" cy="914400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75" name="Elbow Connector 74"/>
          <p:cNvCxnSpPr>
            <a:stCxn id="73" idx="1"/>
            <a:endCxn id="30" idx="2"/>
          </p:cNvCxnSpPr>
          <p:nvPr/>
        </p:nvCxnSpPr>
        <p:spPr>
          <a:xfrm rot="10800000" flipH="1">
            <a:off x="4648200" y="4479728"/>
            <a:ext cx="457200" cy="778073"/>
          </a:xfrm>
          <a:prstGeom prst="bentConnector4">
            <a:avLst>
              <a:gd name="adj1" fmla="val 101667"/>
              <a:gd name="adj2" fmla="val 7938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xplosion 1 78"/>
          <p:cNvSpPr/>
          <p:nvPr/>
        </p:nvSpPr>
        <p:spPr>
          <a:xfrm>
            <a:off x="7239000" y="4120753"/>
            <a:ext cx="1269020" cy="9906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Effect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48740" y="533697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Pre-loaded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09600" y="2847201"/>
            <a:ext cx="70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Ticking!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86600" y="5206730"/>
            <a:ext cx="868291" cy="1524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/>
          <p:cNvSpPr/>
          <p:nvPr/>
        </p:nvSpPr>
        <p:spPr>
          <a:xfrm>
            <a:off x="2743200" y="1676400"/>
            <a:ext cx="914400" cy="3810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T1CON</a:t>
            </a:r>
            <a:endParaRPr lang="en-US" sz="1300" b="1" dirty="0"/>
          </a:p>
        </p:txBody>
      </p:sp>
      <p:cxnSp>
        <p:nvCxnSpPr>
          <p:cNvPr id="108" name="Elbow Connector 107"/>
          <p:cNvCxnSpPr>
            <a:endCxn id="102" idx="1"/>
          </p:cNvCxnSpPr>
          <p:nvPr/>
        </p:nvCxnSpPr>
        <p:spPr>
          <a:xfrm flipV="1">
            <a:off x="1828800" y="1866900"/>
            <a:ext cx="914400" cy="574477"/>
          </a:xfrm>
          <a:prstGeom prst="bentConnector3">
            <a:avLst>
              <a:gd name="adj1" fmla="val 0"/>
            </a:avLst>
          </a:prstGeom>
          <a:ln w="1905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55179" y="1584961"/>
            <a:ext cx="88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111" name="Explosion 1 110"/>
          <p:cNvSpPr/>
          <p:nvPr/>
        </p:nvSpPr>
        <p:spPr>
          <a:xfrm>
            <a:off x="3345285" y="3118287"/>
            <a:ext cx="1139675" cy="78402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Match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Compare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the </a:t>
            </a:r>
            <a:r>
              <a:rPr lang="en-US" dirty="0" err="1" smtClean="0"/>
              <a:t>behaviour</a:t>
            </a:r>
            <a:r>
              <a:rPr lang="en-US" dirty="0" smtClean="0"/>
              <a:t> of the CCP1 pin (output)</a:t>
            </a:r>
          </a:p>
          <a:p>
            <a:pPr lvl="1"/>
            <a:r>
              <a:rPr lang="en-US" dirty="0" smtClean="0"/>
              <a:t>When there is a “</a:t>
            </a:r>
            <a:r>
              <a:rPr lang="en-US" b="1" dirty="0" smtClean="0"/>
              <a:t>Compare Match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When [CCPR1H:CCPR1L] == [TMR1H:TMR1L]</a:t>
            </a:r>
          </a:p>
          <a:p>
            <a:pPr lvl="1"/>
            <a:endParaRPr lang="en-US" dirty="0"/>
          </a:p>
          <a:p>
            <a:r>
              <a:rPr lang="en-US" dirty="0" smtClean="0"/>
              <a:t>This happens </a:t>
            </a:r>
            <a:r>
              <a:rPr lang="en-US" b="1" dirty="0" smtClean="0"/>
              <a:t>once</a:t>
            </a:r>
            <a:r>
              <a:rPr lang="en-US" dirty="0" smtClean="0"/>
              <a:t> in the cycle of TMR1 when it ‘ticks’</a:t>
            </a:r>
          </a:p>
          <a:p>
            <a:pPr lvl="1"/>
            <a:r>
              <a:rPr lang="en-US" dirty="0" smtClean="0"/>
              <a:t>In its journey from 0x0000 to 0xFFFF</a:t>
            </a:r>
          </a:p>
          <a:p>
            <a:pPr lvl="1"/>
            <a:endParaRPr lang="en-US" dirty="0"/>
          </a:p>
          <a:p>
            <a:r>
              <a:rPr lang="en-US" dirty="0" err="1" smtClean="0"/>
              <a:t>Behaviour</a:t>
            </a:r>
            <a:r>
              <a:rPr lang="en-US" dirty="0" smtClean="0"/>
              <a:t> controls</a:t>
            </a:r>
          </a:p>
          <a:p>
            <a:pPr lvl="1"/>
            <a:r>
              <a:rPr lang="en-US" dirty="0" smtClean="0"/>
              <a:t>Drive CCP1 from low to high – positive edge/pulse</a:t>
            </a:r>
          </a:p>
          <a:p>
            <a:pPr lvl="1"/>
            <a:r>
              <a:rPr lang="en-US" dirty="0" smtClean="0"/>
              <a:t>Drive CCP1 from high to low – negative edge/pulse</a:t>
            </a:r>
          </a:p>
          <a:p>
            <a:pPr lvl="1"/>
            <a:r>
              <a:rPr lang="en-US" dirty="0" smtClean="0"/>
              <a:t>Toggle CCP1</a:t>
            </a:r>
          </a:p>
          <a:p>
            <a:pPr lvl="1"/>
            <a:r>
              <a:rPr lang="en-US" dirty="0" smtClean="0"/>
              <a:t>Generate a software interrupt, and set CCP1IF</a:t>
            </a:r>
          </a:p>
          <a:p>
            <a:pPr lvl="1"/>
            <a:r>
              <a:rPr lang="en-US" dirty="0" smtClean="0"/>
              <a:t>Trigger a special event in hardware, and reset the timer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Compare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Configure</a:t>
            </a:r>
          </a:p>
          <a:p>
            <a:pPr lvl="1"/>
            <a:r>
              <a:rPr lang="en-US" dirty="0" smtClean="0"/>
              <a:t>Initialize CCP1CON for proper compare mode</a:t>
            </a:r>
          </a:p>
          <a:p>
            <a:pPr lvl="1"/>
            <a:r>
              <a:rPr lang="en-US" dirty="0" smtClean="0"/>
              <a:t>Select Timer by writing to T3CON</a:t>
            </a:r>
          </a:p>
          <a:p>
            <a:pPr lvl="1"/>
            <a:r>
              <a:rPr lang="en-US" dirty="0" smtClean="0"/>
              <a:t>Configure chosen Timer (by writing T1CON / T3CON)</a:t>
            </a:r>
          </a:p>
          <a:p>
            <a:pPr lvl="1"/>
            <a:r>
              <a:rPr lang="en-US" dirty="0"/>
              <a:t>Make CCP1/RC2 output </a:t>
            </a:r>
            <a:r>
              <a:rPr lang="en-US" dirty="0" smtClean="0"/>
              <a:t>(say, BCF TRISC, 2)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Load CCPR registers (CCPR1H:CCPR1L)</a:t>
            </a:r>
          </a:p>
          <a:p>
            <a:pPr lvl="1"/>
            <a:r>
              <a:rPr lang="en-US" dirty="0" smtClean="0"/>
              <a:t>Load Timer </a:t>
            </a:r>
            <a:r>
              <a:rPr lang="en-US" dirty="0"/>
              <a:t>r</a:t>
            </a:r>
            <a:r>
              <a:rPr lang="en-US" dirty="0" smtClean="0"/>
              <a:t>egisters (TMR1H:TMR1L or TMR3H:TMR3L)</a:t>
            </a:r>
          </a:p>
          <a:p>
            <a:pPr lvl="1"/>
            <a:r>
              <a:rPr lang="en-US" dirty="0" smtClean="0"/>
              <a:t>Reset CCP1IF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Start Timer (TMR1 / TMR3)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/ Service</a:t>
            </a:r>
          </a:p>
          <a:p>
            <a:pPr lvl="1"/>
            <a:r>
              <a:rPr lang="en-US" dirty="0" smtClean="0"/>
              <a:t>CCP1IF flag / CCP1 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Compare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Make CCP1 toggle on compare match for CCPR1 value of 0x1234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0x02</a:t>
            </a:r>
          </a:p>
          <a:p>
            <a:pPr marL="0" indent="0">
              <a:buNone/>
            </a:pPr>
            <a:r>
              <a:rPr lang="en-US" dirty="0" smtClean="0"/>
              <a:t>	MOVWF CCP1CON	; compare mode, toggle on match</a:t>
            </a:r>
          </a:p>
          <a:p>
            <a:pPr marL="0" indent="0">
              <a:buNone/>
            </a:pPr>
            <a:r>
              <a:rPr lang="en-US" dirty="0" smtClean="0"/>
              <a:t>	CLRF T3CON	; choose TIMER1</a:t>
            </a:r>
          </a:p>
          <a:p>
            <a:pPr marL="0" indent="0">
              <a:buNone/>
            </a:pPr>
            <a:r>
              <a:rPr lang="en-US" dirty="0" smtClean="0"/>
              <a:t>	CLRF T1CON	; 16-bit, Internal CLK, 1:1 </a:t>
            </a:r>
            <a:r>
              <a:rPr lang="en-US" dirty="0" err="1" smtClean="0"/>
              <a:t>prescale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r>
              <a:rPr lang="en-US" dirty="0" smtClean="0"/>
              <a:t>	BCF TRISC, 2	; make CCP1 / RC2 output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MOVLW 0x12</a:t>
            </a:r>
          </a:p>
          <a:p>
            <a:pPr marL="0" indent="0">
              <a:buNone/>
            </a:pPr>
            <a:r>
              <a:rPr lang="en-US" dirty="0" smtClean="0"/>
              <a:t>	MOVWF CCPR1H</a:t>
            </a:r>
          </a:p>
          <a:p>
            <a:pPr marL="0" indent="0">
              <a:buNone/>
            </a:pPr>
            <a:r>
              <a:rPr lang="en-US" dirty="0" smtClean="0"/>
              <a:t>	MOVLW 0x34</a:t>
            </a:r>
          </a:p>
          <a:p>
            <a:pPr marL="0" indent="0">
              <a:buNone/>
            </a:pPr>
            <a:r>
              <a:rPr lang="en-US" dirty="0" smtClean="0"/>
              <a:t>	MOVWF CCPR1L	; load CCPR1 with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L1</a:t>
            </a:r>
            <a:r>
              <a:rPr lang="en-US" dirty="0"/>
              <a:t>	</a:t>
            </a:r>
            <a:r>
              <a:rPr lang="en-US" dirty="0" smtClean="0"/>
              <a:t>CLRF TMR1H</a:t>
            </a:r>
          </a:p>
          <a:p>
            <a:pPr marL="0" indent="0">
              <a:buNone/>
            </a:pPr>
            <a:r>
              <a:rPr lang="en-US" dirty="0" smtClean="0"/>
              <a:t>	CLRF TMR1L</a:t>
            </a:r>
          </a:p>
          <a:p>
            <a:pPr marL="0" indent="0">
              <a:buNone/>
            </a:pPr>
            <a:r>
              <a:rPr lang="en-US" dirty="0" smtClean="0"/>
              <a:t>	BCF PIR1, CCP1IF	; reset CCP1IF</a:t>
            </a:r>
          </a:p>
          <a:p>
            <a:pPr marL="0" indent="0">
              <a:buNone/>
            </a:pPr>
            <a:r>
              <a:rPr lang="en-US" dirty="0" smtClean="0"/>
              <a:t>	BSF T1CON, TMR1ON	; start TIMER1</a:t>
            </a:r>
          </a:p>
          <a:p>
            <a:pPr marL="0" indent="0">
              <a:buNone/>
            </a:pPr>
            <a:r>
              <a:rPr lang="en-US" dirty="0" smtClean="0"/>
              <a:t>L2	BTFSS PIR1, CCP1IF	; monitor CCP1IF</a:t>
            </a:r>
          </a:p>
          <a:p>
            <a:pPr marL="0" indent="0">
              <a:buNone/>
            </a:pPr>
            <a:r>
              <a:rPr lang="en-US" dirty="0" smtClean="0"/>
              <a:t>	BRA L2</a:t>
            </a:r>
          </a:p>
          <a:p>
            <a:pPr marL="0" indent="0">
              <a:buNone/>
            </a:pPr>
            <a:r>
              <a:rPr lang="en-US" dirty="0" smtClean="0"/>
              <a:t>	BCF T1CON, TMR1ON	; stop TIMER1</a:t>
            </a:r>
          </a:p>
          <a:p>
            <a:pPr marL="0" indent="0">
              <a:buNone/>
            </a:pPr>
            <a:r>
              <a:rPr lang="en-US" dirty="0" smtClean="0"/>
              <a:t>	BRA L1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urved Right Arrow 4"/>
          <p:cNvSpPr/>
          <p:nvPr/>
        </p:nvSpPr>
        <p:spPr>
          <a:xfrm flipH="1">
            <a:off x="7772400" y="3634740"/>
            <a:ext cx="381000" cy="20802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800000" flipH="1">
            <a:off x="6477000" y="3567032"/>
            <a:ext cx="381000" cy="20717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3505200"/>
            <a:ext cx="992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0x1234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8231" y="3128248"/>
            <a:ext cx="117211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TMR1H:L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72400" y="4275692"/>
            <a:ext cx="685800" cy="4487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0" y="403860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toggle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Ccp1 capture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981200" y="1524000"/>
            <a:ext cx="6629400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84331" y="2635106"/>
            <a:ext cx="533400" cy="4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991951" y="2635106"/>
            <a:ext cx="533400" cy="41289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Capture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324600" y="2892623"/>
            <a:ext cx="914400" cy="38100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TMR1H</a:t>
            </a:r>
            <a:endParaRPr lang="en-US" sz="1300" dirty="0"/>
          </a:p>
        </p:txBody>
      </p:sp>
      <p:sp>
        <p:nvSpPr>
          <p:cNvPr id="8" name="Flowchart: Process 7"/>
          <p:cNvSpPr/>
          <p:nvPr/>
        </p:nvSpPr>
        <p:spPr>
          <a:xfrm>
            <a:off x="7239000" y="2892623"/>
            <a:ext cx="914400" cy="38100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TMR1L</a:t>
            </a:r>
            <a:endParaRPr lang="en-US" sz="1300" dirty="0"/>
          </a:p>
        </p:txBody>
      </p:sp>
      <p:sp>
        <p:nvSpPr>
          <p:cNvPr id="9" name="Flowchart: Process 8"/>
          <p:cNvSpPr/>
          <p:nvPr/>
        </p:nvSpPr>
        <p:spPr>
          <a:xfrm>
            <a:off x="6324600" y="4264223"/>
            <a:ext cx="914400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CCPR1H</a:t>
            </a:r>
            <a:endParaRPr lang="en-US" sz="1300" dirty="0"/>
          </a:p>
        </p:txBody>
      </p:sp>
      <p:sp>
        <p:nvSpPr>
          <p:cNvPr id="10" name="Flowchart: Process 9"/>
          <p:cNvSpPr/>
          <p:nvPr/>
        </p:nvSpPr>
        <p:spPr>
          <a:xfrm>
            <a:off x="7239000" y="4264223"/>
            <a:ext cx="914400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CCPR1L</a:t>
            </a:r>
            <a:endParaRPr lang="en-US" sz="1300" dirty="0"/>
          </a:p>
        </p:txBody>
      </p:sp>
      <p:sp>
        <p:nvSpPr>
          <p:cNvPr id="30" name="Rounded Rectangle 29"/>
          <p:cNvSpPr/>
          <p:nvPr/>
        </p:nvSpPr>
        <p:spPr>
          <a:xfrm>
            <a:off x="3505200" y="2933700"/>
            <a:ext cx="1676400" cy="12573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CCP1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32" name="Elbow Connector 31"/>
          <p:cNvCxnSpPr>
            <a:stCxn id="51" idx="3"/>
            <a:endCxn id="30" idx="1"/>
          </p:cNvCxnSpPr>
          <p:nvPr/>
        </p:nvCxnSpPr>
        <p:spPr>
          <a:xfrm>
            <a:off x="2517731" y="2841553"/>
            <a:ext cx="987469" cy="7207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4648200" y="1600200"/>
            <a:ext cx="914400" cy="3810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CCP1IF</a:t>
            </a:r>
            <a:endParaRPr lang="en-US" sz="1300" dirty="0"/>
          </a:p>
        </p:txBody>
      </p:sp>
      <p:cxnSp>
        <p:nvCxnSpPr>
          <p:cNvPr id="48" name="Elbow Connector 47"/>
          <p:cNvCxnSpPr>
            <a:stCxn id="30" idx="0"/>
            <a:endCxn id="41" idx="2"/>
          </p:cNvCxnSpPr>
          <p:nvPr/>
        </p:nvCxnSpPr>
        <p:spPr>
          <a:xfrm rot="5400000" flipH="1" flipV="1">
            <a:off x="4248150" y="2076450"/>
            <a:ext cx="952500" cy="762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0179" y="219158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IF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991951" y="2635106"/>
            <a:ext cx="533400" cy="41289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71190" y="289845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CCP1/RC2 pin</a:t>
            </a:r>
            <a:endParaRPr lang="en-US" dirty="0"/>
          </a:p>
        </p:txBody>
      </p:sp>
      <p:cxnSp>
        <p:nvCxnSpPr>
          <p:cNvPr id="75" name="Elbow Connector 74"/>
          <p:cNvCxnSpPr>
            <a:endCxn id="30" idx="2"/>
          </p:cNvCxnSpPr>
          <p:nvPr/>
        </p:nvCxnSpPr>
        <p:spPr>
          <a:xfrm rot="5400000" flipH="1" flipV="1">
            <a:off x="3531870" y="4446270"/>
            <a:ext cx="1066800" cy="556260"/>
          </a:xfrm>
          <a:prstGeom prst="bentConnector3">
            <a:avLst>
              <a:gd name="adj1" fmla="val 714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35140" y="464522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Capture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5469065" y="275995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Counting!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endCxn id="51" idx="1"/>
          </p:cNvCxnSpPr>
          <p:nvPr/>
        </p:nvCxnSpPr>
        <p:spPr>
          <a:xfrm>
            <a:off x="1249680" y="2841553"/>
            <a:ext cx="734651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>
            <a:off x="7010400" y="3273623"/>
            <a:ext cx="457200" cy="99060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Value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>
            <a:off x="6508750" y="3076773"/>
            <a:ext cx="381000" cy="12700"/>
          </a:xfrm>
          <a:prstGeom prst="curvedConnector5">
            <a:avLst>
              <a:gd name="adj1" fmla="val -88000"/>
              <a:gd name="adj2" fmla="val 4140000"/>
              <a:gd name="adj3" fmla="val 174000"/>
            </a:avLst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</p:cNvCxnSpPr>
          <p:nvPr/>
        </p:nvCxnSpPr>
        <p:spPr>
          <a:xfrm>
            <a:off x="5181600" y="3562350"/>
            <a:ext cx="1905000" cy="206573"/>
          </a:xfrm>
          <a:prstGeom prst="bentConnector3">
            <a:avLst>
              <a:gd name="adj1" fmla="val 324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8676" y="25146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External Signal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7396" y="253758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Edge detect</a:t>
            </a:r>
            <a:endParaRPr lang="en-US" sz="1400" dirty="0"/>
          </a:p>
        </p:txBody>
      </p:sp>
      <p:sp>
        <p:nvSpPr>
          <p:cNvPr id="83" name="Flowchart: Process 82"/>
          <p:cNvSpPr/>
          <p:nvPr/>
        </p:nvSpPr>
        <p:spPr>
          <a:xfrm>
            <a:off x="2667000" y="48006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2667000" y="50292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2667000" y="52578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2667000" y="54864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Right Brace 86"/>
          <p:cNvSpPr/>
          <p:nvPr/>
        </p:nvSpPr>
        <p:spPr>
          <a:xfrm>
            <a:off x="3515360" y="4800600"/>
            <a:ext cx="271780" cy="914400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sp>
        <p:nvSpPr>
          <p:cNvPr id="93" name="Flowchart: Process 92"/>
          <p:cNvSpPr/>
          <p:nvPr/>
        </p:nvSpPr>
        <p:spPr>
          <a:xfrm>
            <a:off x="6781800" y="1828800"/>
            <a:ext cx="914400" cy="3810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T1CON</a:t>
            </a:r>
            <a:endParaRPr lang="en-US" sz="1300" b="1" dirty="0"/>
          </a:p>
        </p:txBody>
      </p:sp>
      <p:cxnSp>
        <p:nvCxnSpPr>
          <p:cNvPr id="94" name="Elbow Connector 93"/>
          <p:cNvCxnSpPr/>
          <p:nvPr/>
        </p:nvCxnSpPr>
        <p:spPr>
          <a:xfrm rot="5400000" flipH="1" flipV="1">
            <a:off x="6904259" y="2551211"/>
            <a:ext cx="682823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212188" y="2324353"/>
            <a:ext cx="88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100" name="Explosion 1 99"/>
          <p:cNvSpPr/>
          <p:nvPr/>
        </p:nvSpPr>
        <p:spPr>
          <a:xfrm>
            <a:off x="1586525" y="3124200"/>
            <a:ext cx="1269020" cy="9906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Edge*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Explosion 1 100"/>
          <p:cNvSpPr/>
          <p:nvPr/>
        </p:nvSpPr>
        <p:spPr>
          <a:xfrm>
            <a:off x="7427599" y="3235523"/>
            <a:ext cx="1269020" cy="9906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Capture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1000" y="6248400"/>
            <a:ext cx="343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 Rising, falling, 4</a:t>
            </a:r>
            <a:r>
              <a:rPr lang="en-US" sz="1600" baseline="30000" dirty="0" smtClean="0">
                <a:solidFill>
                  <a:srgbClr val="FF0000"/>
                </a:solidFill>
              </a:rPr>
              <a:t>th</a:t>
            </a:r>
            <a:r>
              <a:rPr lang="en-US" sz="1600" dirty="0" smtClean="0">
                <a:solidFill>
                  <a:srgbClr val="FF0000"/>
                </a:solidFill>
              </a:rPr>
              <a:t> rising, 16</a:t>
            </a:r>
            <a:r>
              <a:rPr lang="en-US" sz="1600" baseline="30000" dirty="0" smtClean="0">
                <a:solidFill>
                  <a:srgbClr val="FF0000"/>
                </a:solidFill>
              </a:rPr>
              <a:t>th</a:t>
            </a:r>
            <a:r>
              <a:rPr lang="en-US" sz="1600" dirty="0" smtClean="0">
                <a:solidFill>
                  <a:srgbClr val="FF0000"/>
                </a:solidFill>
              </a:rPr>
              <a:t> rising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Capture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Ingest a signal at CCP1/RC2 pin (input)</a:t>
            </a:r>
          </a:p>
          <a:p>
            <a:r>
              <a:rPr lang="en-US" dirty="0" smtClean="0"/>
              <a:t>Start a TIMER</a:t>
            </a:r>
          </a:p>
          <a:p>
            <a:pPr lvl="1"/>
            <a:r>
              <a:rPr lang="en-US" dirty="0" smtClean="0"/>
              <a:t>While this TIMER is running (‘ticking’)</a:t>
            </a:r>
          </a:p>
          <a:p>
            <a:pPr lvl="2"/>
            <a:r>
              <a:rPr lang="en-US" dirty="0" smtClean="0"/>
              <a:t>Detect pattern of interest</a:t>
            </a:r>
          </a:p>
          <a:p>
            <a:pPr lvl="2"/>
            <a:r>
              <a:rPr lang="en-US" dirty="0" smtClean="0"/>
              <a:t>On detection</a:t>
            </a:r>
          </a:p>
          <a:p>
            <a:pPr lvl="3"/>
            <a:r>
              <a:rPr lang="en-US" b="1" dirty="0" smtClean="0"/>
              <a:t>Capture</a:t>
            </a:r>
            <a:r>
              <a:rPr lang="en-US" dirty="0" smtClean="0"/>
              <a:t> the value of its TIMER register (</a:t>
            </a:r>
            <a:r>
              <a:rPr lang="en-US" dirty="0" err="1" smtClean="0"/>
              <a:t>TMRxH:TMRxL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Into CCPR1H:CCPR1L</a:t>
            </a:r>
          </a:p>
          <a:p>
            <a:endParaRPr lang="en-US" dirty="0" smtClean="0"/>
          </a:p>
          <a:p>
            <a:r>
              <a:rPr lang="en-US" dirty="0" smtClean="0"/>
              <a:t>Choices for pattern of interest</a:t>
            </a:r>
          </a:p>
          <a:p>
            <a:pPr lvl="1"/>
            <a:r>
              <a:rPr lang="en-US" dirty="0" smtClean="0"/>
              <a:t>Rising edge</a:t>
            </a:r>
          </a:p>
          <a:p>
            <a:pPr lvl="1"/>
            <a:r>
              <a:rPr lang="en-US" dirty="0" smtClean="0"/>
              <a:t>Falling edge</a:t>
            </a:r>
          </a:p>
          <a:p>
            <a:pPr lvl="1"/>
            <a:r>
              <a:rPr lang="en-US" dirty="0" smtClean="0"/>
              <a:t>Every 4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pPr lvl="1"/>
            <a:r>
              <a:rPr lang="en-US" dirty="0" smtClean="0"/>
              <a:t>Every 16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  <a:endParaRPr lang="en-US" dirty="0"/>
          </a:p>
          <a:p>
            <a:endParaRPr lang="en-US" i="1" dirty="0" smtClean="0"/>
          </a:p>
          <a:p>
            <a:endParaRPr lang="en-US" i="1" dirty="0"/>
          </a:p>
          <a:p>
            <a:pPr marL="0" indent="0" algn="ctr">
              <a:buNone/>
            </a:pPr>
            <a:r>
              <a:rPr lang="en-US" b="1" i="1" dirty="0" smtClean="0"/>
              <a:t>Snapshot when pattern occurred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Capture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Configure</a:t>
            </a:r>
          </a:p>
          <a:p>
            <a:pPr lvl="1"/>
            <a:r>
              <a:rPr lang="en-US" dirty="0"/>
              <a:t>Initialize CCP1CON for proper </a:t>
            </a:r>
            <a:r>
              <a:rPr lang="en-US" dirty="0" smtClean="0"/>
              <a:t>capture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Select Timer by writing to T3CON</a:t>
            </a:r>
          </a:p>
          <a:p>
            <a:pPr lvl="1"/>
            <a:r>
              <a:rPr lang="en-US" dirty="0"/>
              <a:t>Configure chosen Timer (by writing T1CON / T3CON)</a:t>
            </a:r>
          </a:p>
          <a:p>
            <a:pPr lvl="1"/>
            <a:r>
              <a:rPr lang="en-US" dirty="0"/>
              <a:t>Make CCP1/RC2 </a:t>
            </a:r>
            <a:r>
              <a:rPr lang="en-US" dirty="0" smtClean="0"/>
              <a:t>input </a:t>
            </a:r>
            <a:r>
              <a:rPr lang="en-US" dirty="0"/>
              <a:t>(say, </a:t>
            </a:r>
            <a:r>
              <a:rPr lang="en-US" dirty="0" smtClean="0"/>
              <a:t>BSF </a:t>
            </a:r>
            <a:r>
              <a:rPr lang="en-US" dirty="0"/>
              <a:t>TRISC, 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Reset CCP1IF</a:t>
            </a:r>
          </a:p>
          <a:p>
            <a:pPr lvl="1"/>
            <a:r>
              <a:rPr lang="en-US" dirty="0"/>
              <a:t>Reset Timer registers (TMR1H:TMR1L or </a:t>
            </a:r>
            <a:r>
              <a:rPr lang="en-US" dirty="0" smtClean="0"/>
              <a:t>TMR3H:TMR3L)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Wait-1</a:t>
            </a:r>
          </a:p>
          <a:p>
            <a:pPr lvl="1"/>
            <a:r>
              <a:rPr lang="en-US" dirty="0" smtClean="0"/>
              <a:t>Wait for pattern of interest to occur at CCP1 </a:t>
            </a:r>
            <a:r>
              <a:rPr lang="en-US" dirty="0"/>
              <a:t>(monitor CCP1IF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Load &amp; Start</a:t>
            </a:r>
            <a:endParaRPr lang="en-US" dirty="0"/>
          </a:p>
          <a:p>
            <a:pPr lvl="1"/>
            <a:r>
              <a:rPr lang="en-US" dirty="0" smtClean="0"/>
              <a:t>Start Timer (TMR1 / TMR3)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Wait-2</a:t>
            </a:r>
          </a:p>
          <a:p>
            <a:pPr lvl="1"/>
            <a:r>
              <a:rPr lang="en-US" dirty="0"/>
              <a:t>Wait for pattern of interest to occur at </a:t>
            </a:r>
            <a:r>
              <a:rPr lang="en-US" dirty="0" smtClean="0"/>
              <a:t>CCP1 (monitor CCP1IF)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Read values</a:t>
            </a:r>
            <a:endParaRPr lang="en-US" dirty="0"/>
          </a:p>
          <a:p>
            <a:pPr lvl="1"/>
            <a:r>
              <a:rPr lang="en-US" dirty="0" smtClean="0"/>
              <a:t>Stop Timer (TMR1 / TMR3)</a:t>
            </a:r>
          </a:p>
          <a:p>
            <a:pPr lvl="1"/>
            <a:r>
              <a:rPr lang="en-US" dirty="0" smtClean="0"/>
              <a:t>Read the </a:t>
            </a:r>
            <a:r>
              <a:rPr lang="en-US" b="1" dirty="0" smtClean="0"/>
              <a:t>captured</a:t>
            </a:r>
            <a:r>
              <a:rPr lang="en-US" dirty="0" smtClean="0"/>
              <a:t> value of CCPR1H:CCPR1L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6743461" y="2823685"/>
            <a:ext cx="648176" cy="647701"/>
          </a:xfrm>
          <a:prstGeom prst="bentConnector3">
            <a:avLst>
              <a:gd name="adj1" fmla="val 625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7391400" y="2831068"/>
            <a:ext cx="1524000" cy="648414"/>
          </a:xfrm>
          <a:prstGeom prst="bentConnector3">
            <a:avLst>
              <a:gd name="adj1" fmla="val 36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43675" y="2286000"/>
            <a:ext cx="0" cy="1764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66760" y="2286000"/>
            <a:ext cx="0" cy="1764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6436055" y="3810000"/>
            <a:ext cx="825805" cy="58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61860" y="36311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7587590" y="3810000"/>
            <a:ext cx="794410" cy="58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5981700" y="2831068"/>
            <a:ext cx="838200" cy="648176"/>
          </a:xfrm>
          <a:prstGeom prst="bentConnector3">
            <a:avLst>
              <a:gd name="adj1" fmla="val 44545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6537960" y="3226118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6442710" y="3245168"/>
            <a:ext cx="266700" cy="228600"/>
          </a:xfrm>
          <a:prstGeom prst="bentConnector3">
            <a:avLst>
              <a:gd name="adj1" fmla="val 142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6995160" y="3226118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6690360" y="3226118"/>
            <a:ext cx="457200" cy="2667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452360" y="3226118"/>
            <a:ext cx="304800" cy="2667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7147560" y="3226118"/>
            <a:ext cx="457200" cy="2667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7917180" y="3226118"/>
            <a:ext cx="464820" cy="266700"/>
          </a:xfrm>
          <a:prstGeom prst="bentConnector3">
            <a:avLst>
              <a:gd name="adj1" fmla="val 43443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7612380" y="3226118"/>
            <a:ext cx="457200" cy="2667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447800" y="3359468"/>
            <a:ext cx="4953000" cy="11215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447800" y="3359468"/>
            <a:ext cx="6918960" cy="15173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05561" y="1828800"/>
            <a:ext cx="103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Timer start</a:t>
            </a:r>
            <a:endParaRPr lang="en-US" sz="1400" dirty="0"/>
          </a:p>
        </p:txBody>
      </p:sp>
      <p:cxnSp>
        <p:nvCxnSpPr>
          <p:cNvPr id="76" name="Curved Connector 75"/>
          <p:cNvCxnSpPr>
            <a:stCxn id="74" idx="2"/>
          </p:cNvCxnSpPr>
          <p:nvPr/>
        </p:nvCxnSpPr>
        <p:spPr>
          <a:xfrm rot="16200000" flipH="1">
            <a:off x="5701990" y="2456347"/>
            <a:ext cx="1018581" cy="37903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959201" y="1828800"/>
            <a:ext cx="102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Timer stop</a:t>
            </a:r>
            <a:endParaRPr lang="en-US" sz="1400" dirty="0"/>
          </a:p>
        </p:txBody>
      </p:sp>
      <p:cxnSp>
        <p:nvCxnSpPr>
          <p:cNvPr id="80" name="Curved Connector 79"/>
          <p:cNvCxnSpPr>
            <a:stCxn id="78" idx="2"/>
          </p:cNvCxnSpPr>
          <p:nvPr/>
        </p:nvCxnSpPr>
        <p:spPr>
          <a:xfrm rot="5400000">
            <a:off x="7881526" y="2637052"/>
            <a:ext cx="1089541" cy="8859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04247" y="4419600"/>
            <a:ext cx="140102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 = n * T</a:t>
            </a:r>
            <a:r>
              <a:rPr lang="en-US" baseline="-25000" dirty="0" smtClean="0"/>
              <a:t>TMR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485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4" grpId="0"/>
      <p:bldP spid="78" grpId="0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825168" cy="44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PCI18F: CCP1 – Capture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100" dirty="0" smtClean="0"/>
              <a:t>Measure the </a:t>
            </a:r>
            <a:r>
              <a:rPr lang="en-US" sz="3100" b="1" dirty="0" smtClean="0"/>
              <a:t>period of input pulse </a:t>
            </a:r>
            <a:r>
              <a:rPr lang="en-US" sz="3100" dirty="0" smtClean="0"/>
              <a:t>applied at CCP1/RC2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CCP1CON		; capture mode, rising edge</a:t>
            </a:r>
          </a:p>
          <a:p>
            <a:pPr marL="0" indent="0">
              <a:buNone/>
            </a:pPr>
            <a:r>
              <a:rPr lang="en-US" dirty="0" smtClean="0"/>
              <a:t>	CLRF T3CON		; choose TIMER1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T1CON		; </a:t>
            </a:r>
            <a:r>
              <a:rPr lang="en-US" dirty="0"/>
              <a:t>16-bit, Internal CLK, 1:1 </a:t>
            </a:r>
            <a:r>
              <a:rPr lang="en-US" dirty="0" err="1"/>
              <a:t>prescale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TRISC, 2		; make CCP1/RC2 input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TMR1H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TMR1L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CCP1IF		; clear IF</a:t>
            </a:r>
          </a:p>
          <a:p>
            <a:pPr marL="0" indent="0">
              <a:buNone/>
            </a:pPr>
            <a:r>
              <a:rPr lang="en-US" dirty="0" smtClean="0"/>
              <a:t>RISE1</a:t>
            </a:r>
            <a:r>
              <a:rPr lang="en-US" dirty="0"/>
              <a:t>	</a:t>
            </a:r>
            <a:r>
              <a:rPr lang="en-US" dirty="0" smtClean="0"/>
              <a:t>BTFSS PIR1, CCP1IF		; wait for 1</a:t>
            </a:r>
            <a:r>
              <a:rPr lang="en-US" baseline="30000" dirty="0" smtClean="0"/>
              <a:t>st</a:t>
            </a:r>
            <a:r>
              <a:rPr lang="en-US" dirty="0" smtClean="0"/>
              <a:t> rising edge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RISE1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CCP1IF		; 1</a:t>
            </a:r>
            <a:r>
              <a:rPr lang="en-US" baseline="30000" dirty="0" smtClean="0"/>
              <a:t>st</a:t>
            </a:r>
            <a:r>
              <a:rPr lang="en-US" dirty="0" smtClean="0"/>
              <a:t> edge detected, clear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T1CON, TMR1ON		; start TIMER1</a:t>
            </a:r>
          </a:p>
          <a:p>
            <a:pPr marL="0" indent="0">
              <a:buNone/>
            </a:pPr>
            <a:r>
              <a:rPr lang="en-US" dirty="0" smtClean="0"/>
              <a:t>RISE2</a:t>
            </a:r>
            <a:r>
              <a:rPr lang="en-US" dirty="0"/>
              <a:t>	</a:t>
            </a:r>
            <a:r>
              <a:rPr lang="en-US" dirty="0" smtClean="0"/>
              <a:t>BTFSS PIR1, CCP1IF		; wait for 2</a:t>
            </a:r>
            <a:r>
              <a:rPr lang="en-US" baseline="30000" dirty="0" smtClean="0"/>
              <a:t>nd</a:t>
            </a:r>
            <a:r>
              <a:rPr lang="en-US" dirty="0" smtClean="0"/>
              <a:t> rising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RISE2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T1CON, TMR1ON		; 2</a:t>
            </a:r>
            <a:r>
              <a:rPr lang="en-US" baseline="30000" dirty="0" smtClean="0"/>
              <a:t>nd</a:t>
            </a:r>
            <a:r>
              <a:rPr lang="en-US" dirty="0" smtClean="0"/>
              <a:t> edge detected, stop TIMER1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ctr">
              <a:buNone/>
            </a:pPr>
            <a:endParaRPr lang="en-US" sz="3600" b="1" i="1" dirty="0" smtClean="0"/>
          </a:p>
          <a:p>
            <a:pPr marL="0" indent="0" algn="ctr">
              <a:buNone/>
            </a:pPr>
            <a:r>
              <a:rPr lang="en-US" sz="3600" b="1" i="1" dirty="0" smtClean="0"/>
              <a:t>CCPR1H:CCPR1L contain ticks counted by TIMER1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Ccp1 </a:t>
            </a:r>
            <a:r>
              <a:rPr lang="en-US" dirty="0" err="1" smtClean="0"/>
              <a:t>pwm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457200" y="1600200"/>
            <a:ext cx="6629400" cy="441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3200" y="5000283"/>
            <a:ext cx="533400" cy="4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553200" y="5000283"/>
            <a:ext cx="533400" cy="41289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PWM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861060" y="2441377"/>
            <a:ext cx="914400" cy="38100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TMR2H</a:t>
            </a:r>
            <a:endParaRPr lang="en-US" sz="1300" dirty="0"/>
          </a:p>
        </p:txBody>
      </p:sp>
      <p:sp>
        <p:nvSpPr>
          <p:cNvPr id="8" name="Flowchart: Process 7"/>
          <p:cNvSpPr/>
          <p:nvPr/>
        </p:nvSpPr>
        <p:spPr>
          <a:xfrm>
            <a:off x="1775460" y="2441377"/>
            <a:ext cx="914400" cy="381000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TMR2L</a:t>
            </a:r>
            <a:endParaRPr lang="en-US" sz="1300" dirty="0"/>
          </a:p>
        </p:txBody>
      </p:sp>
      <p:sp>
        <p:nvSpPr>
          <p:cNvPr id="9" name="Flowchart: Process 8"/>
          <p:cNvSpPr/>
          <p:nvPr/>
        </p:nvSpPr>
        <p:spPr>
          <a:xfrm>
            <a:off x="762000" y="4955977"/>
            <a:ext cx="914400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PR2</a:t>
            </a:r>
            <a:endParaRPr lang="en-US" sz="1300" dirty="0"/>
          </a:p>
        </p:txBody>
      </p:sp>
      <p:sp>
        <p:nvSpPr>
          <p:cNvPr id="10" name="Flowchart: Process 9"/>
          <p:cNvSpPr/>
          <p:nvPr/>
        </p:nvSpPr>
        <p:spPr>
          <a:xfrm>
            <a:off x="1828800" y="4955977"/>
            <a:ext cx="914400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CCPR1L</a:t>
            </a:r>
            <a:endParaRPr lang="en-US" sz="1300" dirty="0"/>
          </a:p>
        </p:txBody>
      </p:sp>
      <p:cxnSp>
        <p:nvCxnSpPr>
          <p:cNvPr id="12" name="Curved Connector 11"/>
          <p:cNvCxnSpPr/>
          <p:nvPr/>
        </p:nvCxnSpPr>
        <p:spPr>
          <a:xfrm rot="5400000" flipH="1">
            <a:off x="1045210" y="2631877"/>
            <a:ext cx="381000" cy="12700"/>
          </a:xfrm>
          <a:prstGeom prst="curvedConnector5">
            <a:avLst>
              <a:gd name="adj1" fmla="val -136000"/>
              <a:gd name="adj2" fmla="val 5280000"/>
              <a:gd name="adj3" fmla="val 204000"/>
            </a:avLst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752600" y="2828727"/>
            <a:ext cx="2514600" cy="828873"/>
          </a:xfrm>
          <a:prstGeom prst="bentConnector3">
            <a:avLst>
              <a:gd name="adj1" fmla="val 90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764530" y="4117777"/>
            <a:ext cx="2502669" cy="442739"/>
          </a:xfrm>
          <a:prstGeom prst="bentConnector3">
            <a:avLst>
              <a:gd name="adj1" fmla="val -238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267200" y="3222427"/>
            <a:ext cx="1676400" cy="12573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CCP1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45" name="Elbow Connector 44"/>
          <p:cNvCxnSpPr>
            <a:stCxn id="30" idx="0"/>
            <a:endCxn id="8" idx="3"/>
          </p:cNvCxnSpPr>
          <p:nvPr/>
        </p:nvCxnSpPr>
        <p:spPr>
          <a:xfrm rot="16200000" flipV="1">
            <a:off x="3602355" y="1719382"/>
            <a:ext cx="590550" cy="241554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61360" y="2371383"/>
            <a:ext cx="11194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Load TIMER</a:t>
            </a:r>
            <a:endParaRPr lang="en-US" sz="13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553200" y="5000283"/>
            <a:ext cx="533400" cy="41289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0" idx="3"/>
            <a:endCxn id="51" idx="0"/>
          </p:cNvCxnSpPr>
          <p:nvPr/>
        </p:nvCxnSpPr>
        <p:spPr>
          <a:xfrm>
            <a:off x="5943600" y="3851077"/>
            <a:ext cx="876300" cy="114920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62800" y="533697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CCP1/RC2 pin</a:t>
            </a:r>
            <a:endParaRPr lang="en-US" dirty="0"/>
          </a:p>
        </p:txBody>
      </p:sp>
      <p:sp>
        <p:nvSpPr>
          <p:cNvPr id="69" name="Flowchart: Process 68"/>
          <p:cNvSpPr/>
          <p:nvPr/>
        </p:nvSpPr>
        <p:spPr>
          <a:xfrm>
            <a:off x="3528060" y="48006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3528060" y="50292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3528060" y="52578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528060" y="5486400"/>
            <a:ext cx="815340" cy="2286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CCP1M0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4376420" y="4800600"/>
            <a:ext cx="271780" cy="914400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75" name="Elbow Connector 74"/>
          <p:cNvCxnSpPr>
            <a:stCxn id="73" idx="1"/>
            <a:endCxn id="30" idx="2"/>
          </p:cNvCxnSpPr>
          <p:nvPr/>
        </p:nvCxnSpPr>
        <p:spPr>
          <a:xfrm rot="10800000" flipH="1">
            <a:off x="4648200" y="4479728"/>
            <a:ext cx="457200" cy="778073"/>
          </a:xfrm>
          <a:prstGeom prst="bentConnector4">
            <a:avLst>
              <a:gd name="adj1" fmla="val 100000"/>
              <a:gd name="adj2" fmla="val 7938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xplosion 1 78"/>
          <p:cNvSpPr/>
          <p:nvPr/>
        </p:nvSpPr>
        <p:spPr>
          <a:xfrm>
            <a:off x="7239000" y="4120753"/>
            <a:ext cx="1269020" cy="9906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PWM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1763" y="56358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Loaded with values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86600" y="5206730"/>
            <a:ext cx="868291" cy="1524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>
            <a:off x="1580526" y="3860599"/>
            <a:ext cx="352765" cy="1752600"/>
          </a:xfrm>
          <a:prstGeom prst="righ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944880" y="5410200"/>
            <a:ext cx="815340" cy="2286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DC1B1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1760220" y="5410200"/>
            <a:ext cx="815340" cy="2286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DC1B2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Flowchart: Process 57"/>
          <p:cNvSpPr/>
          <p:nvPr/>
        </p:nvSpPr>
        <p:spPr>
          <a:xfrm>
            <a:off x="2674620" y="1758553"/>
            <a:ext cx="914400" cy="3810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T2CON</a:t>
            </a:r>
            <a:endParaRPr lang="en-US" sz="1300" b="1" dirty="0"/>
          </a:p>
        </p:txBody>
      </p:sp>
      <p:cxnSp>
        <p:nvCxnSpPr>
          <p:cNvPr id="59" name="Elbow Connector 58"/>
          <p:cNvCxnSpPr>
            <a:endCxn id="58" idx="1"/>
          </p:cNvCxnSpPr>
          <p:nvPr/>
        </p:nvCxnSpPr>
        <p:spPr>
          <a:xfrm flipV="1">
            <a:off x="1775460" y="1949053"/>
            <a:ext cx="899160" cy="492324"/>
          </a:xfrm>
          <a:prstGeom prst="bentConnector3">
            <a:avLst>
              <a:gd name="adj1" fmla="val 0"/>
            </a:avLst>
          </a:prstGeom>
          <a:ln w="1905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55179" y="1673423"/>
            <a:ext cx="88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71500" y="2877681"/>
            <a:ext cx="70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Ticking!</a:t>
            </a:r>
            <a:endParaRPr lang="en-US" sz="1200" dirty="0"/>
          </a:p>
        </p:txBody>
      </p:sp>
      <p:sp>
        <p:nvSpPr>
          <p:cNvPr id="74" name="Explosion 1 73"/>
          <p:cNvSpPr/>
          <p:nvPr/>
        </p:nvSpPr>
        <p:spPr>
          <a:xfrm>
            <a:off x="815340" y="1380783"/>
            <a:ext cx="1269020" cy="9906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Timer 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PWM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controlled generation of PWM</a:t>
            </a:r>
          </a:p>
          <a:p>
            <a:pPr lvl="1"/>
            <a:r>
              <a:rPr lang="en-US" dirty="0" smtClean="0"/>
              <a:t>Waveform appears at CCP1/RC2 pin (output)</a:t>
            </a:r>
          </a:p>
          <a:p>
            <a:pPr lvl="1"/>
            <a:r>
              <a:rPr lang="en-US" dirty="0" smtClean="0"/>
              <a:t>Uses TIMER2</a:t>
            </a:r>
          </a:p>
          <a:p>
            <a:pPr lvl="1"/>
            <a:r>
              <a:rPr lang="en-US" dirty="0" smtClean="0"/>
              <a:t>Precise control of frequency and Duty Cycle (DC)</a:t>
            </a:r>
          </a:p>
          <a:p>
            <a:pPr lvl="2"/>
            <a:r>
              <a:rPr lang="en-US" dirty="0" smtClean="0"/>
              <a:t>DC control up to 2 decimal places!</a:t>
            </a:r>
          </a:p>
          <a:p>
            <a:pPr lvl="2"/>
            <a:endParaRPr lang="en-US" dirty="0"/>
          </a:p>
          <a:p>
            <a:r>
              <a:rPr lang="en-US" dirty="0" smtClean="0"/>
              <a:t>PWM control registers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requency control</a:t>
            </a:r>
          </a:p>
          <a:p>
            <a:pPr lvl="2"/>
            <a:r>
              <a:rPr lang="en-US" b="1" dirty="0" smtClean="0"/>
              <a:t>PR2</a:t>
            </a:r>
            <a:r>
              <a:rPr lang="en-US" dirty="0" smtClean="0"/>
              <a:t> (8-bit) register – is in SFR</a:t>
            </a:r>
          </a:p>
          <a:p>
            <a:pPr lvl="2"/>
            <a:r>
              <a:rPr lang="en-US" dirty="0" smtClean="0"/>
              <a:t>Pre-scale ratio of TIMER2</a:t>
            </a:r>
          </a:p>
          <a:p>
            <a:pPr lvl="1"/>
            <a:r>
              <a:rPr lang="en-US" dirty="0" smtClean="0"/>
              <a:t>DC control</a:t>
            </a:r>
          </a:p>
          <a:p>
            <a:pPr lvl="2"/>
            <a:r>
              <a:rPr lang="en-US" b="1" dirty="0" smtClean="0"/>
              <a:t>CCPR1L</a:t>
            </a:r>
            <a:r>
              <a:rPr lang="en-US" dirty="0" smtClean="0"/>
              <a:t> (integer part), </a:t>
            </a:r>
            <a:r>
              <a:rPr lang="en-US" b="1" dirty="0" smtClean="0"/>
              <a:t>DC1B1, DC1B2 </a:t>
            </a:r>
            <a:r>
              <a:rPr lang="en-US" dirty="0" smtClean="0"/>
              <a:t>(fractional part)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PWM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Generate a PWM of frequency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baseline="-25000" dirty="0" smtClean="0">
                        <a:latin typeface="Cambria Math"/>
                      </a:rPr>
                      <m:t>𝑃𝑊𝑀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DC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Frequency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𝑃𝑅</m:t>
                      </m:r>
                      <m:r>
                        <a:rPr lang="en-US" i="1">
                          <a:latin typeface="Cambria Math"/>
                        </a:rPr>
                        <m:t>2=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𝑜𝑠𝑐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𝑃𝑊𝑀</m:t>
                          </m:r>
                          <m:r>
                            <a:rPr lang="en-US" i="1">
                              <a:latin typeface="Cambria Math"/>
                            </a:rPr>
                            <m:t> ∗4 ∗</m:t>
                          </m:r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lvl="1">
                  <a:buFontTx/>
                  <a:buChar char="-"/>
                </a:pPr>
                <a:r>
                  <a:rPr lang="en-US" sz="1500" dirty="0" smtClean="0"/>
                  <a:t>Start with N=1</a:t>
                </a:r>
              </a:p>
              <a:p>
                <a:pPr lvl="1">
                  <a:buFontTx/>
                  <a:buChar char="-"/>
                </a:pPr>
                <a:r>
                  <a:rPr lang="en-US" sz="1500" dirty="0" smtClean="0"/>
                  <a:t>If PR2&gt;255, try N=4, then N=16</a:t>
                </a:r>
                <a:endParaRPr lang="en-US" sz="1500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DC</a:t>
                </a:r>
              </a:p>
              <a:p>
                <a:pPr marL="274320" lvl="1" indent="0" algn="ctr">
                  <a:buNone/>
                </a:pPr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% </m:t>
                    </m:r>
                    <m:r>
                      <a:rPr lang="en-US" i="1">
                        <a:latin typeface="Cambria Math"/>
                      </a:rPr>
                      <m:t>𝑜𝑓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𝑃𝑅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𝐶𝐶𝑃𝑅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𝑦𝐼𝑁𝑇𝐸𝐺𝐸𝑅</m:t>
                    </m:r>
                  </m:oMath>
                </a14:m>
                <a:endParaRPr lang="en-US" baseline="-25000" dirty="0" smtClean="0"/>
              </a:p>
              <a:p>
                <a:pPr marL="548640" lvl="2" indent="0">
                  <a:buNone/>
                </a:pPr>
                <a:endParaRPr lang="en-US" baseline="-25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𝐷𝐶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2, </m:t>
                    </m:r>
                    <m:r>
                      <a:rPr lang="en-US" b="0" i="1" smtClean="0">
                        <a:latin typeface="Cambria Math"/>
                      </a:rPr>
                      <m:t>𝐷𝐶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given by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73497"/>
              </p:ext>
            </p:extLst>
          </p:nvPr>
        </p:nvGraphicFramePr>
        <p:xfrm>
          <a:off x="3810000" y="5105400"/>
          <a:ext cx="2743200" cy="1447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914400"/>
                <a:gridCol w="838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i="1" dirty="0" err="1" smtClean="0"/>
                        <a:t>y</a:t>
                      </a:r>
                      <a:r>
                        <a:rPr lang="en-US" sz="1300" i="1" baseline="-25000" dirty="0" err="1" smtClean="0"/>
                        <a:t>FRACTION</a:t>
                      </a:r>
                      <a:endParaRPr lang="en-US" sz="13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DC1B2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DC1B1</a:t>
                      </a:r>
                      <a:endParaRPr lang="en-US" sz="1300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0.25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0.50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0.75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PWM scenarios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Generate a PWM of 10kHz and 55% DC,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osc</a:t>
                </a:r>
                <a:r>
                  <a:rPr lang="en-US" dirty="0" smtClean="0"/>
                  <a:t> = 10MHz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𝑃𝑅</m:t>
                    </m:r>
                    <m:r>
                      <a:rPr lang="en-US" b="0" i="1" smtClean="0">
                        <a:latin typeface="Cambria Math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𝑜𝑠𝑐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𝑃𝑊𝑀</m:t>
                        </m:r>
                        <m:r>
                          <a:rPr lang="en-US" b="0" i="1" smtClean="0">
                            <a:latin typeface="Cambria Math"/>
                          </a:rPr>
                          <m:t> ∗4 ∗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−1=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 ∗4 ∗1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−1=249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PR2&lt;255, hence pre-scaler=1:1</a:t>
                </a:r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𝐶𝐶𝑃𝑅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=55%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249=136.95=137=0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89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2, </m:t>
                      </m:r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1=00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Generate a PWM of 1kHz and 35% DC,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osc</a:t>
                </a:r>
                <a:r>
                  <a:rPr lang="en-US" dirty="0"/>
                  <a:t> = </a:t>
                </a:r>
                <a:r>
                  <a:rPr lang="en-US" dirty="0" smtClean="0"/>
                  <a:t>10MHz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𝑃𝑅</m:t>
                      </m:r>
                      <m:r>
                        <a:rPr lang="en-US" i="1">
                          <a:latin typeface="Cambria Math"/>
                        </a:rPr>
                        <m:t>2=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𝑜𝑠𝑐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𝑃𝑊𝑀</m:t>
                          </m:r>
                          <m:r>
                            <a:rPr lang="en-US" i="1">
                              <a:latin typeface="Cambria Math"/>
                            </a:rPr>
                            <m:t> ∗4 ∗</m:t>
                          </m:r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−1=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 ∗4 ∗1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−1</m:t>
                      </m:r>
                      <m:r>
                        <a:rPr lang="en-US" b="0" i="1" smtClean="0">
                          <a:latin typeface="Cambria Math"/>
                        </a:rPr>
                        <m:t>=2499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PR2&gt;255</a:t>
                </a:r>
                <a:r>
                  <a:rPr lang="en-US" dirty="0"/>
                  <a:t>, </a:t>
                </a:r>
                <a:r>
                  <a:rPr lang="en-US" dirty="0" smtClean="0"/>
                  <a:t>so try pre-scaler=1:1, 1:4, 1:16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=16, </m:t>
                    </m:r>
                    <m:r>
                      <a:rPr lang="en-US" b="0" i="1" smtClean="0">
                        <a:latin typeface="Cambria Math"/>
                      </a:rPr>
                      <m:t>𝑃𝑅</m:t>
                    </m:r>
                    <m:r>
                      <a:rPr lang="en-US" b="0" i="1" smtClean="0">
                        <a:latin typeface="Cambria Math"/>
                      </a:rPr>
                      <m:t>2=155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𝐶𝐶𝑃𝑅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=35%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155=54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𝟐𝟓</m:t>
                      </m:r>
                      <m:r>
                        <a:rPr lang="en-US" b="0" i="1" smtClean="0">
                          <a:latin typeface="Cambria Math"/>
                        </a:rPr>
                        <m:t>=54=0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36</m:t>
                      </m:r>
                    </m:oMath>
                  </m:oMathPara>
                </a14:m>
                <a:endParaRPr lang="en-US" b="0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2, </m:t>
                      </m:r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1=01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𝑓𝑟𝑎𝑐𝑡𝑖𝑜𝑛𝑎𝑙</m:t>
                      </m:r>
                      <m:r>
                        <a:rPr lang="en-US" b="0" i="1" smtClean="0">
                          <a:latin typeface="Cambria Math"/>
                        </a:rPr>
                        <m:t> 0.25</m:t>
                      </m:r>
                    </m:oMath>
                  </m:oMathPara>
                </a14:m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IC18F: CCP1 – PWM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Pre-calculate </a:t>
            </a:r>
          </a:p>
          <a:p>
            <a:pPr lvl="1"/>
            <a:r>
              <a:rPr lang="en-US" dirty="0" smtClean="0"/>
              <a:t>PR2, pre-scaler for TIMER2, CCPR1L, DC1B2:DC1B1</a:t>
            </a:r>
          </a:p>
          <a:p>
            <a:r>
              <a:rPr lang="en-US" dirty="0" smtClean="0"/>
              <a:t>Configure CCP1CON for PWM mode</a:t>
            </a:r>
          </a:p>
          <a:p>
            <a:pPr lvl="1"/>
            <a:r>
              <a:rPr lang="en-US" dirty="0" smtClean="0"/>
              <a:t>Load DC bits as well</a:t>
            </a:r>
          </a:p>
          <a:p>
            <a:r>
              <a:rPr lang="en-US" dirty="0" smtClean="0"/>
              <a:t>Load PR2</a:t>
            </a:r>
          </a:p>
          <a:p>
            <a:r>
              <a:rPr lang="en-US" dirty="0" smtClean="0"/>
              <a:t>Configure T2CON</a:t>
            </a:r>
          </a:p>
          <a:p>
            <a:r>
              <a:rPr lang="en-US" dirty="0" smtClean="0"/>
              <a:t>Load CCPR1L</a:t>
            </a:r>
          </a:p>
          <a:p>
            <a:r>
              <a:rPr lang="en-US" dirty="0" smtClean="0"/>
              <a:t>Make CCP1/RC2 an output pin</a:t>
            </a:r>
          </a:p>
          <a:p>
            <a:r>
              <a:rPr lang="en-US" dirty="0" smtClean="0"/>
              <a:t>Clear TMR2H:TMR2L</a:t>
            </a:r>
          </a:p>
          <a:p>
            <a:r>
              <a:rPr lang="en-US" dirty="0" smtClean="0"/>
              <a:t>Start TIMER2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PIC8F: CCP1 – PWM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500" dirty="0" smtClean="0"/>
              <a:t>Generate a PWM of 1kHz and DC 35% at CCP1</a:t>
            </a:r>
          </a:p>
          <a:p>
            <a:endParaRPr lang="en-US" sz="35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0x1C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CCP1CON		; PWM mode, 0.25% DC bits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d’155’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PR2		; 1kHz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PWM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0x03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T2CON		; 1:16 pre-scaler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0x36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CCPR1L		;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INTEGER</a:t>
            </a:r>
            <a:endParaRPr lang="en-US" i="1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TRISC, 2		; make CCP1 / RC2 output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TMR2H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TMR2L		; clear TIMER2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T2CON, TMR2ON		; start TIMER2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GOTO 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PWM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Myriad applications require a precise, good quality PWM</a:t>
            </a:r>
          </a:p>
          <a:p>
            <a:pPr lvl="1"/>
            <a:r>
              <a:rPr lang="en-US" dirty="0" smtClean="0"/>
              <a:t>Light intensity control (dimming feature)</a:t>
            </a:r>
          </a:p>
          <a:p>
            <a:pPr lvl="1"/>
            <a:r>
              <a:rPr lang="en-US" dirty="0" smtClean="0"/>
              <a:t>Motor speed control</a:t>
            </a:r>
          </a:p>
          <a:p>
            <a:pPr lvl="1"/>
            <a:r>
              <a:rPr lang="en-US" dirty="0" smtClean="0"/>
              <a:t>Telecommunications (signal transmission, reception)</a:t>
            </a:r>
          </a:p>
          <a:p>
            <a:pPr lvl="1"/>
            <a:r>
              <a:rPr lang="en-US" dirty="0" smtClean="0"/>
              <a:t>Consumer AV: Audio effects and amplification</a:t>
            </a:r>
          </a:p>
          <a:p>
            <a:pPr lvl="1"/>
            <a:r>
              <a:rPr lang="en-US" dirty="0" smtClean="0"/>
              <a:t>Power delivery: Electric cookers, ovens, etc.</a:t>
            </a:r>
          </a:p>
          <a:p>
            <a:pPr lvl="1"/>
            <a:r>
              <a:rPr lang="en-US" dirty="0" smtClean="0"/>
              <a:t>Fan speed control</a:t>
            </a:r>
          </a:p>
          <a:p>
            <a:pPr lvl="1"/>
            <a:r>
              <a:rPr lang="en-US" dirty="0" smtClean="0"/>
              <a:t>Servomechanism control: Valves, motors, etc.</a:t>
            </a:r>
          </a:p>
          <a:p>
            <a:pPr lvl="1"/>
            <a:r>
              <a:rPr lang="en-US" dirty="0" smtClean="0"/>
              <a:t>Voltage regulators</a:t>
            </a:r>
          </a:p>
          <a:p>
            <a:pPr lvl="1"/>
            <a:r>
              <a:rPr lang="en-US" dirty="0" smtClean="0"/>
              <a:t>Solar tracking and charging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Bi-Directional </a:t>
            </a:r>
            <a:br>
              <a:rPr lang="en-US" dirty="0" smtClean="0"/>
            </a:br>
            <a:r>
              <a:rPr lang="en-US" dirty="0" smtClean="0"/>
              <a:t>speed control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dc motors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Electronics: H-Bridge for Direction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irection Control is realized through ‘H-bridge’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Switches 1, 2, 3, 4 are high-speed, high-current switches</a:t>
            </a:r>
          </a:p>
          <a:p>
            <a:pPr lvl="1"/>
            <a:r>
              <a:rPr lang="en-US" dirty="0" smtClean="0"/>
              <a:t>A CPU drives them to give directional speed control</a:t>
            </a:r>
          </a:p>
          <a:p>
            <a:r>
              <a:rPr lang="en-US" dirty="0" smtClean="0"/>
              <a:t>Control can be achieved by</a:t>
            </a:r>
          </a:p>
          <a:p>
            <a:pPr lvl="1"/>
            <a:r>
              <a:rPr lang="en-US" dirty="0" smtClean="0"/>
              <a:t>Half-bridge configuration</a:t>
            </a:r>
          </a:p>
          <a:p>
            <a:pPr lvl="1"/>
            <a:r>
              <a:rPr lang="en-US" dirty="0" smtClean="0"/>
              <a:t>Full-bridge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81200"/>
            <a:ext cx="3980886" cy="24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H-Bridge operation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Clockwise rotation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Switches 1, 4 closed</a:t>
            </a:r>
          </a:p>
          <a:p>
            <a:r>
              <a:rPr lang="en-US" dirty="0" smtClean="0"/>
              <a:t>Switches 2, 3 open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Anticlockwise rotation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Switches 1, 4 open</a:t>
            </a:r>
          </a:p>
          <a:p>
            <a:r>
              <a:rPr lang="en-US" dirty="0" smtClean="0"/>
              <a:t>Switches 2, 3 closed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0135"/>
            <a:ext cx="4038600" cy="2535865"/>
          </a:xfrm>
          <a:prstGeom prst="rect">
            <a:avLst/>
          </a:prstGeom>
        </p:spPr>
      </p:pic>
      <p:pic>
        <p:nvPicPr>
          <p:cNvPr id="6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74005"/>
            <a:ext cx="4038600" cy="25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ECCP – what is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ECCP stands for </a:t>
            </a:r>
            <a:r>
              <a:rPr lang="en-US" b="1" dirty="0" smtClean="0"/>
              <a:t>Enhanced</a:t>
            </a:r>
            <a:r>
              <a:rPr lang="en-US" dirty="0" smtClean="0"/>
              <a:t> CCP</a:t>
            </a:r>
          </a:p>
          <a:p>
            <a:pPr lvl="1"/>
            <a:r>
              <a:rPr lang="en-US" dirty="0" smtClean="0"/>
              <a:t>Compare and Capture modes remain as is</a:t>
            </a:r>
          </a:p>
          <a:p>
            <a:pPr lvl="1"/>
            <a:r>
              <a:rPr lang="en-US" dirty="0" smtClean="0"/>
              <a:t>PWM gets enhanced (2/4 signal PWM)</a:t>
            </a:r>
          </a:p>
          <a:p>
            <a:pPr lvl="1"/>
            <a:endParaRPr lang="en-US" dirty="0"/>
          </a:p>
          <a:p>
            <a:r>
              <a:rPr lang="en-US" dirty="0" smtClean="0"/>
              <a:t>PIC18F4520 CCP1 module can work in ECCP mode</a:t>
            </a:r>
          </a:p>
          <a:p>
            <a:endParaRPr lang="en-US" dirty="0"/>
          </a:p>
          <a:p>
            <a:r>
              <a:rPr lang="en-US" dirty="0" smtClean="0"/>
              <a:t>CCP1 ECCP use-cases</a:t>
            </a:r>
          </a:p>
          <a:p>
            <a:pPr lvl="1"/>
            <a:r>
              <a:rPr lang="en-US" b="1" dirty="0" smtClean="0"/>
              <a:t>Bi-directional</a:t>
            </a:r>
            <a:r>
              <a:rPr lang="en-US" dirty="0" smtClean="0"/>
              <a:t> speed </a:t>
            </a:r>
            <a:r>
              <a:rPr lang="en-US" dirty="0"/>
              <a:t>c</a:t>
            </a:r>
            <a:r>
              <a:rPr lang="en-US" dirty="0" smtClean="0"/>
              <a:t>ontrol of DC Motors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Gives 3-pronged control:</a:t>
            </a:r>
          </a:p>
          <a:p>
            <a:pPr lvl="2"/>
            <a:r>
              <a:rPr lang="en-US" dirty="0" smtClean="0"/>
              <a:t>On/Off, Speed, Direction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Supports both configurations</a:t>
            </a:r>
          </a:p>
          <a:p>
            <a:pPr lvl="2"/>
            <a:r>
              <a:rPr lang="en-US" dirty="0" smtClean="0"/>
              <a:t>Half-bridge</a:t>
            </a:r>
          </a:p>
          <a:p>
            <a:pPr lvl="2"/>
            <a:r>
              <a:rPr lang="en-US" dirty="0" smtClean="0"/>
              <a:t>Full-bridge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ECCP PWM Pin-out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4-pin PWM: P1A, P1B, P1C, P1D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2209800"/>
            <a:ext cx="7800001" cy="390476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00400" y="5173980"/>
            <a:ext cx="381000" cy="152400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90360" y="4503420"/>
            <a:ext cx="381000" cy="152400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0360" y="4351020"/>
            <a:ext cx="381000" cy="152400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90360" y="4183380"/>
            <a:ext cx="381000" cy="152400"/>
          </a:xfrm>
          <a:prstGeom prst="ellipse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– ECCP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ECCP-mode CCP1CON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P1M&lt;1:0&gt;: Enhanced PWM output configuration bits</a:t>
            </a:r>
          </a:p>
          <a:p>
            <a:pPr marL="274320" lvl="1" indent="0">
              <a:buNone/>
            </a:pPr>
            <a:r>
              <a:rPr lang="en-US" b="1" dirty="0" smtClean="0"/>
              <a:t>Only when CCP1M3:0 are 11xx</a:t>
            </a:r>
          </a:p>
          <a:p>
            <a:pPr lvl="1"/>
            <a:r>
              <a:rPr lang="en-US" dirty="0" smtClean="0"/>
              <a:t>00	Single-output PWM on P1A (</a:t>
            </a:r>
            <a:r>
              <a:rPr lang="en-US" i="1" dirty="0" smtClean="0"/>
              <a:t>P1B, P1C, P1D as port pins)</a:t>
            </a:r>
          </a:p>
          <a:p>
            <a:pPr lvl="1"/>
            <a:r>
              <a:rPr lang="en-US" dirty="0" smtClean="0"/>
              <a:t>01	Full-bridge output </a:t>
            </a:r>
            <a:r>
              <a:rPr lang="en-US" b="1" dirty="0" smtClean="0"/>
              <a:t>forward</a:t>
            </a:r>
          </a:p>
          <a:p>
            <a:pPr lvl="2"/>
            <a:r>
              <a:rPr lang="en-US" dirty="0" smtClean="0"/>
              <a:t>P1D PWM, P1A active </a:t>
            </a:r>
          </a:p>
          <a:p>
            <a:pPr lvl="2"/>
            <a:r>
              <a:rPr lang="en-US" dirty="0" smtClean="0"/>
              <a:t>P1B, P1C inactive</a:t>
            </a:r>
          </a:p>
          <a:p>
            <a:pPr lvl="1"/>
            <a:r>
              <a:rPr lang="en-US" dirty="0" smtClean="0"/>
              <a:t>10	Half-bridge output</a:t>
            </a:r>
          </a:p>
          <a:p>
            <a:pPr lvl="2"/>
            <a:r>
              <a:rPr lang="en-US" dirty="0" smtClean="0"/>
              <a:t>P1A and P1B PWM</a:t>
            </a:r>
          </a:p>
          <a:p>
            <a:pPr lvl="2"/>
            <a:r>
              <a:rPr lang="en-US" dirty="0" smtClean="0"/>
              <a:t>P1C, P1D as port pins</a:t>
            </a:r>
          </a:p>
          <a:p>
            <a:pPr lvl="1"/>
            <a:r>
              <a:rPr lang="en-US" dirty="0" smtClean="0"/>
              <a:t>11	Full bridge output </a:t>
            </a:r>
            <a:r>
              <a:rPr lang="en-US" b="1" dirty="0" smtClean="0"/>
              <a:t>reverse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P1B PWM, P1C active</a:t>
            </a:r>
          </a:p>
          <a:p>
            <a:pPr lvl="2"/>
            <a:r>
              <a:rPr lang="en-US" dirty="0" smtClean="0"/>
              <a:t>P1A, P1C inactive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2082552"/>
            <a:ext cx="83820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P1M1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7824" y="2082552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P1M0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51920" y="20825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DC1B1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4172000" y="20825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DC1B2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4892080" y="20825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CCP1M3</a:t>
            </a:r>
            <a:endParaRPr lang="en-US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5612160" y="20825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CCP1M2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32240" y="20825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CCP1M1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7052320" y="20825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CCP1M0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718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ECCP1 – FB PWM (</a:t>
            </a:r>
            <a:r>
              <a:rPr lang="en-US" dirty="0" err="1" smtClean="0"/>
              <a:t>fwd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Forward: P1D PWM, P1A active, P1B, P1C inactive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15152"/>
            <a:ext cx="6853238" cy="40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4953000" y="320040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867400" y="434340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5440680" y="374904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5560" y="4730531"/>
            <a:ext cx="62388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PWM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5834539" y="3124200"/>
            <a:ext cx="490061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4615339" y="4343400"/>
            <a:ext cx="490061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2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ECCP1 – FB PWM (rev)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Reverse: P1B PWM, P1C active, P1A, P1D inactive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15152"/>
            <a:ext cx="6853238" cy="40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5867400" y="320040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953000" y="434340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5440680" y="3749040"/>
            <a:ext cx="152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1450" y="4736662"/>
            <a:ext cx="62388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PWM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4615339" y="3124200"/>
            <a:ext cx="490061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834539" y="4267200"/>
            <a:ext cx="490061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2" grpId="0" animBg="1"/>
      <p:bldP spid="5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ECCP1 – HB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Half-bridge: P1A and P1B both PWM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514600"/>
            <a:ext cx="6105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urved Connector 6"/>
          <p:cNvCxnSpPr/>
          <p:nvPr/>
        </p:nvCxnSpPr>
        <p:spPr>
          <a:xfrm rot="16200000" flipH="1">
            <a:off x="4724400" y="3886200"/>
            <a:ext cx="1295400" cy="685800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4762500" y="3924299"/>
            <a:ext cx="1295401" cy="609600"/>
          </a:xfrm>
          <a:prstGeom prst="curved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CCP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CCP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CCP details in PIC18F4520</a:t>
            </a:r>
          </a:p>
          <a:p>
            <a:pPr lvl="2"/>
            <a:r>
              <a:rPr lang="en-US" dirty="0" smtClean="0"/>
              <a:t>Compare</a:t>
            </a:r>
          </a:p>
          <a:p>
            <a:pPr lvl="2"/>
            <a:r>
              <a:rPr lang="en-US" dirty="0" smtClean="0"/>
              <a:t>Capture</a:t>
            </a:r>
          </a:p>
          <a:p>
            <a:pPr lvl="2"/>
            <a:r>
              <a:rPr lang="en-US" dirty="0" smtClean="0"/>
              <a:t>PWM</a:t>
            </a:r>
          </a:p>
          <a:p>
            <a:pPr lvl="1"/>
            <a:endParaRPr lang="en-US" dirty="0"/>
          </a:p>
          <a:p>
            <a:r>
              <a:rPr lang="en-US" dirty="0" smtClean="0"/>
              <a:t>PWM use-cases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Bidirectional speed control using H-bridge</a:t>
            </a:r>
          </a:p>
          <a:p>
            <a:pPr lvl="1"/>
            <a:endParaRPr lang="en-US" dirty="0"/>
          </a:p>
          <a:p>
            <a:r>
              <a:rPr lang="en-US" dirty="0" smtClean="0"/>
              <a:t>CCP1 in ECCP mode</a:t>
            </a:r>
          </a:p>
          <a:p>
            <a:pPr lvl="1"/>
            <a:r>
              <a:rPr lang="en-US" dirty="0" smtClean="0"/>
              <a:t>Half and Full bridge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CCP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CCP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PIC has a unique hardware module called CCP</a:t>
            </a:r>
          </a:p>
          <a:p>
            <a:pPr lvl="1"/>
            <a:r>
              <a:rPr lang="en-US" dirty="0" smtClean="0"/>
              <a:t>Tri-function module</a:t>
            </a:r>
          </a:p>
          <a:p>
            <a:pPr lvl="2"/>
            <a:r>
              <a:rPr lang="en-US" b="1" u="sng" dirty="0" smtClean="0"/>
              <a:t>C</a:t>
            </a:r>
            <a:r>
              <a:rPr lang="en-US" dirty="0" smtClean="0"/>
              <a:t>ompare</a:t>
            </a:r>
          </a:p>
          <a:p>
            <a:pPr lvl="2"/>
            <a:r>
              <a:rPr lang="en-US" b="1" u="sng" dirty="0" smtClean="0"/>
              <a:t>C</a:t>
            </a:r>
            <a:r>
              <a:rPr lang="en-US" dirty="0" smtClean="0"/>
              <a:t>apture</a:t>
            </a:r>
          </a:p>
          <a:p>
            <a:pPr lvl="2"/>
            <a:r>
              <a:rPr lang="en-US" b="1" u="sng" dirty="0" smtClean="0"/>
              <a:t>P</a:t>
            </a:r>
            <a:r>
              <a:rPr lang="en-US" dirty="0" smtClean="0"/>
              <a:t>WM</a:t>
            </a:r>
          </a:p>
          <a:p>
            <a:pPr lvl="2"/>
            <a:endParaRPr lang="en-US" dirty="0"/>
          </a:p>
          <a:p>
            <a:r>
              <a:rPr lang="en-US" dirty="0" smtClean="0"/>
              <a:t>Used for control of hardware interfaces / devices</a:t>
            </a:r>
          </a:p>
          <a:p>
            <a:pPr lvl="1"/>
            <a:r>
              <a:rPr lang="en-US" dirty="0" smtClean="0"/>
              <a:t>Compare</a:t>
            </a:r>
          </a:p>
          <a:p>
            <a:pPr lvl="2"/>
            <a:r>
              <a:rPr lang="en-US" dirty="0" smtClean="0"/>
              <a:t>Complex automated if-then output signal to hardware</a:t>
            </a:r>
          </a:p>
          <a:p>
            <a:pPr lvl="1"/>
            <a:r>
              <a:rPr lang="en-US" dirty="0" smtClean="0"/>
              <a:t>Capture</a:t>
            </a:r>
          </a:p>
          <a:p>
            <a:pPr lvl="2"/>
            <a:r>
              <a:rPr lang="en-US" dirty="0" smtClean="0"/>
              <a:t>Free-running edge-detection, time snapshotting</a:t>
            </a:r>
          </a:p>
          <a:p>
            <a:pPr lvl="1"/>
            <a:r>
              <a:rPr lang="en-US" dirty="0" smtClean="0"/>
              <a:t>PWM</a:t>
            </a:r>
          </a:p>
          <a:p>
            <a:pPr lvl="2"/>
            <a:r>
              <a:rPr lang="en-US" dirty="0" smtClean="0"/>
              <a:t>Precise (2 decimal places!) CPU-independent PWMs</a:t>
            </a:r>
          </a:p>
          <a:p>
            <a:endParaRPr lang="en-US" dirty="0"/>
          </a:p>
          <a:p>
            <a:r>
              <a:rPr lang="en-US" dirty="0" smtClean="0"/>
              <a:t>PIC18F4520 has 2 CCP modules</a:t>
            </a:r>
          </a:p>
          <a:p>
            <a:pPr lvl="1"/>
            <a:r>
              <a:rPr lang="en-US" dirty="0" smtClean="0"/>
              <a:t>CCP1, CCP2</a:t>
            </a:r>
          </a:p>
          <a:p>
            <a:pPr lvl="1"/>
            <a:endParaRPr lang="en-US" dirty="0"/>
          </a:p>
          <a:p>
            <a:r>
              <a:rPr lang="en-US" dirty="0" smtClean="0"/>
              <a:t>In addition</a:t>
            </a:r>
          </a:p>
          <a:p>
            <a:pPr lvl="1"/>
            <a:r>
              <a:rPr lang="en-US" dirty="0" smtClean="0"/>
              <a:t>CCP1 can work as an ECCP (Enhanced CCP) module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What is CCP?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b="1" dirty="0" smtClean="0"/>
              <a:t>Compare</a:t>
            </a:r>
            <a:r>
              <a:rPr lang="en-US" dirty="0" smtClean="0"/>
              <a:t> a TIMER register to a pre-loaded CCPR register</a:t>
            </a:r>
          </a:p>
          <a:p>
            <a:pPr lvl="1"/>
            <a:r>
              <a:rPr lang="en-US" dirty="0" smtClean="0"/>
              <a:t>On value match, control a CCP pin (output) – rise, fall, toggle,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With a TIMER running, ingest a signal at a CCP pin (input)</a:t>
            </a:r>
          </a:p>
          <a:p>
            <a:pPr lvl="1"/>
            <a:r>
              <a:rPr lang="en-US" b="1" dirty="0" smtClean="0"/>
              <a:t>Captur</a:t>
            </a:r>
            <a:r>
              <a:rPr lang="en-US" dirty="0" smtClean="0"/>
              <a:t>e value of TIMER register into CCPR register on an interesting event in the signal – rising edge / falling edge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PWM</a:t>
            </a:r>
          </a:p>
          <a:p>
            <a:pPr lvl="1"/>
            <a:r>
              <a:rPr lang="en-US" dirty="0" smtClean="0"/>
              <a:t>Using a TIMER, generate a precise </a:t>
            </a:r>
            <a:r>
              <a:rPr lang="en-US" b="1" dirty="0" smtClean="0"/>
              <a:t>PWM wave </a:t>
            </a:r>
            <a:r>
              <a:rPr lang="en-US" dirty="0" smtClean="0"/>
              <a:t>at CCP pin (output)</a:t>
            </a:r>
          </a:p>
          <a:p>
            <a:pPr lvl="1"/>
            <a:r>
              <a:rPr lang="en-US" dirty="0" smtClean="0"/>
              <a:t>Frequency and Duty Cycle controlled by CCPR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CCP1 on PIC18F4520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CCP1 module resources</a:t>
            </a:r>
          </a:p>
          <a:p>
            <a:pPr lvl="1"/>
            <a:r>
              <a:rPr lang="en-US" dirty="0" smtClean="0"/>
              <a:t>Registers:</a:t>
            </a:r>
          </a:p>
          <a:p>
            <a:pPr lvl="2"/>
            <a:r>
              <a:rPr lang="en-US" dirty="0" smtClean="0"/>
              <a:t>Configuration, control: </a:t>
            </a:r>
            <a:r>
              <a:rPr lang="en-US" b="1" dirty="0" smtClean="0"/>
              <a:t>CCP1CON</a:t>
            </a:r>
          </a:p>
          <a:p>
            <a:pPr lvl="2"/>
            <a:r>
              <a:rPr lang="en-US" dirty="0" smtClean="0"/>
              <a:t>Timer selection: </a:t>
            </a:r>
            <a:r>
              <a:rPr lang="en-US" b="1" dirty="0" smtClean="0"/>
              <a:t>T3CON</a:t>
            </a:r>
          </a:p>
          <a:p>
            <a:pPr lvl="2"/>
            <a:r>
              <a:rPr lang="en-US" dirty="0" smtClean="0"/>
              <a:t>CCPR register: </a:t>
            </a:r>
            <a:r>
              <a:rPr lang="en-US" b="1" dirty="0" smtClean="0"/>
              <a:t>CCPR1H:CCPR1L</a:t>
            </a:r>
            <a:r>
              <a:rPr lang="en-US" dirty="0" smtClean="0"/>
              <a:t> (16-bit)</a:t>
            </a:r>
          </a:p>
          <a:p>
            <a:pPr lvl="2"/>
            <a:r>
              <a:rPr lang="en-US" dirty="0" smtClean="0"/>
              <a:t>PWM: </a:t>
            </a:r>
            <a:r>
              <a:rPr lang="en-US" b="1" dirty="0" smtClean="0"/>
              <a:t>PR2</a:t>
            </a:r>
            <a:r>
              <a:rPr lang="en-US" dirty="0" smtClean="0"/>
              <a:t> (8-bit)</a:t>
            </a:r>
          </a:p>
          <a:p>
            <a:pPr lvl="1"/>
            <a:r>
              <a:rPr lang="en-US" dirty="0" smtClean="0"/>
              <a:t>Timer(s): </a:t>
            </a:r>
          </a:p>
          <a:p>
            <a:pPr lvl="2"/>
            <a:r>
              <a:rPr lang="en-US" dirty="0" smtClean="0"/>
              <a:t>Compare/Capture mode: Timer1 / Timer3</a:t>
            </a:r>
          </a:p>
          <a:p>
            <a:pPr lvl="2"/>
            <a:r>
              <a:rPr lang="en-US" dirty="0" smtClean="0"/>
              <a:t>PWM mode: Timer2</a:t>
            </a:r>
          </a:p>
          <a:p>
            <a:pPr lvl="1"/>
            <a:r>
              <a:rPr lang="en-US" dirty="0" smtClean="0"/>
              <a:t>Hardware pin(s):</a:t>
            </a:r>
          </a:p>
          <a:p>
            <a:pPr lvl="2"/>
            <a:r>
              <a:rPr lang="en-US" b="1" dirty="0" smtClean="0"/>
              <a:t>CCP1</a:t>
            </a:r>
            <a:r>
              <a:rPr lang="en-US" dirty="0" smtClean="0"/>
              <a:t> / RC2</a:t>
            </a:r>
          </a:p>
          <a:p>
            <a:pPr lvl="2"/>
            <a:r>
              <a:rPr lang="en-US" dirty="0" smtClean="0"/>
              <a:t>T13CKI (clock input for chosen timer)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949423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155180" y="5052060"/>
            <a:ext cx="320040" cy="228600"/>
          </a:xfrm>
          <a:prstGeom prst="ellipse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CCP1CON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CCP1M&lt;3:0&gt;: CCP1 mode select bits</a:t>
            </a:r>
          </a:p>
          <a:p>
            <a:pPr lvl="1"/>
            <a:r>
              <a:rPr lang="en-US" dirty="0" smtClean="0"/>
              <a:t>0000	CCP1 is off / disabled</a:t>
            </a:r>
          </a:p>
          <a:p>
            <a:pPr lvl="1"/>
            <a:r>
              <a:rPr lang="en-US" dirty="0" smtClean="0"/>
              <a:t>0001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Reserved</a:t>
            </a:r>
          </a:p>
          <a:p>
            <a:pPr lvl="1"/>
            <a:r>
              <a:rPr lang="en-US" dirty="0" smtClean="0"/>
              <a:t>0010	</a:t>
            </a:r>
            <a:r>
              <a:rPr lang="en-US" dirty="0" smtClean="0">
                <a:solidFill>
                  <a:srgbClr val="FF0000"/>
                </a:solidFill>
              </a:rPr>
              <a:t>Compare mode – Toggle CCP1 on match</a:t>
            </a:r>
          </a:p>
          <a:p>
            <a:pPr lvl="1"/>
            <a:r>
              <a:rPr lang="en-US" dirty="0" smtClean="0"/>
              <a:t>0011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Reserved</a:t>
            </a:r>
          </a:p>
          <a:p>
            <a:pPr lvl="1"/>
            <a:r>
              <a:rPr lang="en-US" dirty="0" smtClean="0"/>
              <a:t>0100	</a:t>
            </a:r>
            <a:r>
              <a:rPr lang="en-US" dirty="0" smtClean="0">
                <a:solidFill>
                  <a:srgbClr val="0070C0"/>
                </a:solidFill>
              </a:rPr>
              <a:t>Capture mode – every falling edge</a:t>
            </a:r>
          </a:p>
          <a:p>
            <a:pPr lvl="1"/>
            <a:r>
              <a:rPr lang="en-US" dirty="0" smtClean="0"/>
              <a:t>0101	</a:t>
            </a:r>
            <a:r>
              <a:rPr lang="en-US" dirty="0" smtClean="0">
                <a:solidFill>
                  <a:srgbClr val="0070C0"/>
                </a:solidFill>
              </a:rPr>
              <a:t>Capture mode – every rising edge</a:t>
            </a:r>
          </a:p>
          <a:p>
            <a:pPr lvl="1"/>
            <a:r>
              <a:rPr lang="en-US" dirty="0" smtClean="0"/>
              <a:t>0110	</a:t>
            </a:r>
            <a:r>
              <a:rPr lang="en-US" dirty="0" smtClean="0">
                <a:solidFill>
                  <a:srgbClr val="0070C0"/>
                </a:solidFill>
              </a:rPr>
              <a:t>Capture mode – every 4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rising edge</a:t>
            </a:r>
          </a:p>
          <a:p>
            <a:pPr lvl="1"/>
            <a:r>
              <a:rPr lang="en-US" dirty="0" smtClean="0"/>
              <a:t>0111		</a:t>
            </a:r>
            <a:r>
              <a:rPr lang="en-US" dirty="0" smtClean="0">
                <a:solidFill>
                  <a:srgbClr val="0070C0"/>
                </a:solidFill>
              </a:rPr>
              <a:t>Capture mode – every 16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rising edge</a:t>
            </a:r>
          </a:p>
          <a:p>
            <a:pPr lvl="1"/>
            <a:r>
              <a:rPr lang="en-US" dirty="0" smtClean="0"/>
              <a:t>1000	</a:t>
            </a:r>
            <a:r>
              <a:rPr lang="en-US" dirty="0" smtClean="0">
                <a:solidFill>
                  <a:srgbClr val="FF0000"/>
                </a:solidFill>
              </a:rPr>
              <a:t>Compare mode – CCP1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low, match high, CCP1IF set</a:t>
            </a:r>
          </a:p>
          <a:p>
            <a:pPr lvl="1"/>
            <a:r>
              <a:rPr lang="en-US" dirty="0" smtClean="0"/>
              <a:t>1001	</a:t>
            </a:r>
            <a:r>
              <a:rPr lang="en-US" dirty="0" smtClean="0">
                <a:solidFill>
                  <a:srgbClr val="FF0000"/>
                </a:solidFill>
              </a:rPr>
              <a:t>Compare mode – CCP1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high, match low, CCP1IF set</a:t>
            </a:r>
          </a:p>
          <a:p>
            <a:pPr lvl="1"/>
            <a:r>
              <a:rPr lang="en-US" dirty="0" smtClean="0"/>
              <a:t>1010	</a:t>
            </a:r>
            <a:r>
              <a:rPr lang="en-US" dirty="0" smtClean="0">
                <a:solidFill>
                  <a:srgbClr val="FF0000"/>
                </a:solidFill>
              </a:rPr>
              <a:t>Compare mode – Generate s/w interrupt, CCP1 no effect</a:t>
            </a:r>
          </a:p>
          <a:p>
            <a:pPr lvl="1"/>
            <a:r>
              <a:rPr lang="en-US" dirty="0" smtClean="0"/>
              <a:t>1011	</a:t>
            </a:r>
            <a:r>
              <a:rPr lang="en-US" dirty="0" smtClean="0">
                <a:solidFill>
                  <a:srgbClr val="FF0000"/>
                </a:solidFill>
              </a:rPr>
              <a:t>Compare mode – Special event, CCP1IF set, timer cleared</a:t>
            </a:r>
          </a:p>
          <a:p>
            <a:pPr lvl="1"/>
            <a:r>
              <a:rPr lang="en-US" dirty="0" smtClean="0"/>
              <a:t>11xx		</a:t>
            </a:r>
            <a:r>
              <a:rPr lang="en-US" dirty="0" smtClean="0">
                <a:solidFill>
                  <a:srgbClr val="00B050"/>
                </a:solidFill>
              </a:rPr>
              <a:t>PWM mode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DC1B&lt;1,2&gt;: Duty cycle fractional part control bits for PWM</a:t>
            </a:r>
          </a:p>
          <a:p>
            <a:pPr lvl="1"/>
            <a:r>
              <a:rPr lang="en-US" dirty="0" smtClean="0"/>
              <a:t>Used only in PWM mode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07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-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7824" y="1371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-</a:t>
            </a:r>
          </a:p>
        </p:txBody>
      </p:sp>
      <p:sp>
        <p:nvSpPr>
          <p:cNvPr id="7" name="Rectangle 6"/>
          <p:cNvSpPr/>
          <p:nvPr/>
        </p:nvSpPr>
        <p:spPr>
          <a:xfrm>
            <a:off x="34519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DC1B1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DC1B2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CCP1M3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CCP1M2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3224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CCP1M1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371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CCP1M0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065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1494</Words>
  <Application>Microsoft Office PowerPoint</Application>
  <PresentationFormat>On-screen Show (4:3)</PresentationFormat>
  <Paragraphs>549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The PIC microcontroller</vt:lpstr>
      <vt:lpstr>PIC18F: Controller Architecture</vt:lpstr>
      <vt:lpstr>PIC18F: Notational convention</vt:lpstr>
      <vt:lpstr>CCP concept</vt:lpstr>
      <vt:lpstr>PIC18F: CCP Module</vt:lpstr>
      <vt:lpstr>PIC18F: What is CCP? </vt:lpstr>
      <vt:lpstr>CCP1 on PIC18F4520</vt:lpstr>
      <vt:lpstr>PIC18F: CCP1 Details</vt:lpstr>
      <vt:lpstr>PIC18F: CCP1CON</vt:lpstr>
      <vt:lpstr>PIC18F: CCP1 – Timer selection</vt:lpstr>
      <vt:lpstr>CCP1 compare mode</vt:lpstr>
      <vt:lpstr>PIC18F: CCP1 – Compare mode</vt:lpstr>
      <vt:lpstr>PIC18F: CCP1 – Compare details</vt:lpstr>
      <vt:lpstr>PIC18F: CCP1 – Compare usage</vt:lpstr>
      <vt:lpstr>PIC18F: CCP1 – Compare code</vt:lpstr>
      <vt:lpstr>Ccp1 capture mode</vt:lpstr>
      <vt:lpstr>PIC18F: CCP1 – Capture mode</vt:lpstr>
      <vt:lpstr>PIC18F: CCP1 – Capture details</vt:lpstr>
      <vt:lpstr>PIC18F: CCP1 – Capture usage</vt:lpstr>
      <vt:lpstr>PCI18F: CCP1 – Capture code</vt:lpstr>
      <vt:lpstr>Ccp1 pwm mode</vt:lpstr>
      <vt:lpstr>PIC18F: CCP1 – PWM mode</vt:lpstr>
      <vt:lpstr>PIC18F: CCP1 – PWM details</vt:lpstr>
      <vt:lpstr>PIC18F: CCP1 – PWM equations</vt:lpstr>
      <vt:lpstr>PIC18F: CCP1 – PWM scenarios</vt:lpstr>
      <vt:lpstr>PIC18F: CCP1 – PWM usage</vt:lpstr>
      <vt:lpstr>PIC8F: CCP1 – PWM code</vt:lpstr>
      <vt:lpstr>Electronics: PWM use-cases</vt:lpstr>
      <vt:lpstr>Bi-Directional  speed control  of  dc motors</vt:lpstr>
      <vt:lpstr>Electronics: H-Bridge for Direction control</vt:lpstr>
      <vt:lpstr>Electronics: H-Bridge operation</vt:lpstr>
      <vt:lpstr>ECCP </vt:lpstr>
      <vt:lpstr>PIC18F: ECCP – what is it?</vt:lpstr>
      <vt:lpstr>PIC18F: ECCP PWM Pin-out</vt:lpstr>
      <vt:lpstr>PIC18F: CCP1 – ECCP</vt:lpstr>
      <vt:lpstr>PIC18F: ECCP1 – FB PWM (fwd)</vt:lpstr>
      <vt:lpstr>PIC18F: ECCP1 – FB PWM (rev)</vt:lpstr>
      <vt:lpstr>PIC18F: ECCP1 – HB PWM</vt:lpstr>
      <vt:lpstr>PIC18F: CCP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2020-09-10T12:58:48Z</dcterms:created>
  <dcterms:modified xsi:type="dcterms:W3CDTF">2020-09-10T12:58:54Z</dcterms:modified>
</cp:coreProperties>
</file>