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0" r:id="rId1"/>
  </p:sldMasterIdLst>
  <p:notesMasterIdLst>
    <p:notesMasterId r:id="rId69"/>
  </p:notesMasterIdLst>
  <p:sldIdLst>
    <p:sldId id="318" r:id="rId2"/>
    <p:sldId id="351" r:id="rId3"/>
    <p:sldId id="404" r:id="rId4"/>
    <p:sldId id="407" r:id="rId5"/>
    <p:sldId id="503" r:id="rId6"/>
    <p:sldId id="504" r:id="rId7"/>
    <p:sldId id="505" r:id="rId8"/>
    <p:sldId id="512" r:id="rId9"/>
    <p:sldId id="506" r:id="rId10"/>
    <p:sldId id="509" r:id="rId11"/>
    <p:sldId id="514" r:id="rId12"/>
    <p:sldId id="513" r:id="rId13"/>
    <p:sldId id="511" r:id="rId14"/>
    <p:sldId id="510" r:id="rId15"/>
    <p:sldId id="515" r:id="rId16"/>
    <p:sldId id="516" r:id="rId17"/>
    <p:sldId id="517" r:id="rId18"/>
    <p:sldId id="518" r:id="rId19"/>
    <p:sldId id="520" r:id="rId20"/>
    <p:sldId id="521" r:id="rId21"/>
    <p:sldId id="522" r:id="rId22"/>
    <p:sldId id="523" r:id="rId23"/>
    <p:sldId id="507" r:id="rId24"/>
    <p:sldId id="524" r:id="rId25"/>
    <p:sldId id="526" r:id="rId26"/>
    <p:sldId id="530" r:id="rId27"/>
    <p:sldId id="527" r:id="rId28"/>
    <p:sldId id="528" r:id="rId29"/>
    <p:sldId id="532" r:id="rId30"/>
    <p:sldId id="533" r:id="rId31"/>
    <p:sldId id="529" r:id="rId32"/>
    <p:sldId id="531" r:id="rId33"/>
    <p:sldId id="536" r:id="rId34"/>
    <p:sldId id="537" r:id="rId35"/>
    <p:sldId id="535" r:id="rId36"/>
    <p:sldId id="538" r:id="rId37"/>
    <p:sldId id="534" r:id="rId38"/>
    <p:sldId id="539" r:id="rId39"/>
    <p:sldId id="549" r:id="rId40"/>
    <p:sldId id="541" r:id="rId41"/>
    <p:sldId id="540" r:id="rId42"/>
    <p:sldId id="543" r:id="rId43"/>
    <p:sldId id="544" r:id="rId44"/>
    <p:sldId id="542" r:id="rId45"/>
    <p:sldId id="545" r:id="rId46"/>
    <p:sldId id="546" r:id="rId47"/>
    <p:sldId id="547" r:id="rId48"/>
    <p:sldId id="548" r:id="rId49"/>
    <p:sldId id="508" r:id="rId50"/>
    <p:sldId id="550" r:id="rId51"/>
    <p:sldId id="551" r:id="rId52"/>
    <p:sldId id="552" r:id="rId53"/>
    <p:sldId id="553" r:id="rId54"/>
    <p:sldId id="555" r:id="rId55"/>
    <p:sldId id="565" r:id="rId56"/>
    <p:sldId id="556" r:id="rId57"/>
    <p:sldId id="554" r:id="rId58"/>
    <p:sldId id="559" r:id="rId59"/>
    <p:sldId id="560" r:id="rId60"/>
    <p:sldId id="561" r:id="rId61"/>
    <p:sldId id="562" r:id="rId62"/>
    <p:sldId id="564" r:id="rId63"/>
    <p:sldId id="563" r:id="rId64"/>
    <p:sldId id="566" r:id="rId65"/>
    <p:sldId id="567" r:id="rId66"/>
    <p:sldId id="502" r:id="rId67"/>
    <p:sldId id="333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2ACC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711" autoAdjust="0"/>
    <p:restoredTop sz="94660"/>
  </p:normalViewPr>
  <p:slideViewPr>
    <p:cSldViewPr>
      <p:cViewPr>
        <p:scale>
          <a:sx n="100" d="100"/>
          <a:sy n="100" d="100"/>
        </p:scale>
        <p:origin x="-2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4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C5FAA-52D3-4EF6-A666-E022912C11E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80165-1A4C-4DB2-B0FB-8883D3C0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49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1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080165-1A4C-4DB2-B0FB-8883D3C05E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A5EB-7B50-47DC-B806-891AF522214D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D084E-C52F-4375-A27A-6B7ECD77E9D8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B118-D378-4C9B-88C8-65F20B7A1383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ABC1-E166-4844-A705-6B2B09EF8FC7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C0C5-D92E-4138-BB61-CA55B1C1B8DF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2DDF-C010-4AB9-A2EF-4E426E010CAA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D9682-96BD-40DA-B367-1B7CD89C9706}" type="datetime1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B443-3AB9-4572-9777-E41A8D305A50}" type="datetime1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53E13-9EE8-4192-A831-B8A01D900E35}" type="datetime1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84DE-FD24-4B5A-A01F-6E9FC1630AED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57B6E-3000-49A2-89A8-F46338DFD205}" type="datetime1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9F0550A-95B0-41E9-8577-2BB10DA2583E}" type="datetime1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DB99257-24BF-4E98-9CCF-3108807782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C:\Users\home\Pictures\WhatsApp Image 2019-10-01 at 17.17.15.jpe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81800" y="6172200"/>
            <a:ext cx="1896173" cy="4571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PIC microcontroller</a:t>
            </a:r>
            <a:endParaRPr lang="en-US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10400" cy="1752600"/>
          </a:xfrm>
        </p:spPr>
        <p:txBody>
          <a:bodyPr/>
          <a:lstStyle/>
          <a:p>
            <a:r>
              <a:rPr lang="en-US" dirty="0" smtClean="0"/>
              <a:t>PIC18F4520: </a:t>
            </a:r>
            <a:r>
              <a:rPr lang="en-US" smtClean="0"/>
              <a:t>Serial Buses (UART</a:t>
            </a:r>
            <a:r>
              <a:rPr lang="en-US" dirty="0" smtClean="0"/>
              <a:t>, I</a:t>
            </a:r>
            <a:r>
              <a:rPr lang="en-US" baseline="30000" dirty="0" smtClean="0"/>
              <a:t>2</a:t>
            </a:r>
            <a:r>
              <a:rPr lang="en-US" dirty="0" smtClean="0"/>
              <a:t>C, SPI)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UART: The RS-232 standard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UART: </a:t>
            </a:r>
            <a:r>
              <a:rPr lang="en-US" b="1" u="sng" dirty="0" smtClean="0"/>
              <a:t>U</a:t>
            </a:r>
            <a:r>
              <a:rPr lang="en-US" dirty="0" smtClean="0"/>
              <a:t>niversal </a:t>
            </a:r>
            <a:r>
              <a:rPr lang="en-US" b="1" u="sng" dirty="0" smtClean="0"/>
              <a:t>A</a:t>
            </a:r>
            <a:r>
              <a:rPr lang="en-US" dirty="0" smtClean="0"/>
              <a:t>synchronous </a:t>
            </a:r>
            <a:r>
              <a:rPr lang="en-US" b="1" u="sng" dirty="0" smtClean="0"/>
              <a:t>R</a:t>
            </a:r>
            <a:r>
              <a:rPr lang="en-US" dirty="0" smtClean="0"/>
              <a:t>eceiver </a:t>
            </a:r>
            <a:r>
              <a:rPr lang="en-US" b="1" u="sng" dirty="0" smtClean="0"/>
              <a:t>T</a:t>
            </a:r>
            <a:r>
              <a:rPr lang="en-US" dirty="0" smtClean="0"/>
              <a:t>ransmitter</a:t>
            </a:r>
          </a:p>
          <a:p>
            <a:r>
              <a:rPr lang="en-US" dirty="0" smtClean="0"/>
              <a:t>RS-232: </a:t>
            </a:r>
            <a:r>
              <a:rPr lang="en-US" b="1" u="sng" dirty="0" smtClean="0"/>
              <a:t>R</a:t>
            </a:r>
            <a:r>
              <a:rPr lang="en-US" dirty="0" smtClean="0"/>
              <a:t>ecommended </a:t>
            </a:r>
            <a:r>
              <a:rPr lang="en-US" b="1" u="sng" dirty="0" smtClean="0"/>
              <a:t>S</a:t>
            </a:r>
            <a:r>
              <a:rPr lang="en-US" dirty="0" smtClean="0"/>
              <a:t>tandard #</a:t>
            </a:r>
            <a:r>
              <a:rPr lang="en-US" b="1" u="sng" dirty="0" smtClean="0"/>
              <a:t>232</a:t>
            </a:r>
          </a:p>
          <a:p>
            <a:pPr lvl="1"/>
            <a:r>
              <a:rPr lang="en-US" dirty="0" smtClean="0"/>
              <a:t>Defined in 1960 as a serial communication standard</a:t>
            </a:r>
          </a:p>
          <a:p>
            <a:pPr lvl="1"/>
            <a:r>
              <a:rPr lang="en-US" dirty="0" smtClean="0"/>
              <a:t>Intended for signaling between DTE (PC) and DCE (modem)</a:t>
            </a:r>
          </a:p>
          <a:p>
            <a:pPr lvl="1"/>
            <a:r>
              <a:rPr lang="en-US" dirty="0" smtClean="0"/>
              <a:t>Original standard defined 25 signals, but only 3 are used today</a:t>
            </a:r>
          </a:p>
          <a:p>
            <a:pPr lvl="2"/>
            <a:r>
              <a:rPr lang="en-US" b="1" dirty="0" smtClean="0"/>
              <a:t>RX</a:t>
            </a:r>
            <a:r>
              <a:rPr lang="en-US" dirty="0" smtClean="0"/>
              <a:t> (Receive), </a:t>
            </a:r>
            <a:r>
              <a:rPr lang="en-US" b="1" dirty="0" smtClean="0"/>
              <a:t>TX</a:t>
            </a:r>
            <a:r>
              <a:rPr lang="en-US" dirty="0" smtClean="0"/>
              <a:t> (Transmit), </a:t>
            </a:r>
            <a:r>
              <a:rPr lang="en-US" b="1" dirty="0" smtClean="0"/>
              <a:t>GND</a:t>
            </a:r>
            <a:r>
              <a:rPr lang="en-US" dirty="0" smtClean="0"/>
              <a:t> (Ground)</a:t>
            </a:r>
          </a:p>
          <a:p>
            <a:pPr lvl="1"/>
            <a:r>
              <a:rPr lang="en-US" dirty="0" smtClean="0"/>
              <a:t>Connectors:</a:t>
            </a:r>
          </a:p>
          <a:p>
            <a:pPr lvl="2"/>
            <a:r>
              <a:rPr lang="en-US" dirty="0" smtClean="0"/>
              <a:t>Old: </a:t>
            </a:r>
            <a:r>
              <a:rPr lang="en-US" b="1" dirty="0" smtClean="0"/>
              <a:t>DB-25</a:t>
            </a:r>
            <a:r>
              <a:rPr lang="en-US" dirty="0" smtClean="0"/>
              <a:t>, New: </a:t>
            </a:r>
            <a:r>
              <a:rPr lang="en-US" b="1" dirty="0" smtClean="0"/>
              <a:t>DB-9</a:t>
            </a:r>
            <a:r>
              <a:rPr lang="en-US" dirty="0" smtClean="0"/>
              <a:t>, Current: None (Use a </a:t>
            </a:r>
            <a:r>
              <a:rPr lang="en-US" b="1" dirty="0" smtClean="0"/>
              <a:t>USB-Serial adapter</a:t>
            </a:r>
            <a:r>
              <a:rPr lang="en-US" dirty="0" smtClean="0"/>
              <a:t>!)</a:t>
            </a:r>
          </a:p>
          <a:p>
            <a:pPr marL="548640" lvl="2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653" y="5111939"/>
            <a:ext cx="1890440" cy="15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80093" y="541673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Female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80093" y="610253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48237"/>
            <a:ext cx="2505391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2912918" y="5402580"/>
            <a:ext cx="346364" cy="152400"/>
          </a:xfrm>
          <a:prstGeom prst="ellipse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10840" y="5547360"/>
            <a:ext cx="346364" cy="152400"/>
          </a:xfrm>
          <a:prstGeom prst="ellipse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03220" y="5829300"/>
            <a:ext cx="346364" cy="152400"/>
          </a:xfrm>
          <a:prstGeom prst="ellipse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RS-232: Bus wiring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 1’s RX will go into Device 2’s TX</a:t>
            </a:r>
          </a:p>
          <a:p>
            <a:pPr lvl="1"/>
            <a:r>
              <a:rPr lang="en-US" dirty="0" smtClean="0"/>
              <a:t>And vice-versa</a:t>
            </a:r>
          </a:p>
          <a:p>
            <a:r>
              <a:rPr lang="en-US" dirty="0" smtClean="0"/>
              <a:t>Common 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200400"/>
            <a:ext cx="5093970" cy="22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RS-232: Bus voltages, MCU interfacing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RS-232 voltage levels		   TTL voltage levels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828800" y="2133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3962400"/>
            <a:ext cx="5867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477000" y="2133600"/>
            <a:ext cx="0" cy="3657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76400" y="2514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76400" y="3505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4419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541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38100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572000" y="3657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572000" y="3276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42999" y="2360711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+25V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143000" y="342900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+3V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419100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3V</a:t>
            </a:r>
            <a:endParaRPr 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1143000" y="525482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</a:t>
            </a:r>
            <a:r>
              <a:rPr lang="en-US" sz="1400" dirty="0" smtClean="0"/>
              <a:t>25V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553200" y="40356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r>
              <a:rPr lang="en-US" sz="1400" dirty="0" smtClean="0"/>
              <a:t>V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7326421" y="3659088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0.8V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6682322" y="35052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2V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682322" y="31242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5V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851660" y="2522220"/>
            <a:ext cx="2104025" cy="990600"/>
          </a:xfrm>
          <a:prstGeom prst="rect">
            <a:avLst/>
          </a:prstGeom>
          <a:pattFill prst="dashDnDiag">
            <a:fgClr>
              <a:schemeClr val="tx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Logic 0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44040" y="4419600"/>
            <a:ext cx="2104025" cy="990600"/>
          </a:xfrm>
          <a:prstGeom prst="rect">
            <a:avLst/>
          </a:prstGeom>
          <a:pattFill prst="dash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Logic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564380" y="3802380"/>
            <a:ext cx="1905000" cy="155377"/>
          </a:xfrm>
          <a:prstGeom prst="rect">
            <a:avLst/>
          </a:prstGeom>
          <a:pattFill prst="dash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2060"/>
                </a:solidFill>
              </a:rPr>
              <a:t>Logic 0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64380" y="3276600"/>
            <a:ext cx="1905000" cy="381000"/>
          </a:xfrm>
          <a:prstGeom prst="rect">
            <a:avLst/>
          </a:prstGeom>
          <a:pattFill prst="dash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Logic 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>
            <a:endCxn id="32" idx="1"/>
          </p:cNvCxnSpPr>
          <p:nvPr/>
        </p:nvCxnSpPr>
        <p:spPr>
          <a:xfrm flipV="1">
            <a:off x="6705600" y="3812977"/>
            <a:ext cx="620821" cy="14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5" idx="3"/>
            <a:endCxn id="37" idx="1"/>
          </p:cNvCxnSpPr>
          <p:nvPr/>
        </p:nvCxnSpPr>
        <p:spPr>
          <a:xfrm>
            <a:off x="3955685" y="3017520"/>
            <a:ext cx="608695" cy="862549"/>
          </a:xfrm>
          <a:prstGeom prst="curvedConnector3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1"/>
            <a:endCxn id="36" idx="3"/>
          </p:cNvCxnSpPr>
          <p:nvPr/>
        </p:nvCxnSpPr>
        <p:spPr>
          <a:xfrm rot="10800000" flipV="1">
            <a:off x="3948066" y="3467100"/>
            <a:ext cx="616315" cy="1447800"/>
          </a:xfrm>
          <a:prstGeom prst="curvedConnector3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343400" y="4687669"/>
            <a:ext cx="153118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Level shifting</a:t>
            </a:r>
          </a:p>
          <a:p>
            <a:pPr algn="ctr"/>
            <a:r>
              <a:rPr lang="en-US" dirty="0" smtClean="0"/>
              <a:t>(MAX232)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4343400" y="4035623"/>
            <a:ext cx="381000" cy="7115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6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7772400" y="41910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RS-232: Bus Nomenclature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Baud Rate</a:t>
            </a:r>
          </a:p>
          <a:p>
            <a:pPr lvl="1"/>
            <a:r>
              <a:rPr lang="en-US" dirty="0" smtClean="0"/>
              <a:t>Speed at </a:t>
            </a:r>
            <a:r>
              <a:rPr lang="en-US" smtClean="0"/>
              <a:t>which data </a:t>
            </a:r>
            <a:r>
              <a:rPr lang="en-US" dirty="0" smtClean="0"/>
              <a:t>travels</a:t>
            </a:r>
          </a:p>
          <a:p>
            <a:pPr lvl="1"/>
            <a:r>
              <a:rPr lang="en-US" dirty="0" smtClean="0"/>
              <a:t>Most common: 9600 baud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Payload size</a:t>
            </a:r>
          </a:p>
          <a:p>
            <a:pPr lvl="1"/>
            <a:r>
              <a:rPr lang="en-US" dirty="0" smtClean="0"/>
              <a:t>Size of ‘data payload’</a:t>
            </a:r>
          </a:p>
          <a:p>
            <a:pPr lvl="1"/>
            <a:r>
              <a:rPr lang="en-US" dirty="0" smtClean="0"/>
              <a:t>Most common: 8-bit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Parity</a:t>
            </a:r>
          </a:p>
          <a:p>
            <a:pPr lvl="1"/>
            <a:r>
              <a:rPr lang="en-US" dirty="0" smtClean="0"/>
              <a:t>Extra bits added for reducing effects of noise</a:t>
            </a:r>
          </a:p>
          <a:p>
            <a:pPr lvl="1"/>
            <a:r>
              <a:rPr lang="en-US" dirty="0" smtClean="0"/>
              <a:t>Odd (O), Even (E) or None (N)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Stop bits</a:t>
            </a:r>
          </a:p>
          <a:p>
            <a:pPr lvl="1"/>
            <a:r>
              <a:rPr lang="en-US" dirty="0" smtClean="0"/>
              <a:t>Extra bits to serve as stop markers</a:t>
            </a:r>
          </a:p>
          <a:p>
            <a:pPr lvl="1"/>
            <a:r>
              <a:rPr lang="en-US" dirty="0" smtClean="0"/>
              <a:t>Note: Start marker is always 1-bit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9600/8-N-1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57600/8-E-1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115200/8-O-2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2484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770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7056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42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1628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914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0000" y="28956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48600" y="2895600"/>
            <a:ext cx="228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9512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798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084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6370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656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0942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228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551420" y="41910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22620" y="41910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01000" y="4191000"/>
            <a:ext cx="228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/>
          <p:cNvSpPr/>
          <p:nvPr/>
        </p:nvSpPr>
        <p:spPr>
          <a:xfrm rot="5400000">
            <a:off x="6739890" y="2160270"/>
            <a:ext cx="388620" cy="2286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887015" y="3343691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10-bit packet</a:t>
            </a:r>
            <a:endParaRPr lang="en-US" sz="1400" dirty="0"/>
          </a:p>
        </p:txBody>
      </p:sp>
      <p:sp>
        <p:nvSpPr>
          <p:cNvPr id="31" name="Right Brace 30"/>
          <p:cNvSpPr/>
          <p:nvPr/>
        </p:nvSpPr>
        <p:spPr>
          <a:xfrm rot="5400000">
            <a:off x="6781800" y="3352800"/>
            <a:ext cx="388620" cy="25069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893683" y="4606290"/>
            <a:ext cx="1195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11-bit packet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688580" y="5486400"/>
            <a:ext cx="228600" cy="228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8674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3246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5532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818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104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2390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638800" y="5486400"/>
            <a:ext cx="228600" cy="228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917180" y="5486400"/>
            <a:ext cx="228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Brace 56"/>
          <p:cNvSpPr/>
          <p:nvPr/>
        </p:nvSpPr>
        <p:spPr>
          <a:xfrm rot="5400000">
            <a:off x="6816090" y="4530090"/>
            <a:ext cx="388620" cy="2743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153400" y="5486400"/>
            <a:ext cx="228600" cy="228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76800" y="59436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12-bit packet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7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/>
      <p:bldP spid="31" grpId="0" animBg="1"/>
      <p:bldP spid="32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RS-232: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Old standard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re-dates most computer technologies</a:t>
            </a:r>
          </a:p>
          <a:p>
            <a:endParaRPr lang="en-US" dirty="0" smtClean="0"/>
          </a:p>
          <a:p>
            <a:r>
              <a:rPr lang="en-US" dirty="0" smtClean="0"/>
              <a:t>Large connectors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ut of place with today’s equipment</a:t>
            </a:r>
          </a:p>
          <a:p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noise immunity</a:t>
            </a:r>
          </a:p>
          <a:p>
            <a:pPr lvl="1"/>
            <a:r>
              <a:rPr lang="en-US" dirty="0"/>
              <a:t>Due to single-ended </a:t>
            </a:r>
            <a:r>
              <a:rPr lang="en-US" dirty="0" smtClean="0"/>
              <a:t>signaling</a:t>
            </a:r>
          </a:p>
          <a:p>
            <a:endParaRPr lang="en-US" dirty="0" smtClean="0"/>
          </a:p>
          <a:p>
            <a:r>
              <a:rPr lang="en-US" dirty="0" smtClean="0"/>
              <a:t>Low transmission speed</a:t>
            </a:r>
          </a:p>
          <a:p>
            <a:pPr lvl="1"/>
            <a:r>
              <a:rPr lang="en-US" dirty="0" smtClean="0"/>
              <a:t>Less throughput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Short maximum cable length</a:t>
            </a:r>
          </a:p>
          <a:p>
            <a:pPr lvl="1"/>
            <a:r>
              <a:rPr lang="en-US" dirty="0"/>
              <a:t>~15m (subject to noise conditions and line capacitance)</a:t>
            </a:r>
          </a:p>
          <a:p>
            <a:endParaRPr lang="en-US" dirty="0" smtClean="0"/>
          </a:p>
          <a:p>
            <a:r>
              <a:rPr lang="en-US" dirty="0" smtClean="0"/>
              <a:t>Large </a:t>
            </a:r>
            <a:r>
              <a:rPr lang="en-US" dirty="0"/>
              <a:t>voltages and voltage swings</a:t>
            </a:r>
          </a:p>
          <a:p>
            <a:pPr lvl="1"/>
            <a:r>
              <a:rPr lang="en-US" dirty="0" smtClean="0"/>
              <a:t>TTL-incompatible, needs drivers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 </a:t>
            </a:r>
            <a:r>
              <a:rPr lang="en-US" dirty="0"/>
              <a:t>multi-point capability</a:t>
            </a:r>
          </a:p>
          <a:p>
            <a:pPr lvl="1"/>
            <a:r>
              <a:rPr lang="en-US" dirty="0" smtClean="0"/>
              <a:t>Point-to-point </a:t>
            </a:r>
            <a:r>
              <a:rPr lang="en-US" dirty="0"/>
              <a:t>(P2P) bus</a:t>
            </a:r>
          </a:p>
          <a:p>
            <a:endParaRPr lang="en-US" dirty="0" smtClean="0"/>
          </a:p>
          <a:p>
            <a:r>
              <a:rPr lang="en-US" dirty="0" smtClean="0"/>
              <a:t>Limited </a:t>
            </a:r>
            <a:r>
              <a:rPr lang="en-US" dirty="0"/>
              <a:t>multi-drop capability</a:t>
            </a:r>
          </a:p>
          <a:p>
            <a:pPr lvl="1"/>
            <a:r>
              <a:rPr lang="en-US" dirty="0"/>
              <a:t>Non-standard, unstable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4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Uart</a:t>
            </a:r>
            <a:r>
              <a:rPr lang="en-US" dirty="0" smtClean="0"/>
              <a:t>/rs-232 on pic18f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0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UART/RS-232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is realized through dedicated hardware module</a:t>
            </a:r>
          </a:p>
          <a:p>
            <a:r>
              <a:rPr lang="en-US" dirty="0" smtClean="0"/>
              <a:t>UART resources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Pins</a:t>
            </a:r>
          </a:p>
          <a:p>
            <a:pPr lvl="2"/>
            <a:r>
              <a:rPr lang="en-US" b="1" dirty="0" smtClean="0"/>
              <a:t>TX/RC6</a:t>
            </a:r>
            <a:r>
              <a:rPr lang="en-US" dirty="0" smtClean="0"/>
              <a:t>, </a:t>
            </a:r>
            <a:r>
              <a:rPr lang="en-US" b="1" dirty="0" smtClean="0"/>
              <a:t>RX/RC7</a:t>
            </a:r>
          </a:p>
          <a:p>
            <a:pPr lvl="1"/>
            <a:r>
              <a:rPr lang="en-US" dirty="0" smtClean="0"/>
              <a:t>IF flags and IE flags</a:t>
            </a:r>
          </a:p>
          <a:p>
            <a:pPr lvl="2"/>
            <a:r>
              <a:rPr lang="en-US" dirty="0" smtClean="0"/>
              <a:t>TXIF, RCIF (part of PIR1)</a:t>
            </a:r>
          </a:p>
          <a:p>
            <a:pPr lvl="2"/>
            <a:r>
              <a:rPr lang="en-US" dirty="0" smtClean="0"/>
              <a:t>TXIE, RCIE (part of PIE1)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29200"/>
            <a:ext cx="1828800" cy="33337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107701"/>
              </p:ext>
            </p:extLst>
          </p:nvPr>
        </p:nvGraphicFramePr>
        <p:xfrm>
          <a:off x="1905000" y="2895600"/>
          <a:ext cx="4800600" cy="177800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1905000"/>
                <a:gridCol w="2895600"/>
              </a:tblGrid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TXSTA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Transmit status and control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RCSTA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Receive status and control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TXREG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Transmit register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RCREG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Receive register</a:t>
                      </a:r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SPBRGH:SPBRG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Baud rate (speed) control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43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 – TXSTA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CSRC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Clock source select bit (Don’t care in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Async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mode)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TX9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9-bit transmit enable bit</a:t>
            </a:r>
          </a:p>
          <a:p>
            <a:endParaRPr lang="en-US" dirty="0" smtClean="0"/>
          </a:p>
          <a:p>
            <a:r>
              <a:rPr lang="en-US" b="1" dirty="0" smtClean="0"/>
              <a:t>TXEN</a:t>
            </a:r>
            <a:r>
              <a:rPr lang="en-US" dirty="0" smtClean="0"/>
              <a:t>: Transmit mode enable bit</a:t>
            </a:r>
          </a:p>
          <a:p>
            <a:endParaRPr lang="en-US" dirty="0" smtClean="0"/>
          </a:p>
          <a:p>
            <a:r>
              <a:rPr lang="en-US" b="1" dirty="0" smtClean="0"/>
              <a:t>SYNC</a:t>
            </a:r>
            <a:r>
              <a:rPr lang="en-US" dirty="0" smtClean="0"/>
              <a:t>: Mode select bit</a:t>
            </a:r>
          </a:p>
          <a:p>
            <a:pPr lvl="1"/>
            <a:r>
              <a:rPr lang="en-US" dirty="0" smtClean="0"/>
              <a:t>0: </a:t>
            </a:r>
            <a:r>
              <a:rPr lang="en-US" dirty="0" err="1" smtClean="0"/>
              <a:t>Async</a:t>
            </a:r>
            <a:r>
              <a:rPr lang="en-US" dirty="0" smtClean="0"/>
              <a:t>, 1: Sync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SENDB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Send break character bit</a:t>
            </a:r>
          </a:p>
          <a:p>
            <a:endParaRPr lang="en-US" dirty="0" smtClean="0"/>
          </a:p>
          <a:p>
            <a:r>
              <a:rPr lang="en-US" b="1" dirty="0" smtClean="0"/>
              <a:t>BRGH</a:t>
            </a:r>
            <a:r>
              <a:rPr lang="en-US" dirty="0" smtClean="0"/>
              <a:t>: High baud rate select bit</a:t>
            </a:r>
          </a:p>
          <a:p>
            <a:pPr lvl="1"/>
            <a:r>
              <a:rPr lang="en-US" dirty="0" smtClean="0"/>
              <a:t>0: Low speed, 1: High speed</a:t>
            </a:r>
          </a:p>
          <a:p>
            <a:endParaRPr lang="en-US" dirty="0" smtClean="0"/>
          </a:p>
          <a:p>
            <a:r>
              <a:rPr lang="en-US" b="1" dirty="0" smtClean="0"/>
              <a:t>TRMT</a:t>
            </a:r>
            <a:r>
              <a:rPr lang="en-US" dirty="0" smtClean="0"/>
              <a:t>: Transmit shift register status bit</a:t>
            </a:r>
          </a:p>
          <a:p>
            <a:pPr lvl="1"/>
            <a:r>
              <a:rPr lang="en-US" dirty="0" smtClean="0"/>
              <a:t>0: Full, 1: Empty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TX9D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9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bit in 9-bit transmit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472952"/>
            <a:ext cx="83522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CSRC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472952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TX9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TXEN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SYNC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SENDB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BRGH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TRMT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TX9D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7623" y="3733800"/>
            <a:ext cx="3989234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en-US" dirty="0" err="1" smtClean="0"/>
              <a:t>Async</a:t>
            </a:r>
            <a:r>
              <a:rPr lang="en-US" dirty="0" smtClean="0"/>
              <a:t> mode Transmit: </a:t>
            </a:r>
            <a:r>
              <a:rPr lang="en-US" b="1" dirty="0" smtClean="0"/>
              <a:t>0x20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03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 – RCSTA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SPEN</a:t>
            </a:r>
            <a:r>
              <a:rPr lang="en-US" dirty="0" smtClean="0"/>
              <a:t>: Serial port enable bit</a:t>
            </a:r>
          </a:p>
          <a:p>
            <a:pPr lvl="1"/>
            <a:endParaRPr lang="en-US" dirty="0" smtClean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X9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9-bit receive enable bit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SREN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Single receive enable bit</a:t>
            </a:r>
          </a:p>
          <a:p>
            <a:pPr lvl="1"/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Aysnc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mode: Don’t care</a:t>
            </a:r>
          </a:p>
          <a:p>
            <a:endParaRPr lang="en-US" dirty="0" smtClean="0"/>
          </a:p>
          <a:p>
            <a:r>
              <a:rPr lang="en-US" b="1" dirty="0" smtClean="0"/>
              <a:t>CREN</a:t>
            </a:r>
            <a:r>
              <a:rPr lang="en-US" dirty="0" smtClean="0"/>
              <a:t>: Continuous receive enable bit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ADDEN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Address detect enable bit (9-bit)</a:t>
            </a:r>
          </a:p>
          <a:p>
            <a:endParaRPr lang="en-US" dirty="0" smtClean="0"/>
          </a:p>
          <a:p>
            <a:r>
              <a:rPr lang="en-US" b="1" dirty="0" smtClean="0"/>
              <a:t>FERR</a:t>
            </a:r>
            <a:r>
              <a:rPr lang="en-US" dirty="0" smtClean="0"/>
              <a:t>: Framing error bit</a:t>
            </a:r>
          </a:p>
          <a:p>
            <a:pPr lvl="1"/>
            <a:r>
              <a:rPr lang="en-US" dirty="0" smtClean="0"/>
              <a:t>0: No framing error, 1: Framing error occurred</a:t>
            </a:r>
          </a:p>
          <a:p>
            <a:endParaRPr lang="en-US" dirty="0" smtClean="0"/>
          </a:p>
          <a:p>
            <a:r>
              <a:rPr lang="en-US" b="1" dirty="0" smtClean="0"/>
              <a:t>OERR</a:t>
            </a:r>
            <a:r>
              <a:rPr lang="en-US" dirty="0" smtClean="0"/>
              <a:t>: Overrun error bit</a:t>
            </a:r>
          </a:p>
          <a:p>
            <a:pPr lvl="1"/>
            <a:r>
              <a:rPr lang="en-US" dirty="0" smtClean="0"/>
              <a:t>0: No overrun error, 1: Overrun error occurred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RX9D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9</a:t>
            </a:r>
            <a:r>
              <a:rPr lang="en-US" baseline="30000" dirty="0" smtClean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bit of 9-bit receive mode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1472952"/>
            <a:ext cx="835224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SPEN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587824" y="1472952"/>
            <a:ext cx="864096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RX9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SREN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CREN</a:t>
            </a:r>
            <a:endParaRPr lang="en-US" sz="12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ADDEN</a:t>
            </a:r>
            <a:endParaRPr lang="en-US" sz="10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FERR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OERR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4729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R</a:t>
            </a:r>
            <a:r>
              <a:rPr lang="en-US" sz="1200" b="1" dirty="0" smtClean="0"/>
              <a:t>X9D</a:t>
            </a:r>
            <a:endParaRPr lang="en-US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337623" y="3733800"/>
            <a:ext cx="407893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Value for </a:t>
            </a:r>
            <a:r>
              <a:rPr lang="en-US" dirty="0" err="1" smtClean="0"/>
              <a:t>Async</a:t>
            </a:r>
            <a:r>
              <a:rPr lang="en-US" dirty="0" smtClean="0"/>
              <a:t> mode Receive: </a:t>
            </a:r>
            <a:r>
              <a:rPr lang="en-US" b="1" dirty="0" smtClean="0"/>
              <a:t>0x90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002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 – Baud rate formulas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Baud rate of the UART port is </a:t>
                </a:r>
                <a:r>
                  <a:rPr lang="en-US" dirty="0" smtClean="0"/>
                  <a:t>determined </a:t>
                </a:r>
                <a:r>
                  <a:rPr lang="en-US" dirty="0"/>
                  <a:t>by:</a:t>
                </a:r>
              </a:p>
              <a:p>
                <a:pPr lvl="1"/>
                <a:r>
                  <a:rPr lang="en-US" dirty="0"/>
                  <a:t>Values of </a:t>
                </a:r>
              </a:p>
              <a:p>
                <a:pPr lvl="2"/>
                <a:r>
                  <a:rPr lang="en-US" b="1" dirty="0"/>
                  <a:t>BRGH</a:t>
                </a:r>
                <a:r>
                  <a:rPr lang="en-US" dirty="0"/>
                  <a:t> (TXSTA, bit 2</a:t>
                </a:r>
                <a:r>
                  <a:rPr lang="en-US" dirty="0" smtClean="0"/>
                  <a:t>) and </a:t>
                </a:r>
                <a:r>
                  <a:rPr lang="en-US" b="1" dirty="0" smtClean="0"/>
                  <a:t>BRG16</a:t>
                </a:r>
                <a:r>
                  <a:rPr lang="en-US" dirty="0" smtClean="0"/>
                  <a:t> </a:t>
                </a:r>
                <a:r>
                  <a:rPr lang="en-US" dirty="0"/>
                  <a:t>(BAUDCON, bit 3)</a:t>
                </a:r>
              </a:p>
              <a:p>
                <a:pPr lvl="1"/>
                <a:r>
                  <a:rPr lang="en-US" dirty="0"/>
                  <a:t>Contents of </a:t>
                </a:r>
              </a:p>
              <a:p>
                <a:pPr lvl="2"/>
                <a:r>
                  <a:rPr lang="en-US" b="1" dirty="0"/>
                  <a:t>SPBRGH:SPBRG</a:t>
                </a:r>
                <a:r>
                  <a:rPr lang="en-US" dirty="0"/>
                  <a:t> </a:t>
                </a:r>
                <a:r>
                  <a:rPr lang="en-US" dirty="0" smtClean="0"/>
                  <a:t>registers (say,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115343"/>
                  </p:ext>
                </p:extLst>
              </p:nvPr>
            </p:nvGraphicFramePr>
            <p:xfrm>
              <a:off x="1447800" y="3810000"/>
              <a:ext cx="6096000" cy="2289938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990600"/>
                    <a:gridCol w="914400"/>
                    <a:gridCol w="1752600"/>
                    <a:gridCol w="2438400"/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BRG16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BRGH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UART mode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Baud rate formula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8-bit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z="1600" b="0" i="1" baseline="-25000" smtClean="0">
                                        <a:latin typeface="Cambria Math"/>
                                      </a:rPr>
                                      <m:t>𝑜𝑠𝑐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64(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8-bit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z="1600" b="0" i="1" baseline="-25000" smtClean="0">
                                        <a:latin typeface="Cambria Math"/>
                                      </a:rPr>
                                      <m:t>𝑜𝑠𝑐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16(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16-bit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baseline="0" dirty="0" smtClean="0"/>
                            <a:t> 16-bit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  <m:r>
                                      <a:rPr lang="en-US" sz="1600" b="0" i="1" baseline="-25000" smtClean="0">
                                        <a:latin typeface="Cambria Math"/>
                                      </a:rPr>
                                      <m:t>𝑜𝑠𝑐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4(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+1)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7115343"/>
                  </p:ext>
                </p:extLst>
              </p:nvPr>
            </p:nvGraphicFramePr>
            <p:xfrm>
              <a:off x="1447800" y="3810000"/>
              <a:ext cx="6096000" cy="2289938"/>
            </p:xfrm>
            <a:graphic>
              <a:graphicData uri="http://schemas.openxmlformats.org/drawingml/2006/table">
                <a:tbl>
                  <a:tblPr firstRow="1" bandRow="1">
                    <a:tableStyleId>{08FB837D-C827-4EFA-A057-4D05807E0F7C}</a:tableStyleId>
                  </a:tblPr>
                  <a:tblGrid>
                    <a:gridCol w="990600"/>
                    <a:gridCol w="914400"/>
                    <a:gridCol w="1752600"/>
                    <a:gridCol w="2438400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BRG16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BRGH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UART mode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Baud rate formula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91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8-bit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50250" t="-67010" b="-22577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8-bit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50250" t="-132787" b="-7950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0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 16-bit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91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1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Async</a:t>
                          </a:r>
                          <a:r>
                            <a:rPr lang="en-US" sz="1600" dirty="0" smtClean="0"/>
                            <a:t>,</a:t>
                          </a:r>
                          <a:r>
                            <a:rPr lang="en-US" sz="1600" baseline="0" dirty="0" smtClean="0"/>
                            <a:t> 16-bit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50250" t="-29278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15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Controller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6825168" cy="44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 – Transmit mode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Enable transmit</a:t>
            </a:r>
          </a:p>
          <a:p>
            <a:pPr lvl="1"/>
            <a:r>
              <a:rPr lang="en-US" dirty="0" smtClean="0"/>
              <a:t>Load TXSTA (0x20)</a:t>
            </a:r>
          </a:p>
          <a:p>
            <a:endParaRPr lang="en-US" dirty="0" smtClean="0"/>
          </a:p>
          <a:p>
            <a:r>
              <a:rPr lang="en-US" dirty="0" smtClean="0"/>
              <a:t>Determine speed</a:t>
            </a:r>
          </a:p>
          <a:p>
            <a:pPr lvl="1"/>
            <a:r>
              <a:rPr lang="en-US" dirty="0" smtClean="0"/>
              <a:t>Load SPBRG’s, BRG16</a:t>
            </a:r>
          </a:p>
          <a:p>
            <a:endParaRPr lang="en-US" dirty="0" smtClean="0"/>
          </a:p>
          <a:p>
            <a:r>
              <a:rPr lang="en-US" dirty="0" smtClean="0"/>
              <a:t>Fix TX pin direction</a:t>
            </a:r>
          </a:p>
          <a:p>
            <a:pPr lvl="1"/>
            <a:r>
              <a:rPr lang="en-US" dirty="0" smtClean="0"/>
              <a:t>Make TX/RC6 output</a:t>
            </a:r>
          </a:p>
          <a:p>
            <a:endParaRPr lang="en-US" dirty="0" smtClean="0"/>
          </a:p>
          <a:p>
            <a:r>
              <a:rPr lang="en-US" dirty="0" smtClean="0"/>
              <a:t>Clear IF flag</a:t>
            </a:r>
          </a:p>
          <a:p>
            <a:pPr lvl="1"/>
            <a:r>
              <a:rPr lang="en-US" dirty="0" smtClean="0"/>
              <a:t>TXIF bit of PIR1</a:t>
            </a:r>
          </a:p>
          <a:p>
            <a:endParaRPr lang="en-US" dirty="0" smtClean="0"/>
          </a:p>
          <a:p>
            <a:r>
              <a:rPr lang="en-US" dirty="0" smtClean="0"/>
              <a:t>Enable serial port</a:t>
            </a:r>
          </a:p>
          <a:p>
            <a:pPr lvl="1"/>
            <a:r>
              <a:rPr lang="en-US" dirty="0" smtClean="0"/>
              <a:t>SPEN bit of RCSTA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Load TXREG with data</a:t>
            </a:r>
          </a:p>
          <a:p>
            <a:endParaRPr lang="en-US" dirty="0"/>
          </a:p>
          <a:p>
            <a:r>
              <a:rPr lang="en-US" dirty="0" smtClean="0"/>
              <a:t>Check for transmit complete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2362200"/>
            <a:ext cx="2362200" cy="3733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PIC18F4520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91400" y="523494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1400" y="493014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TX/RC6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04460" y="502920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TXREG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5029200"/>
            <a:ext cx="990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TSR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4460" y="4419600"/>
            <a:ext cx="9906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FREG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1" idx="0"/>
          </p:cNvCxnSpPr>
          <p:nvPr/>
        </p:nvCxnSpPr>
        <p:spPr>
          <a:xfrm>
            <a:off x="5699760" y="4800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34940" y="3070860"/>
            <a:ext cx="990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TXSTA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34940" y="3505200"/>
            <a:ext cx="990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RCSTA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endCxn id="12" idx="0"/>
          </p:cNvCxnSpPr>
          <p:nvPr/>
        </p:nvCxnSpPr>
        <p:spPr>
          <a:xfrm rot="16200000" flipH="1">
            <a:off x="5810250" y="3943350"/>
            <a:ext cx="1524000" cy="647700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195060" y="5219700"/>
            <a:ext cx="20574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05600" y="3124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TXIF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6362700" y="4152900"/>
            <a:ext cx="1524000" cy="228600"/>
          </a:xfrm>
          <a:prstGeom prst="curvedConnector3">
            <a:avLst/>
          </a:prstGeom>
          <a:ln w="19050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UART – Receive mode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Enable serial port, and continuous receive</a:t>
            </a:r>
          </a:p>
          <a:p>
            <a:pPr lvl="1"/>
            <a:r>
              <a:rPr lang="en-US" dirty="0" smtClean="0"/>
              <a:t>Load RCSTA (0x90)</a:t>
            </a:r>
          </a:p>
          <a:p>
            <a:endParaRPr lang="en-US" dirty="0" smtClean="0"/>
          </a:p>
          <a:p>
            <a:r>
              <a:rPr lang="en-US" dirty="0" smtClean="0"/>
              <a:t>Determine speed</a:t>
            </a:r>
          </a:p>
          <a:p>
            <a:pPr lvl="1"/>
            <a:r>
              <a:rPr lang="en-US" dirty="0" smtClean="0"/>
              <a:t>Load SPBRG’s, BRG16</a:t>
            </a:r>
          </a:p>
          <a:p>
            <a:endParaRPr lang="en-US" dirty="0" smtClean="0"/>
          </a:p>
          <a:p>
            <a:r>
              <a:rPr lang="en-US" dirty="0" smtClean="0"/>
              <a:t>Fix RX pin direction</a:t>
            </a:r>
          </a:p>
          <a:p>
            <a:pPr lvl="1"/>
            <a:r>
              <a:rPr lang="en-US" dirty="0" smtClean="0"/>
              <a:t>Make RX/RC7 input</a:t>
            </a:r>
          </a:p>
          <a:p>
            <a:endParaRPr lang="en-US" dirty="0" smtClean="0"/>
          </a:p>
          <a:p>
            <a:r>
              <a:rPr lang="en-US" dirty="0" smtClean="0"/>
              <a:t>Clear IF flag</a:t>
            </a:r>
          </a:p>
          <a:p>
            <a:pPr lvl="1"/>
            <a:r>
              <a:rPr lang="en-US" dirty="0" smtClean="0"/>
              <a:t>RCIF bit of PIR1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Wait for data reception</a:t>
            </a:r>
          </a:p>
          <a:p>
            <a:pPr lvl="1"/>
            <a:r>
              <a:rPr lang="en-US" dirty="0" smtClean="0"/>
              <a:t>Monitor RCIF REG with data</a:t>
            </a:r>
          </a:p>
          <a:p>
            <a:endParaRPr lang="en-US" dirty="0" smtClean="0"/>
          </a:p>
          <a:p>
            <a:r>
              <a:rPr lang="en-US" dirty="0" smtClean="0"/>
              <a:t>Data available in RCREG!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029200" y="2362200"/>
            <a:ext cx="2362200" cy="3733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PIC18F4520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91400" y="5234940"/>
            <a:ext cx="10668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44740" y="492252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X/RC7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204460" y="5029200"/>
            <a:ext cx="990600" cy="381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smtClean="0">
                <a:solidFill>
                  <a:schemeClr val="tx1"/>
                </a:solidFill>
              </a:rPr>
              <a:t>RCREG</a:t>
            </a: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800" y="5029200"/>
            <a:ext cx="9906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SR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4460" y="4419600"/>
            <a:ext cx="990600" cy="381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FREG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2"/>
            <a:endCxn id="11" idx="0"/>
          </p:cNvCxnSpPr>
          <p:nvPr/>
        </p:nvCxnSpPr>
        <p:spPr>
          <a:xfrm>
            <a:off x="5699760" y="4800600"/>
            <a:ext cx="0" cy="2286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234940" y="3124200"/>
            <a:ext cx="9906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RCSTA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" name="Curved Connector 19"/>
          <p:cNvCxnSpPr>
            <a:stCxn id="18" idx="2"/>
            <a:endCxn id="12" idx="0"/>
          </p:cNvCxnSpPr>
          <p:nvPr/>
        </p:nvCxnSpPr>
        <p:spPr>
          <a:xfrm rot="16200000" flipH="1">
            <a:off x="5551170" y="3684270"/>
            <a:ext cx="1524000" cy="1165860"/>
          </a:xfrm>
          <a:prstGeom prst="curvedConnector3">
            <a:avLst/>
          </a:prstGeom>
          <a:ln w="190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  <a:endCxn id="12" idx="1"/>
          </p:cNvCxnSpPr>
          <p:nvPr/>
        </p:nvCxnSpPr>
        <p:spPr>
          <a:xfrm>
            <a:off x="6195060" y="5219700"/>
            <a:ext cx="20574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705600" y="31242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RCIF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/>
          <p:nvPr/>
        </p:nvCxnSpPr>
        <p:spPr>
          <a:xfrm rot="16200000" flipV="1">
            <a:off x="6362700" y="4152900"/>
            <a:ext cx="1524000" cy="228600"/>
          </a:xfrm>
          <a:prstGeom prst="curvedConnector3">
            <a:avLst/>
          </a:prstGeom>
          <a:ln w="19050">
            <a:solidFill>
              <a:srgbClr val="FF33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50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UART – Experiment topology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 dev board connected to PC’s serial port (</a:t>
            </a:r>
            <a:r>
              <a:rPr lang="en-US" dirty="0" err="1" smtClean="0"/>
              <a:t>COMx</a:t>
            </a:r>
            <a:r>
              <a:rPr lang="en-US" dirty="0" smtClean="0"/>
              <a:t>)</a:t>
            </a:r>
          </a:p>
          <a:p>
            <a:r>
              <a:rPr lang="en-US" dirty="0" smtClean="0"/>
              <a:t>PC running serial port software: </a:t>
            </a:r>
            <a:r>
              <a:rPr lang="en-US" dirty="0" err="1" smtClean="0"/>
              <a:t>PuTTY</a:t>
            </a:r>
            <a:r>
              <a:rPr lang="en-US" dirty="0" smtClean="0"/>
              <a:t> / Hyper-terminal </a:t>
            </a:r>
          </a:p>
          <a:p>
            <a:r>
              <a:rPr lang="en-US" dirty="0" smtClean="0"/>
              <a:t>PIC code should enable</a:t>
            </a:r>
          </a:p>
          <a:p>
            <a:pPr lvl="1"/>
            <a:r>
              <a:rPr lang="en-US" dirty="0" smtClean="0"/>
              <a:t>UART Receive (data from PC)</a:t>
            </a:r>
          </a:p>
          <a:p>
            <a:pPr lvl="1"/>
            <a:r>
              <a:rPr lang="en-US" dirty="0" smtClean="0"/>
              <a:t>UART Transmit (echo back data so received)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219200" y="3657600"/>
            <a:ext cx="6248400" cy="2819400"/>
            <a:chOff x="1219200" y="3657600"/>
            <a:chExt cx="6248400" cy="2819400"/>
          </a:xfrm>
        </p:grpSpPr>
        <p:sp>
          <p:nvSpPr>
            <p:cNvPr id="10" name="Rounded Rectangle 9"/>
            <p:cNvSpPr/>
            <p:nvPr/>
          </p:nvSpPr>
          <p:spPr>
            <a:xfrm>
              <a:off x="1219200" y="4038600"/>
              <a:ext cx="2057400" cy="24384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PIC18F4520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72200" y="3657600"/>
              <a:ext cx="1295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/>
            <p:cNvSpPr/>
            <p:nvPr/>
          </p:nvSpPr>
          <p:spPr>
            <a:xfrm>
              <a:off x="6019800" y="4572000"/>
              <a:ext cx="14478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48400" y="3733800"/>
              <a:ext cx="1143000" cy="7620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ABC…</a:t>
              </a:r>
              <a:endParaRPr lang="en-US" dirty="0"/>
            </a:p>
          </p:txBody>
        </p:sp>
        <p:cxnSp>
          <p:nvCxnSpPr>
            <p:cNvPr id="16" name="Curved Connector 15"/>
            <p:cNvCxnSpPr/>
            <p:nvPr/>
          </p:nvCxnSpPr>
          <p:spPr>
            <a:xfrm rot="10800000" flipV="1">
              <a:off x="3276600" y="4953000"/>
              <a:ext cx="2819400" cy="685801"/>
            </a:xfrm>
            <a:prstGeom prst="curvedConnector3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Parallelogram 16"/>
            <p:cNvSpPr/>
            <p:nvPr/>
          </p:nvSpPr>
          <p:spPr>
            <a:xfrm>
              <a:off x="6210300" y="4648200"/>
              <a:ext cx="1066800" cy="4191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Curved Connector 19"/>
            <p:cNvCxnSpPr/>
            <p:nvPr/>
          </p:nvCxnSpPr>
          <p:spPr>
            <a:xfrm rot="10800000" flipV="1">
              <a:off x="3276600" y="4876800"/>
              <a:ext cx="2819400" cy="685801"/>
            </a:xfrm>
            <a:prstGeom prst="curvedConnector3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23260" y="5257800"/>
              <a:ext cx="4347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RX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43704" y="5623560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TX</a:t>
              </a:r>
              <a:endParaRPr lang="en-US" sz="1400" dirty="0"/>
            </a:p>
          </p:txBody>
        </p:sp>
        <p:sp>
          <p:nvSpPr>
            <p:cNvPr id="23" name="Cloud Callout 22"/>
            <p:cNvSpPr/>
            <p:nvPr/>
          </p:nvSpPr>
          <p:spPr>
            <a:xfrm>
              <a:off x="1653540" y="4133849"/>
              <a:ext cx="1143000" cy="876301"/>
            </a:xfrm>
            <a:prstGeom prst="cloudCallo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 smtClean="0">
                  <a:solidFill>
                    <a:srgbClr val="FF0000"/>
                  </a:solidFill>
                </a:rPr>
                <a:t>UART code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886647" y="5638802"/>
              <a:ext cx="676786" cy="29569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TXREG</a:t>
              </a:r>
              <a:endParaRPr lang="en-US" sz="1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97380" y="5257800"/>
              <a:ext cx="676786" cy="29569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RCREG</a:t>
              </a:r>
              <a:endParaRPr lang="en-US" sz="1000" dirty="0"/>
            </a:p>
          </p:txBody>
        </p:sp>
        <p:cxnSp>
          <p:nvCxnSpPr>
            <p:cNvPr id="30" name="Straight Arrow Connector 29"/>
            <p:cNvCxnSpPr>
              <a:endCxn id="28" idx="3"/>
            </p:cNvCxnSpPr>
            <p:nvPr/>
          </p:nvCxnSpPr>
          <p:spPr>
            <a:xfrm flipH="1" flipV="1">
              <a:off x="2574166" y="5405645"/>
              <a:ext cx="702434" cy="159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3"/>
            </p:cNvCxnSpPr>
            <p:nvPr/>
          </p:nvCxnSpPr>
          <p:spPr>
            <a:xfrm flipV="1">
              <a:off x="2563433" y="5638802"/>
              <a:ext cx="713166" cy="147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8" idx="1"/>
            </p:cNvCxnSpPr>
            <p:nvPr/>
          </p:nvCxnSpPr>
          <p:spPr>
            <a:xfrm rot="10800000" flipV="1">
              <a:off x="1886648" y="5405645"/>
              <a:ext cx="10733" cy="381002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urved Right Arrow 35"/>
            <p:cNvSpPr/>
            <p:nvPr/>
          </p:nvSpPr>
          <p:spPr>
            <a:xfrm>
              <a:off x="1706880" y="5404068"/>
              <a:ext cx="175260" cy="374959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 flipV="1">
              <a:off x="4876800" y="5219701"/>
              <a:ext cx="685800" cy="6476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27320" y="5786647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Serial cable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503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bus – </a:t>
            </a:r>
            <a:br>
              <a:rPr lang="en-US" dirty="0" smtClean="0"/>
            </a:b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The Standard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</a:t>
            </a:r>
            <a:r>
              <a:rPr lang="en-US" b="1" u="sng" dirty="0" smtClean="0"/>
              <a:t>I</a:t>
            </a:r>
            <a:r>
              <a:rPr lang="en-US" dirty="0" smtClean="0"/>
              <a:t>nter </a:t>
            </a:r>
            <a:r>
              <a:rPr lang="en-US" b="1" u="sng" dirty="0" smtClean="0"/>
              <a:t>I</a:t>
            </a:r>
            <a:r>
              <a:rPr lang="en-US" dirty="0" smtClean="0"/>
              <a:t>ntegrated </a:t>
            </a:r>
            <a:r>
              <a:rPr lang="en-US" b="1" u="sng" dirty="0" smtClean="0"/>
              <a:t>C</a:t>
            </a:r>
            <a:r>
              <a:rPr lang="en-US" dirty="0" smtClean="0"/>
              <a:t>ircuit</a:t>
            </a:r>
          </a:p>
          <a:p>
            <a:pPr lvl="1"/>
            <a:r>
              <a:rPr lang="en-US" dirty="0" smtClean="0"/>
              <a:t>Defined by Philips (now NXP) in 1982 as a serial bus</a:t>
            </a:r>
          </a:p>
          <a:p>
            <a:pPr lvl="1"/>
            <a:r>
              <a:rPr lang="en-US" dirty="0" smtClean="0"/>
              <a:t>Synchronous, Multi-master, Multi-slave</a:t>
            </a:r>
          </a:p>
          <a:p>
            <a:pPr lvl="1"/>
            <a:r>
              <a:rPr lang="en-US" b="1" dirty="0" smtClean="0"/>
              <a:t>Multi-drop</a:t>
            </a:r>
            <a:r>
              <a:rPr lang="en-US" dirty="0" smtClean="0"/>
              <a:t>, Packet-switched, Half-duplex </a:t>
            </a:r>
          </a:p>
          <a:p>
            <a:pPr lvl="1"/>
            <a:r>
              <a:rPr lang="en-US" dirty="0" smtClean="0"/>
              <a:t>Single-ended: 2 pins with 2 signals</a:t>
            </a:r>
          </a:p>
          <a:p>
            <a:pPr lvl="2"/>
            <a:r>
              <a:rPr lang="en-US" b="1" dirty="0" smtClean="0"/>
              <a:t>SCL</a:t>
            </a:r>
            <a:r>
              <a:rPr lang="en-US" dirty="0" smtClean="0"/>
              <a:t> (System Clock), and </a:t>
            </a:r>
            <a:r>
              <a:rPr lang="en-US" b="1" dirty="0" smtClean="0"/>
              <a:t>SDA</a:t>
            </a:r>
            <a:r>
              <a:rPr lang="en-US" dirty="0" smtClean="0"/>
              <a:t> (System Data)</a:t>
            </a:r>
          </a:p>
          <a:p>
            <a:pPr lvl="3"/>
            <a:endParaRPr lang="en-US" dirty="0"/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Wiring</a:t>
            </a:r>
          </a:p>
          <a:p>
            <a:pPr lvl="1"/>
            <a:r>
              <a:rPr lang="en-US" dirty="0" smtClean="0"/>
              <a:t>No standards defined</a:t>
            </a:r>
          </a:p>
          <a:p>
            <a:pPr lvl="1"/>
            <a:r>
              <a:rPr lang="en-US" dirty="0" smtClean="0"/>
              <a:t>Bus length limited by bus capacitance (&lt;400pF)</a:t>
            </a:r>
          </a:p>
          <a:p>
            <a:pPr lvl="1"/>
            <a:r>
              <a:rPr lang="en-US" b="1" dirty="0" smtClean="0"/>
              <a:t>Open-Collector</a:t>
            </a:r>
            <a:r>
              <a:rPr lang="en-US" dirty="0" smtClean="0"/>
              <a:t> / </a:t>
            </a:r>
            <a:r>
              <a:rPr lang="en-US" b="1" dirty="0" smtClean="0"/>
              <a:t>Open-Drain</a:t>
            </a:r>
            <a:r>
              <a:rPr lang="en-US" dirty="0" smtClean="0"/>
              <a:t> pins</a:t>
            </a:r>
          </a:p>
          <a:p>
            <a:pPr lvl="1"/>
            <a:endParaRPr lang="en-US" dirty="0"/>
          </a:p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Voltages</a:t>
            </a:r>
          </a:p>
          <a:p>
            <a:pPr lvl="1"/>
            <a:r>
              <a:rPr lang="en-US" dirty="0" smtClean="0"/>
              <a:t>TTL compatible</a:t>
            </a:r>
          </a:p>
          <a:p>
            <a:pPr lvl="2"/>
            <a:r>
              <a:rPr lang="en-US" dirty="0" smtClean="0"/>
              <a:t>Logic 1: 5V, 3.3V</a:t>
            </a:r>
          </a:p>
          <a:p>
            <a:pPr lvl="2"/>
            <a:r>
              <a:rPr lang="en-US" dirty="0" smtClean="0"/>
              <a:t>Logic 0: 0V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8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</a:t>
            </a:r>
            <a:r>
              <a:rPr lang="en-US" dirty="0" smtClean="0"/>
              <a:t>Use-cases,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Intended use</a:t>
            </a:r>
          </a:p>
          <a:p>
            <a:pPr lvl="1"/>
            <a:r>
              <a:rPr lang="en-US" dirty="0" smtClean="0"/>
              <a:t>Popular bus for connecting peripheral devices to controllers / CPUs</a:t>
            </a:r>
          </a:p>
          <a:p>
            <a:pPr lvl="2"/>
            <a:r>
              <a:rPr lang="en-US" dirty="0" smtClean="0"/>
              <a:t>Interacting with compatible EEPROMs, RTCs, NVRAM chips, … </a:t>
            </a:r>
          </a:p>
          <a:p>
            <a:pPr lvl="2"/>
            <a:r>
              <a:rPr lang="en-US" dirty="0" smtClean="0"/>
              <a:t>Controlling low-speed ADCs, DACs</a:t>
            </a:r>
          </a:p>
          <a:p>
            <a:pPr lvl="2"/>
            <a:r>
              <a:rPr lang="en-US" dirty="0" smtClean="0"/>
              <a:t>Controlling display properties (contrast, hue, </a:t>
            </a:r>
            <a:r>
              <a:rPr lang="en-US" dirty="0" err="1" smtClean="0"/>
              <a:t>colour</a:t>
            </a:r>
            <a:r>
              <a:rPr lang="en-US" dirty="0" smtClean="0"/>
              <a:t> balance) via DDC</a:t>
            </a:r>
          </a:p>
          <a:p>
            <a:pPr lvl="2"/>
            <a:r>
              <a:rPr lang="en-US" dirty="0" smtClean="0"/>
              <a:t>Controlling low-end OLED / LCD displays</a:t>
            </a:r>
          </a:p>
          <a:p>
            <a:pPr lvl="2"/>
            <a:r>
              <a:rPr lang="en-US" dirty="0" smtClean="0"/>
              <a:t>Interfacing with compatible sensors</a:t>
            </a:r>
          </a:p>
          <a:p>
            <a:pPr lvl="2"/>
            <a:r>
              <a:rPr lang="en-US" dirty="0" smtClean="0"/>
              <a:t>System Management (via </a:t>
            </a:r>
            <a:r>
              <a:rPr lang="en-US" dirty="0" err="1" smtClean="0"/>
              <a:t>SMBus</a:t>
            </a:r>
            <a:r>
              <a:rPr lang="en-US" dirty="0" smtClean="0"/>
              <a:t> avatar)</a:t>
            </a:r>
          </a:p>
          <a:p>
            <a:pPr lvl="2"/>
            <a:endParaRPr lang="en-US" dirty="0"/>
          </a:p>
          <a:p>
            <a:r>
              <a:rPr lang="en-US" dirty="0" smtClean="0"/>
              <a:t>Speeds</a:t>
            </a:r>
          </a:p>
          <a:p>
            <a:pPr lvl="1"/>
            <a:r>
              <a:rPr lang="en-US" dirty="0" smtClean="0"/>
              <a:t>Standard (100 </a:t>
            </a:r>
            <a:r>
              <a:rPr lang="en-US" dirty="0" err="1" smtClean="0"/>
              <a:t>kbits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Fast-mode (400 </a:t>
            </a:r>
            <a:r>
              <a:rPr lang="en-US" dirty="0" err="1" smtClean="0"/>
              <a:t>kbits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High-speed (3.4 </a:t>
            </a:r>
            <a:r>
              <a:rPr lang="en-US" dirty="0" err="1" smtClean="0"/>
              <a:t>Mbits</a:t>
            </a:r>
            <a:r>
              <a:rPr lang="en-US" dirty="0" smtClean="0"/>
              <a:t>/s)</a:t>
            </a:r>
          </a:p>
          <a:p>
            <a:pPr lvl="1"/>
            <a:r>
              <a:rPr lang="en-US" dirty="0" smtClean="0"/>
              <a:t>Ultra Fast-mode (5 </a:t>
            </a:r>
            <a:r>
              <a:rPr lang="en-US" dirty="0" err="1" smtClean="0"/>
              <a:t>Mbits</a:t>
            </a:r>
            <a:r>
              <a:rPr lang="en-US" dirty="0" smtClean="0"/>
              <a:t>/s)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Open collector / drain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Outputs left ‘floating’ (open)</a:t>
            </a:r>
          </a:p>
          <a:p>
            <a:pPr lvl="1"/>
            <a:r>
              <a:rPr lang="en-US" b="1" dirty="0" smtClean="0"/>
              <a:t>Pull-up</a:t>
            </a:r>
            <a:r>
              <a:rPr lang="en-US" dirty="0" smtClean="0"/>
              <a:t> resistor used to ‘pull up’ the line to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cc</a:t>
            </a:r>
            <a:endParaRPr lang="en-US" baseline="-25000" dirty="0" smtClean="0"/>
          </a:p>
          <a:p>
            <a:r>
              <a:rPr lang="en-US" dirty="0" smtClean="0"/>
              <a:t>When outputs are different: OUT1=1 and OUT2=0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74320" lvl="2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Device sending 0 ‘wins’ over device sending 1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5715000" cy="28024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252" y="3589020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 collector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2011680" y="5437194"/>
            <a:ext cx="88197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70287" y="5387340"/>
            <a:ext cx="881973" cy="3077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2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676511" y="3599108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Open drain</a:t>
            </a:r>
            <a:endParaRPr lang="en-US" sz="1400" dirty="0"/>
          </a:p>
        </p:txBody>
      </p:sp>
      <p:cxnSp>
        <p:nvCxnSpPr>
          <p:cNvPr id="14" name="Curved Connector 13"/>
          <p:cNvCxnSpPr/>
          <p:nvPr/>
        </p:nvCxnSpPr>
        <p:spPr>
          <a:xfrm>
            <a:off x="4724400" y="4419600"/>
            <a:ext cx="1143000" cy="762000"/>
          </a:xfrm>
          <a:prstGeom prst="curved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H="1">
            <a:off x="3905055" y="3410144"/>
            <a:ext cx="1828800" cy="1714111"/>
          </a:xfrm>
          <a:prstGeom prst="curvedConnector3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89915" y="4692729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OUT2=0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90421" y="4419600"/>
            <a:ext cx="671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OUT1=1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4591" y="4800600"/>
            <a:ext cx="721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Result=0</a:t>
            </a:r>
            <a:endParaRPr lang="en-US" sz="1000" b="1" dirty="0">
              <a:solidFill>
                <a:srgbClr val="00B05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191000" y="4419600"/>
            <a:ext cx="0" cy="39623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6200000" flipV="1">
            <a:off x="3202101" y="3777109"/>
            <a:ext cx="1066801" cy="218182"/>
          </a:xfrm>
          <a:prstGeom prst="curved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7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Open-collector / Open-drain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Bus Topology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SCL and SDA lines are </a:t>
            </a:r>
            <a:r>
              <a:rPr lang="en-US" b="1" dirty="0" smtClean="0"/>
              <a:t>open-collector</a:t>
            </a:r>
            <a:r>
              <a:rPr lang="en-US" dirty="0" smtClean="0"/>
              <a:t> design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ulled up to V</a:t>
            </a:r>
            <a:r>
              <a:rPr lang="en-US" baseline="-25000" dirty="0" smtClean="0"/>
              <a:t>CC </a:t>
            </a:r>
            <a:r>
              <a:rPr lang="en-US" dirty="0" smtClean="0"/>
              <a:t>/ V</a:t>
            </a:r>
            <a:r>
              <a:rPr lang="en-US" baseline="-25000" dirty="0" smtClean="0"/>
              <a:t>DD</a:t>
            </a:r>
            <a:r>
              <a:rPr lang="en-US" dirty="0" smtClean="0"/>
              <a:t> (Logic 1)</a:t>
            </a:r>
          </a:p>
          <a:p>
            <a:pPr lvl="2"/>
            <a:r>
              <a:rPr lang="en-US" i="1" dirty="0"/>
              <a:t>Nothing to be done to send a Logic </a:t>
            </a:r>
            <a:r>
              <a:rPr lang="en-US" i="1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Pulled down to ground (0V) to send a Logic 0</a:t>
            </a:r>
          </a:p>
          <a:p>
            <a:pPr lvl="1"/>
            <a:endParaRPr lang="en-US" dirty="0"/>
          </a:p>
          <a:p>
            <a:pPr marL="274320" lvl="1" indent="0" algn="ctr">
              <a:buNone/>
            </a:pPr>
            <a:endParaRPr lang="en-US" b="1" i="1" dirty="0" smtClean="0">
              <a:solidFill>
                <a:srgbClr val="FF0000"/>
              </a:solidFill>
            </a:endParaRPr>
          </a:p>
          <a:p>
            <a:pPr marL="274320" lvl="1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Device sending 0 ‘wins’ over device sending 1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905000"/>
            <a:ext cx="3733800" cy="131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C: </a:t>
            </a:r>
            <a:r>
              <a:rPr lang="en-US" dirty="0" smtClean="0"/>
              <a:t>Roles, Addressing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Roles: 2 distinct roles defined</a:t>
            </a:r>
          </a:p>
          <a:p>
            <a:pPr lvl="1"/>
            <a:r>
              <a:rPr lang="en-US" b="1" dirty="0" smtClean="0"/>
              <a:t>Master</a:t>
            </a:r>
          </a:p>
          <a:p>
            <a:pPr lvl="2"/>
            <a:r>
              <a:rPr lang="en-US" dirty="0" smtClean="0"/>
              <a:t>Initiates communication (called ‘transactions’)</a:t>
            </a:r>
          </a:p>
          <a:p>
            <a:pPr lvl="2"/>
            <a:r>
              <a:rPr lang="en-US" dirty="0" smtClean="0"/>
              <a:t>Drives the system clock (SCL)</a:t>
            </a:r>
          </a:p>
          <a:p>
            <a:pPr lvl="2"/>
            <a:r>
              <a:rPr lang="en-US" dirty="0" smtClean="0"/>
              <a:t>Performs bus arbitration</a:t>
            </a:r>
          </a:p>
          <a:p>
            <a:pPr lvl="1"/>
            <a:r>
              <a:rPr lang="en-US" b="1" dirty="0" smtClean="0"/>
              <a:t>Slave</a:t>
            </a:r>
          </a:p>
          <a:p>
            <a:pPr lvl="2"/>
            <a:r>
              <a:rPr lang="en-US" dirty="0" smtClean="0"/>
              <a:t>Responds to master</a:t>
            </a:r>
          </a:p>
          <a:p>
            <a:pPr lvl="2"/>
            <a:r>
              <a:rPr lang="en-US" dirty="0" smtClean="0"/>
              <a:t>Accepts data from master</a:t>
            </a:r>
          </a:p>
          <a:p>
            <a:pPr lvl="2"/>
            <a:r>
              <a:rPr lang="en-US" dirty="0" smtClean="0"/>
              <a:t>Send data when asked by master</a:t>
            </a:r>
          </a:p>
          <a:p>
            <a:pPr lvl="2"/>
            <a:endParaRPr lang="en-US" dirty="0"/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Addressing:</a:t>
            </a:r>
          </a:p>
          <a:p>
            <a:pPr lvl="1"/>
            <a:r>
              <a:rPr lang="en-US" dirty="0" smtClean="0"/>
              <a:t>Slaves need to have ‘addresses’ to exist on the bus</a:t>
            </a:r>
          </a:p>
          <a:p>
            <a:pPr lvl="2"/>
            <a:r>
              <a:rPr lang="en-US" b="1" dirty="0" smtClean="0"/>
              <a:t>8-bit (actually 7+1) </a:t>
            </a:r>
            <a:r>
              <a:rPr lang="en-US" dirty="0" smtClean="0"/>
              <a:t>/ 10-bit</a:t>
            </a:r>
          </a:p>
          <a:p>
            <a:pPr lvl="1"/>
            <a:r>
              <a:rPr lang="en-US" dirty="0" smtClean="0"/>
              <a:t>Masters do not have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has special signals / sequences</a:t>
            </a:r>
          </a:p>
          <a:p>
            <a:pPr lvl="1"/>
            <a:r>
              <a:rPr lang="en-US" dirty="0" smtClean="0"/>
              <a:t>To signify start and end of transactions</a:t>
            </a:r>
          </a:p>
          <a:p>
            <a:pPr lvl="1"/>
            <a:r>
              <a:rPr lang="en-US" dirty="0" smtClean="0"/>
              <a:t>Combination of line </a:t>
            </a:r>
            <a:r>
              <a:rPr lang="en-US" dirty="0"/>
              <a:t>(</a:t>
            </a:r>
            <a:r>
              <a:rPr lang="en-US" dirty="0" smtClean="0"/>
              <a:t>SCL, </a:t>
            </a:r>
            <a:r>
              <a:rPr lang="en-US" dirty="0"/>
              <a:t>SDA) </a:t>
            </a:r>
            <a:r>
              <a:rPr lang="en-US" dirty="0" smtClean="0"/>
              <a:t>voltage conditions and waveforms</a:t>
            </a:r>
          </a:p>
          <a:p>
            <a:pPr lvl="1"/>
            <a:endParaRPr lang="en-US" dirty="0"/>
          </a:p>
          <a:p>
            <a:r>
              <a:rPr lang="en-US" dirty="0" smtClean="0"/>
              <a:t>START sequence (symbol: “S”)</a:t>
            </a:r>
          </a:p>
          <a:p>
            <a:pPr lvl="1"/>
            <a:r>
              <a:rPr lang="en-US" dirty="0" smtClean="0"/>
              <a:t>SCL stays HIGH, SDA goes from HIGH to LOW</a:t>
            </a:r>
          </a:p>
          <a:p>
            <a:r>
              <a:rPr lang="en-US" dirty="0" smtClean="0"/>
              <a:t>STOP sequence (symbol: “P”)</a:t>
            </a:r>
          </a:p>
          <a:p>
            <a:pPr lvl="1"/>
            <a:r>
              <a:rPr lang="en-US" dirty="0" smtClean="0"/>
              <a:t>SCL stays HIGH, SDA goes from LOW to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257800"/>
            <a:ext cx="46291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9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Notational 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WREG</a:t>
            </a:r>
          </a:p>
          <a:p>
            <a:pPr lvl="1"/>
            <a:r>
              <a:rPr lang="en-US" dirty="0" smtClean="0"/>
              <a:t>W Register</a:t>
            </a:r>
          </a:p>
          <a:p>
            <a:r>
              <a:rPr lang="en-US" dirty="0" smtClean="0"/>
              <a:t>FREG</a:t>
            </a:r>
          </a:p>
          <a:p>
            <a:pPr lvl="1"/>
            <a:r>
              <a:rPr lang="en-US" dirty="0" smtClean="0"/>
              <a:t>File Register (any register location from GPR Bank 0 / SFR)</a:t>
            </a:r>
          </a:p>
          <a:p>
            <a:r>
              <a:rPr lang="en-US" dirty="0" smtClean="0"/>
              <a:t>[X]</a:t>
            </a:r>
          </a:p>
          <a:p>
            <a:pPr lvl="1"/>
            <a:r>
              <a:rPr lang="en-US" dirty="0" smtClean="0"/>
              <a:t>Contents of register X</a:t>
            </a:r>
          </a:p>
          <a:p>
            <a:pPr lvl="2"/>
            <a:r>
              <a:rPr lang="en-US" dirty="0" smtClean="0"/>
              <a:t>[WREG] = 0x02 ↔ WREG’s contents become 0x02</a:t>
            </a:r>
          </a:p>
          <a:p>
            <a:pPr lvl="2"/>
            <a:r>
              <a:rPr lang="en-US" dirty="0" smtClean="0"/>
              <a:t>[0x20] = 0x34    ↔ RAM File Register 0x20 content becomes 0x34</a:t>
            </a:r>
          </a:p>
          <a:p>
            <a:pPr lvl="2"/>
            <a:r>
              <a:rPr lang="en-US" dirty="0" smtClean="0"/>
              <a:t>[X] = [Y]             ↔ </a:t>
            </a:r>
            <a:r>
              <a:rPr lang="en-US" dirty="0"/>
              <a:t>C</a:t>
            </a:r>
            <a:r>
              <a:rPr lang="en-US" dirty="0" smtClean="0"/>
              <a:t>ontents of Y are copied into X</a:t>
            </a:r>
          </a:p>
          <a:p>
            <a:r>
              <a:rPr lang="en-US" dirty="0" smtClean="0"/>
              <a:t>Number systems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37804"/>
              </p:ext>
            </p:extLst>
          </p:nvPr>
        </p:nvGraphicFramePr>
        <p:xfrm>
          <a:off x="2819400" y="5486400"/>
          <a:ext cx="3200400" cy="10058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600200"/>
                <a:gridCol w="1600200"/>
              </a:tblGrid>
              <a:tr h="26411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d’10’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Hexadecimal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h’4A’ or 0x4A</a:t>
                      </a:r>
                      <a:endParaRPr lang="en-US" sz="1600" b="0" dirty="0"/>
                    </a:p>
                  </a:txBody>
                  <a:tcPr anchor="ctr"/>
                </a:tc>
              </a:tr>
              <a:tr h="292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</a:t>
                      </a:r>
                      <a:endParaRPr 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b’1000 0010’</a:t>
                      </a:r>
                      <a:endParaRPr lang="en-US" sz="1600" b="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41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C: SCL, SDA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Pin-wise:</a:t>
            </a:r>
          </a:p>
          <a:p>
            <a:pPr lvl="1"/>
            <a:r>
              <a:rPr lang="en-US" dirty="0" smtClean="0"/>
              <a:t>SCL is Clock – Always driven by Master</a:t>
            </a:r>
          </a:p>
          <a:p>
            <a:pPr lvl="1"/>
            <a:r>
              <a:rPr lang="en-US" dirty="0" smtClean="0"/>
              <a:t>SDA is Data – Driven by Master/Slave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SDA is stable when SCL is HIGH</a:t>
            </a:r>
          </a:p>
          <a:p>
            <a:pPr lvl="1"/>
            <a:r>
              <a:rPr lang="en-US" dirty="0" smtClean="0"/>
              <a:t>Data is ‘sampled’ on the line by Master/Slave</a:t>
            </a:r>
          </a:p>
          <a:p>
            <a:pPr lvl="1"/>
            <a:endParaRPr lang="en-US" dirty="0"/>
          </a:p>
          <a:p>
            <a:r>
              <a:rPr lang="en-US" dirty="0" smtClean="0"/>
              <a:t>SDA line is written MSB-first</a:t>
            </a:r>
          </a:p>
          <a:p>
            <a:pPr lvl="1"/>
            <a:r>
              <a:rPr lang="en-US" dirty="0" smtClean="0"/>
              <a:t>8-bit packets</a:t>
            </a:r>
          </a:p>
          <a:p>
            <a:pPr lvl="2"/>
            <a:r>
              <a:rPr lang="en-US" dirty="0" smtClean="0"/>
              <a:t>7-bit Slave address + 1 R/W bit</a:t>
            </a:r>
          </a:p>
          <a:p>
            <a:pPr lvl="2"/>
            <a:r>
              <a:rPr lang="en-US" dirty="0" smtClean="0"/>
              <a:t>8-bit data</a:t>
            </a:r>
          </a:p>
          <a:p>
            <a:pPr lvl="1"/>
            <a:r>
              <a:rPr lang="en-US" dirty="0" smtClean="0"/>
              <a:t>9</a:t>
            </a:r>
            <a:r>
              <a:rPr lang="en-US" baseline="30000" dirty="0" smtClean="0"/>
              <a:t>th</a:t>
            </a:r>
            <a:r>
              <a:rPr lang="en-US" dirty="0" smtClean="0"/>
              <a:t> bit is driven LOW by other device as </a:t>
            </a:r>
            <a:r>
              <a:rPr lang="en-US" b="1" dirty="0" smtClean="0"/>
              <a:t>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5105400"/>
            <a:ext cx="3467100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4959424" cy="82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Bus modes, Transaction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b</a:t>
            </a:r>
            <a:r>
              <a:rPr lang="en-US" dirty="0" smtClean="0"/>
              <a:t>us modes</a:t>
            </a:r>
          </a:p>
          <a:p>
            <a:pPr lvl="1"/>
            <a:r>
              <a:rPr lang="en-US" dirty="0" smtClean="0"/>
              <a:t>Master sending address/data to Slave</a:t>
            </a:r>
          </a:p>
          <a:p>
            <a:pPr lvl="2"/>
            <a:r>
              <a:rPr lang="en-US" dirty="0" smtClean="0"/>
              <a:t>Master drives SCL and in charge of SDA</a:t>
            </a:r>
          </a:p>
          <a:p>
            <a:pPr lvl="1"/>
            <a:r>
              <a:rPr lang="en-US" dirty="0" smtClean="0"/>
              <a:t>Slave sending data to Master</a:t>
            </a:r>
          </a:p>
          <a:p>
            <a:pPr lvl="2"/>
            <a:r>
              <a:rPr lang="en-US" dirty="0" smtClean="0"/>
              <a:t>Master drives SCL, Slave in charge of SDA</a:t>
            </a:r>
          </a:p>
          <a:p>
            <a:pPr lvl="2"/>
            <a:endParaRPr lang="en-US" dirty="0"/>
          </a:p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transaction types</a:t>
            </a:r>
          </a:p>
          <a:p>
            <a:pPr lvl="1"/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Write</a:t>
            </a:r>
          </a:p>
          <a:p>
            <a:pPr lvl="2"/>
            <a:r>
              <a:rPr lang="en-US" dirty="0"/>
              <a:t>Master writes data to </a:t>
            </a:r>
            <a:r>
              <a:rPr lang="en-US" dirty="0" smtClean="0"/>
              <a:t>Slave</a:t>
            </a:r>
          </a:p>
          <a:p>
            <a:pPr lvl="1"/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Read</a:t>
            </a:r>
          </a:p>
          <a:p>
            <a:pPr lvl="2"/>
            <a:r>
              <a:rPr lang="en-US" dirty="0" smtClean="0"/>
              <a:t>Master reads data from Slave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Write Transaction – 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Steps for an </a:t>
            </a: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Write (simple I</a:t>
            </a:r>
            <a:r>
              <a:rPr lang="en-US" baseline="30000" dirty="0" smtClean="0"/>
              <a:t>2</a:t>
            </a:r>
            <a:r>
              <a:rPr lang="en-US" dirty="0" smtClean="0"/>
              <a:t>C Slave)</a:t>
            </a:r>
          </a:p>
          <a:p>
            <a:pPr lvl="1"/>
            <a:r>
              <a:rPr lang="en-US" dirty="0" smtClean="0"/>
              <a:t>Start</a:t>
            </a:r>
          </a:p>
          <a:p>
            <a:pPr lvl="2"/>
            <a:r>
              <a:rPr lang="en-US" dirty="0" smtClean="0"/>
              <a:t>Master sends START sequence</a:t>
            </a:r>
          </a:p>
          <a:p>
            <a:pPr lvl="1"/>
            <a:r>
              <a:rPr lang="en-US" dirty="0" smtClean="0"/>
              <a:t>Slave identification by Slave address (W)</a:t>
            </a:r>
          </a:p>
          <a:p>
            <a:pPr lvl="2"/>
            <a:r>
              <a:rPr lang="en-US" dirty="0" smtClean="0"/>
              <a:t>Master sends 7-bit Slave address (MSB-first)</a:t>
            </a:r>
          </a:p>
          <a:p>
            <a:pPr lvl="2"/>
            <a:r>
              <a:rPr lang="en-US" dirty="0" smtClean="0"/>
              <a:t>Master send R/W bit (value 0 – meaning write)</a:t>
            </a:r>
          </a:p>
          <a:p>
            <a:pPr lvl="2"/>
            <a:r>
              <a:rPr lang="en-US" dirty="0" smtClean="0"/>
              <a:t>Slave sends 1-bit ACK (value 0)</a:t>
            </a:r>
          </a:p>
          <a:p>
            <a:pPr lvl="1"/>
            <a:r>
              <a:rPr lang="en-US" dirty="0" smtClean="0"/>
              <a:t>Data send-out</a:t>
            </a:r>
          </a:p>
          <a:p>
            <a:pPr lvl="2"/>
            <a:r>
              <a:rPr lang="en-US" dirty="0" smtClean="0"/>
              <a:t>Master sends 8-bit data to Slave</a:t>
            </a:r>
          </a:p>
          <a:p>
            <a:pPr lvl="2"/>
            <a:r>
              <a:rPr lang="en-US" dirty="0" smtClean="0"/>
              <a:t>Slave sends 1-bit ACK (value 0)</a:t>
            </a:r>
          </a:p>
          <a:p>
            <a:pPr lvl="1"/>
            <a:r>
              <a:rPr lang="en-US" dirty="0" smtClean="0"/>
              <a:t>End</a:t>
            </a:r>
          </a:p>
          <a:p>
            <a:pPr lvl="2"/>
            <a:r>
              <a:rPr lang="en-US" dirty="0" smtClean="0"/>
              <a:t>Master sends STOP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Write Transaction –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Steps for an </a:t>
            </a: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Write (</a:t>
            </a:r>
            <a:r>
              <a:rPr lang="en-US" dirty="0" err="1" smtClean="0"/>
              <a:t>memoried</a:t>
            </a:r>
            <a:r>
              <a:rPr lang="en-US" dirty="0" smtClean="0"/>
              <a:t> I</a:t>
            </a:r>
            <a:r>
              <a:rPr lang="en-US" baseline="30000" dirty="0" smtClean="0"/>
              <a:t>2</a:t>
            </a:r>
            <a:r>
              <a:rPr lang="en-US" dirty="0" smtClean="0"/>
              <a:t>C Slave – EEPROM)</a:t>
            </a:r>
          </a:p>
          <a:p>
            <a:pPr lvl="1"/>
            <a:r>
              <a:rPr lang="en-US" dirty="0" smtClean="0"/>
              <a:t>Start</a:t>
            </a:r>
          </a:p>
          <a:p>
            <a:pPr lvl="2"/>
            <a:r>
              <a:rPr lang="en-US" dirty="0" smtClean="0"/>
              <a:t>Master sends START sequence</a:t>
            </a:r>
          </a:p>
          <a:p>
            <a:pPr lvl="1"/>
            <a:r>
              <a:rPr lang="en-US" dirty="0" smtClean="0"/>
              <a:t>Slave identification by Slave address (W)</a:t>
            </a:r>
          </a:p>
          <a:p>
            <a:pPr lvl="2"/>
            <a:r>
              <a:rPr lang="en-US" dirty="0" smtClean="0"/>
              <a:t>Master sends 7-bit Slave address (MSB-first)</a:t>
            </a:r>
          </a:p>
          <a:p>
            <a:pPr lvl="2"/>
            <a:r>
              <a:rPr lang="en-US" dirty="0" smtClean="0"/>
              <a:t>Master send R/W bit (value 0 – meaning write)</a:t>
            </a:r>
          </a:p>
          <a:p>
            <a:pPr lvl="2"/>
            <a:r>
              <a:rPr lang="en-US" dirty="0" smtClean="0"/>
              <a:t>Slave sends 1-bit ACK (value 0)</a:t>
            </a:r>
          </a:p>
          <a:p>
            <a:pPr lvl="1"/>
            <a:r>
              <a:rPr lang="en-US" dirty="0" smtClean="0"/>
              <a:t>Slave internal location address send-out</a:t>
            </a:r>
          </a:p>
          <a:p>
            <a:pPr lvl="2"/>
            <a:r>
              <a:rPr lang="en-US" dirty="0" smtClean="0"/>
              <a:t>Master sends 8-bit address of location inside Slave</a:t>
            </a:r>
          </a:p>
          <a:p>
            <a:pPr lvl="2"/>
            <a:r>
              <a:rPr lang="en-US" dirty="0" smtClean="0"/>
              <a:t>Slave sends 1-bit ACK (value 0)</a:t>
            </a:r>
          </a:p>
          <a:p>
            <a:pPr lvl="1"/>
            <a:r>
              <a:rPr lang="en-US" dirty="0" smtClean="0"/>
              <a:t>Data send-out</a:t>
            </a:r>
          </a:p>
          <a:p>
            <a:pPr lvl="2"/>
            <a:r>
              <a:rPr lang="en-US" dirty="0" smtClean="0"/>
              <a:t>Master sends 8-bit data to Slave</a:t>
            </a:r>
          </a:p>
          <a:p>
            <a:pPr lvl="2"/>
            <a:r>
              <a:rPr lang="en-US" dirty="0" smtClean="0"/>
              <a:t>Slave sends 1-bit ACK (value 0)</a:t>
            </a:r>
          </a:p>
          <a:p>
            <a:pPr lvl="1"/>
            <a:r>
              <a:rPr lang="en-US" dirty="0" smtClean="0"/>
              <a:t>End</a:t>
            </a:r>
          </a:p>
          <a:p>
            <a:pPr lvl="2"/>
            <a:r>
              <a:rPr lang="en-US" dirty="0" smtClean="0"/>
              <a:t>Master sends STOP sequence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Advanced Write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 states for writing to I</a:t>
            </a:r>
            <a:r>
              <a:rPr lang="en-US" baseline="30000" dirty="0" smtClean="0"/>
              <a:t>2</a:t>
            </a:r>
            <a:r>
              <a:rPr lang="en-US" dirty="0" smtClean="0"/>
              <a:t>C Slave – EEPROM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61159" y="2362200"/>
            <a:ext cx="6263641" cy="2743200"/>
            <a:chOff x="1661159" y="2362200"/>
            <a:chExt cx="6263641" cy="2743200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76399" y="2667000"/>
              <a:ext cx="6086475" cy="198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ight Brace 5"/>
            <p:cNvSpPr/>
            <p:nvPr/>
          </p:nvSpPr>
          <p:spPr>
            <a:xfrm rot="5400000">
              <a:off x="3307080" y="3886200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4709160" y="3886200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6096000" y="3886200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>
              <a:off x="2057400" y="2514600"/>
              <a:ext cx="685800" cy="304800"/>
            </a:xfrm>
            <a:prstGeom prst="curvedConnector3">
              <a:avLst/>
            </a:prstGeom>
            <a:ln w="19050">
              <a:solidFill>
                <a:srgbClr val="D42A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7086600" y="2590800"/>
              <a:ext cx="457200" cy="381000"/>
            </a:xfrm>
            <a:prstGeom prst="curvedConnector3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1661159" y="2362200"/>
              <a:ext cx="381000" cy="304800"/>
            </a:xfrm>
            <a:prstGeom prst="ellipse">
              <a:avLst/>
            </a:prstGeom>
            <a:solidFill>
              <a:srgbClr val="D42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45180" y="4800600"/>
              <a:ext cx="3810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4754880" y="4800600"/>
              <a:ext cx="3810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6134100" y="4800600"/>
              <a:ext cx="3810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7543800" y="2438400"/>
              <a:ext cx="381000" cy="3048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023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Read Transaction – advanced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Steps for an </a:t>
            </a:r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Read </a:t>
            </a:r>
            <a:r>
              <a:rPr lang="en-US" dirty="0"/>
              <a:t>(</a:t>
            </a:r>
            <a:r>
              <a:rPr lang="en-US" dirty="0" err="1"/>
              <a:t>memoried</a:t>
            </a:r>
            <a:r>
              <a:rPr lang="en-US" dirty="0"/>
              <a:t> I</a:t>
            </a:r>
            <a:r>
              <a:rPr lang="en-US" baseline="30000" dirty="0"/>
              <a:t>2</a:t>
            </a:r>
            <a:r>
              <a:rPr lang="en-US" dirty="0"/>
              <a:t>C Slave – EEPROM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Start</a:t>
            </a:r>
          </a:p>
          <a:p>
            <a:pPr lvl="2"/>
            <a:r>
              <a:rPr lang="en-US" dirty="0" smtClean="0"/>
              <a:t>Master sends START sequence</a:t>
            </a:r>
          </a:p>
          <a:p>
            <a:pPr lvl="1"/>
            <a:r>
              <a:rPr lang="en-US" dirty="0" smtClean="0"/>
              <a:t>Slave identification by Slave address (W)</a:t>
            </a:r>
          </a:p>
          <a:p>
            <a:pPr lvl="2"/>
            <a:r>
              <a:rPr lang="en-US" dirty="0"/>
              <a:t>Master sends 7-bit Slave address (MSB-first)</a:t>
            </a:r>
          </a:p>
          <a:p>
            <a:pPr lvl="2"/>
            <a:r>
              <a:rPr lang="en-US" dirty="0"/>
              <a:t>Master send R/W bit (value 0 – meaning write)</a:t>
            </a:r>
          </a:p>
          <a:p>
            <a:pPr lvl="2"/>
            <a:r>
              <a:rPr lang="en-US" dirty="0"/>
              <a:t>Slave sends 1-bit ACK (value 0)</a:t>
            </a:r>
          </a:p>
          <a:p>
            <a:pPr lvl="1"/>
            <a:r>
              <a:rPr lang="en-US" dirty="0"/>
              <a:t>Slave internal location address send-out</a:t>
            </a:r>
          </a:p>
          <a:p>
            <a:pPr lvl="2"/>
            <a:r>
              <a:rPr lang="en-US" dirty="0"/>
              <a:t>Master sends 8-bit address of location inside Slave</a:t>
            </a:r>
          </a:p>
          <a:p>
            <a:pPr lvl="2"/>
            <a:r>
              <a:rPr lang="en-US" dirty="0"/>
              <a:t>Salve sends 1-bit ACK (value 0)</a:t>
            </a:r>
          </a:p>
          <a:p>
            <a:pPr lvl="1"/>
            <a:r>
              <a:rPr lang="en-US" dirty="0" smtClean="0"/>
              <a:t>Slave identification by Slave address (R)</a:t>
            </a:r>
          </a:p>
          <a:p>
            <a:pPr lvl="2"/>
            <a:r>
              <a:rPr lang="en-US" dirty="0"/>
              <a:t>Master sends 7-bit Slave address (MSB-first)</a:t>
            </a:r>
          </a:p>
          <a:p>
            <a:pPr lvl="2"/>
            <a:r>
              <a:rPr lang="en-US" dirty="0"/>
              <a:t>Master send R/W bit (</a:t>
            </a:r>
            <a:r>
              <a:rPr lang="en-US" b="1" dirty="0"/>
              <a:t>value </a:t>
            </a:r>
            <a:r>
              <a:rPr lang="en-US" b="1" dirty="0" smtClean="0"/>
              <a:t>1 </a:t>
            </a:r>
            <a:r>
              <a:rPr lang="en-US" b="1" dirty="0"/>
              <a:t>– meaning </a:t>
            </a:r>
            <a:r>
              <a:rPr lang="en-US" b="1" dirty="0" smtClean="0"/>
              <a:t>read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/>
              <a:t>Slave sends 1-bit ACK (value 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Slave data send-out</a:t>
            </a:r>
          </a:p>
          <a:p>
            <a:pPr lvl="2"/>
            <a:r>
              <a:rPr lang="en-US" dirty="0" smtClean="0"/>
              <a:t>Slave sends 8-bit data</a:t>
            </a:r>
          </a:p>
          <a:p>
            <a:pPr lvl="2"/>
            <a:r>
              <a:rPr lang="en-US" dirty="0" smtClean="0"/>
              <a:t>Master sends 1-bit </a:t>
            </a:r>
            <a:r>
              <a:rPr lang="en-US" b="1" dirty="0" smtClean="0"/>
              <a:t>NACK</a:t>
            </a:r>
            <a:r>
              <a:rPr lang="en-US" dirty="0" smtClean="0"/>
              <a:t> (value 1)</a:t>
            </a:r>
          </a:p>
          <a:p>
            <a:pPr lvl="1"/>
            <a:r>
              <a:rPr lang="en-US" dirty="0" smtClean="0"/>
              <a:t>Stop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15000" y="2514600"/>
            <a:ext cx="304800" cy="1752600"/>
          </a:xfrm>
          <a:prstGeom prst="rightBrace">
            <a:avLst>
              <a:gd name="adj1" fmla="val 12333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51220" y="3229094"/>
            <a:ext cx="1338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</a:rPr>
              <a:t>Dummy Write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Advanced Read Illustration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Bus states for reading from I</a:t>
            </a:r>
            <a:r>
              <a:rPr lang="en-US" baseline="30000" dirty="0" smtClean="0"/>
              <a:t>2</a:t>
            </a:r>
            <a:r>
              <a:rPr lang="en-US" dirty="0" smtClean="0"/>
              <a:t>C Slave – EEPROM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2000" y="2221289"/>
            <a:ext cx="7894320" cy="3265111"/>
            <a:chOff x="762000" y="2221289"/>
            <a:chExt cx="7894320" cy="3265111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2903041"/>
              <a:ext cx="7568957" cy="2583359"/>
            </a:xfrm>
            <a:prstGeom prst="rect">
              <a:avLst/>
            </a:prstGeom>
          </p:spPr>
        </p:pic>
        <p:sp>
          <p:nvSpPr>
            <p:cNvPr id="6" name="Right Brace 5"/>
            <p:cNvSpPr/>
            <p:nvPr/>
          </p:nvSpPr>
          <p:spPr>
            <a:xfrm rot="5400000">
              <a:off x="2514600" y="4198441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Brace 6"/>
            <p:cNvSpPr/>
            <p:nvPr/>
          </p:nvSpPr>
          <p:spPr>
            <a:xfrm rot="5400000">
              <a:off x="3901440" y="4198441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rot="5400000">
              <a:off x="5455920" y="4198441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>
              <a:off x="1264920" y="2750641"/>
              <a:ext cx="685800" cy="304800"/>
            </a:xfrm>
            <a:prstGeom prst="curvedConnector3">
              <a:avLst/>
            </a:prstGeom>
            <a:ln w="19050">
              <a:solidFill>
                <a:srgbClr val="D42ACC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/>
            <p:nvPr/>
          </p:nvCxnSpPr>
          <p:spPr>
            <a:xfrm flipV="1">
              <a:off x="7818120" y="2750641"/>
              <a:ext cx="457200" cy="381000"/>
            </a:xfrm>
            <a:prstGeom prst="curvedConnector3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68679" y="2598241"/>
              <a:ext cx="381000" cy="304800"/>
            </a:xfrm>
            <a:prstGeom prst="ellipse">
              <a:avLst/>
            </a:prstGeom>
            <a:solidFill>
              <a:srgbClr val="D42A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552700" y="5112841"/>
              <a:ext cx="381000" cy="3048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3939540" y="5112841"/>
              <a:ext cx="381000" cy="3048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494020" y="5128081"/>
              <a:ext cx="381000" cy="3048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8275320" y="2598241"/>
              <a:ext cx="381000" cy="3048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6827520" y="4198441"/>
              <a:ext cx="457200" cy="1371600"/>
            </a:xfrm>
            <a:prstGeom prst="rightBrace">
              <a:avLst>
                <a:gd name="adj1" fmla="val 74166"/>
                <a:gd name="adj2" fmla="val 49444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865620" y="5097601"/>
              <a:ext cx="381000" cy="3048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4892040" y="2453461"/>
              <a:ext cx="76200" cy="53340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93168" y="2221289"/>
              <a:ext cx="11913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Repeated START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9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Clock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devices</a:t>
            </a:r>
          </a:p>
          <a:p>
            <a:pPr lvl="1"/>
            <a:r>
              <a:rPr lang="en-US" dirty="0" smtClean="0"/>
              <a:t>Masters are usually high-speed controllers</a:t>
            </a:r>
          </a:p>
          <a:p>
            <a:pPr lvl="1"/>
            <a:r>
              <a:rPr lang="en-US" dirty="0" smtClean="0"/>
              <a:t>Slaves are usually low-speed devices</a:t>
            </a:r>
          </a:p>
          <a:p>
            <a:pPr lvl="1"/>
            <a:endParaRPr lang="en-US" dirty="0"/>
          </a:p>
          <a:p>
            <a:r>
              <a:rPr lang="en-US" dirty="0" smtClean="0"/>
              <a:t>What if Slave can not keep up with Master?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Mechanism to let Slave ‘slow down’ the bus</a:t>
            </a:r>
          </a:p>
          <a:p>
            <a:pPr lvl="1"/>
            <a:r>
              <a:rPr lang="en-US" dirty="0" smtClean="0"/>
              <a:t>Slave pulls the SCL line low</a:t>
            </a:r>
          </a:p>
          <a:p>
            <a:pPr lvl="1"/>
            <a:r>
              <a:rPr lang="en-US" dirty="0" smtClean="0"/>
              <a:t>Master keeps a tab on the SCL line</a:t>
            </a:r>
          </a:p>
          <a:p>
            <a:pPr lvl="2"/>
            <a:r>
              <a:rPr lang="en-US" dirty="0" smtClean="0"/>
              <a:t>‘</a:t>
            </a:r>
            <a:r>
              <a:rPr lang="en-US" dirty="0"/>
              <a:t>H</a:t>
            </a:r>
            <a:r>
              <a:rPr lang="en-US" dirty="0" smtClean="0"/>
              <a:t>old’ if it sees the SCL line held low</a:t>
            </a:r>
          </a:p>
          <a:p>
            <a:pPr lvl="2"/>
            <a:r>
              <a:rPr lang="en-US" dirty="0" smtClean="0"/>
              <a:t>Resume only when SCL returns to normal</a:t>
            </a:r>
          </a:p>
          <a:p>
            <a:pPr lvl="1"/>
            <a:r>
              <a:rPr lang="en-US" dirty="0" smtClean="0"/>
              <a:t>Since this ‘stretches’ the clock, it is called </a:t>
            </a:r>
            <a:r>
              <a:rPr lang="en-US" b="1" dirty="0" smtClean="0"/>
              <a:t>Clock Stretching</a:t>
            </a:r>
          </a:p>
          <a:p>
            <a:pPr lvl="1"/>
            <a:endParaRPr lang="en-US" b="1" dirty="0"/>
          </a:p>
          <a:p>
            <a:r>
              <a:rPr lang="en-US" dirty="0" smtClean="0"/>
              <a:t>Uses the Open collector / drain property</a:t>
            </a:r>
          </a:p>
          <a:p>
            <a:pPr lvl="1"/>
            <a:r>
              <a:rPr lang="en-US" dirty="0" smtClean="0"/>
              <a:t>Device sending Logic 0 ‘wins’ over device sending Logic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5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Bus 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Multi-master bus raises the question of </a:t>
            </a:r>
            <a:r>
              <a:rPr lang="en-US" b="1" dirty="0" smtClean="0"/>
              <a:t>Bus Arbitration</a:t>
            </a:r>
          </a:p>
          <a:p>
            <a:pPr lvl="1"/>
            <a:r>
              <a:rPr lang="en-US" dirty="0" smtClean="0"/>
              <a:t>What if 2 Masters start transacting at the same time?</a:t>
            </a:r>
          </a:p>
          <a:p>
            <a:pPr lvl="1"/>
            <a:endParaRPr lang="en-US" dirty="0"/>
          </a:p>
          <a:p>
            <a:r>
              <a:rPr lang="en-US" dirty="0" smtClean="0"/>
              <a:t>Again, use is made of the Open collector / drain property</a:t>
            </a:r>
          </a:p>
          <a:p>
            <a:pPr lvl="1"/>
            <a:r>
              <a:rPr lang="en-US" dirty="0" smtClean="0"/>
              <a:t>Master sending 0 ‘wins’ over the Master sending 1</a:t>
            </a:r>
          </a:p>
          <a:p>
            <a:pPr lvl="1"/>
            <a:endParaRPr lang="en-US" dirty="0"/>
          </a:p>
          <a:p>
            <a:r>
              <a:rPr lang="en-US" dirty="0" smtClean="0"/>
              <a:t>Master keeps a tab on SDA</a:t>
            </a:r>
          </a:p>
          <a:p>
            <a:pPr lvl="1"/>
            <a:r>
              <a:rPr lang="en-US" dirty="0" smtClean="0"/>
              <a:t>Compares </a:t>
            </a:r>
            <a:r>
              <a:rPr lang="en-US" b="1" dirty="0" smtClean="0"/>
              <a:t>what it sends</a:t>
            </a:r>
            <a:r>
              <a:rPr lang="en-US" dirty="0" smtClean="0"/>
              <a:t> to </a:t>
            </a:r>
            <a:r>
              <a:rPr lang="en-US" b="1" dirty="0" smtClean="0"/>
              <a:t>what it senses</a:t>
            </a:r>
          </a:p>
          <a:p>
            <a:pPr lvl="2"/>
            <a:r>
              <a:rPr lang="en-US" dirty="0" smtClean="0"/>
              <a:t>If it sent a 0 and got SDA LOW</a:t>
            </a:r>
          </a:p>
          <a:p>
            <a:pPr lvl="3"/>
            <a:r>
              <a:rPr lang="en-US" dirty="0" smtClean="0"/>
              <a:t>Everything is alright</a:t>
            </a:r>
          </a:p>
          <a:p>
            <a:pPr lvl="2"/>
            <a:r>
              <a:rPr lang="en-US" dirty="0" smtClean="0"/>
              <a:t>If it sent a 1 and got SDA HIGH</a:t>
            </a:r>
          </a:p>
          <a:p>
            <a:pPr lvl="3"/>
            <a:r>
              <a:rPr lang="en-US" dirty="0" smtClean="0"/>
              <a:t>Everything is alright</a:t>
            </a:r>
          </a:p>
          <a:p>
            <a:pPr lvl="2"/>
            <a:r>
              <a:rPr lang="en-US" dirty="0" smtClean="0"/>
              <a:t>If it sent a 1 and got SDA LOW</a:t>
            </a:r>
          </a:p>
          <a:p>
            <a:pPr lvl="3"/>
            <a:r>
              <a:rPr lang="en-US" dirty="0" smtClean="0"/>
              <a:t>Some other Master is driving the bus!</a:t>
            </a:r>
          </a:p>
          <a:p>
            <a:pPr lvl="3"/>
            <a:r>
              <a:rPr lang="en-US" dirty="0" smtClean="0"/>
              <a:t>This Master ‘loses’ Bus Arbitration and backs off</a:t>
            </a:r>
          </a:p>
          <a:p>
            <a:pPr lvl="3"/>
            <a:r>
              <a:rPr lang="en-US" dirty="0" smtClean="0"/>
              <a:t>Will restart the transaction once it senses a STOP</a:t>
            </a:r>
          </a:p>
          <a:p>
            <a:pPr lvl="3"/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Smooth back-off ensuring no transactional data is ‘lost’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</a:t>
            </a:r>
            <a:r>
              <a:rPr lang="en-US" dirty="0" smtClean="0"/>
              <a:t>: Pluses and minuses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More advanced compared to UART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ulti-master, multi-slave, multi-drop</a:t>
            </a:r>
          </a:p>
          <a:p>
            <a:pPr lvl="1"/>
            <a:r>
              <a:rPr lang="en-US" dirty="0" smtClean="0"/>
              <a:t>Scalable bus due to open collector/drain logic</a:t>
            </a:r>
          </a:p>
          <a:p>
            <a:pPr lvl="2"/>
            <a:r>
              <a:rPr lang="en-US" dirty="0" smtClean="0"/>
              <a:t>Fans up to a dozen devices or so</a:t>
            </a:r>
          </a:p>
          <a:p>
            <a:pPr lvl="1"/>
            <a:r>
              <a:rPr lang="en-US" dirty="0" smtClean="0"/>
              <a:t>TTL compatible </a:t>
            </a:r>
            <a:r>
              <a:rPr lang="en-US" dirty="0" err="1" smtClean="0"/>
              <a:t>signalling</a:t>
            </a:r>
            <a:endParaRPr lang="en-US" dirty="0"/>
          </a:p>
          <a:p>
            <a:pPr lvl="2"/>
            <a:r>
              <a:rPr lang="en-US" dirty="0" smtClean="0"/>
              <a:t>Reduces system cost (no level shifting!)</a:t>
            </a:r>
          </a:p>
          <a:p>
            <a:pPr lvl="1"/>
            <a:r>
              <a:rPr lang="en-US" dirty="0" smtClean="0"/>
              <a:t>Natural bus arbitration scheme reduces system complexity</a:t>
            </a:r>
          </a:p>
          <a:p>
            <a:pPr lvl="1"/>
            <a:r>
              <a:rPr lang="en-US" dirty="0" smtClean="0"/>
              <a:t>Adjustable speed (flow control) through </a:t>
            </a:r>
            <a:r>
              <a:rPr lang="en-US" b="1" dirty="0" smtClean="0"/>
              <a:t>clock stretching</a:t>
            </a:r>
          </a:p>
          <a:p>
            <a:pPr lvl="2"/>
            <a:r>
              <a:rPr lang="en-US" dirty="0" smtClean="0"/>
              <a:t>Enables low-end Slave participation</a:t>
            </a:r>
          </a:p>
          <a:p>
            <a:pPr lvl="2"/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Complicated protocol with role-based transactions</a:t>
            </a:r>
          </a:p>
          <a:p>
            <a:pPr lvl="1"/>
            <a:r>
              <a:rPr lang="en-US" dirty="0" smtClean="0"/>
              <a:t>Low throughput due to: </a:t>
            </a:r>
          </a:p>
          <a:p>
            <a:pPr lvl="2"/>
            <a:r>
              <a:rPr lang="en-US" dirty="0" smtClean="0"/>
              <a:t>Overheads </a:t>
            </a:r>
            <a:r>
              <a:rPr lang="en-US" dirty="0"/>
              <a:t>[</a:t>
            </a:r>
            <a:r>
              <a:rPr lang="en-US" dirty="0" smtClean="0"/>
              <a:t>START/STOP sequences, ACKs, address packets]</a:t>
            </a:r>
          </a:p>
          <a:p>
            <a:pPr lvl="2"/>
            <a:r>
              <a:rPr lang="en-US" dirty="0" smtClean="0"/>
              <a:t>Half-duplex operation</a:t>
            </a:r>
          </a:p>
          <a:p>
            <a:pPr lvl="2"/>
            <a:r>
              <a:rPr lang="en-US" dirty="0" smtClean="0"/>
              <a:t>Low </a:t>
            </a:r>
            <a:r>
              <a:rPr lang="en-US" dirty="0"/>
              <a:t>speeds (kHz to 10’s of MHz)</a:t>
            </a:r>
            <a:endParaRPr lang="en-US" dirty="0" smtClean="0"/>
          </a:p>
          <a:p>
            <a:pPr lvl="1"/>
            <a:r>
              <a:rPr lang="en-US" dirty="0" smtClean="0"/>
              <a:t>Lesser bus length compared to UART (&lt; 5m, within board/PCBA)</a:t>
            </a:r>
          </a:p>
          <a:p>
            <a:pPr lvl="2"/>
            <a:r>
              <a:rPr lang="en-US" i="1" dirty="0" smtClean="0"/>
              <a:t>Could be remedied by I</a:t>
            </a:r>
            <a:r>
              <a:rPr lang="en-US" i="1" baseline="30000" dirty="0" smtClean="0"/>
              <a:t>2</a:t>
            </a:r>
            <a:r>
              <a:rPr lang="en-US" i="1" dirty="0" smtClean="0"/>
              <a:t>C</a:t>
            </a:r>
            <a:r>
              <a:rPr lang="en-US" i="1" dirty="0"/>
              <a:t> </a:t>
            </a:r>
            <a:r>
              <a:rPr lang="en-US" i="1" dirty="0" smtClean="0"/>
              <a:t>repeaters</a:t>
            </a:r>
          </a:p>
          <a:p>
            <a:pPr lvl="1"/>
            <a:r>
              <a:rPr lang="en-US" dirty="0" smtClean="0"/>
              <a:t>Low bus membership due to 7-bit addressing</a:t>
            </a:r>
          </a:p>
          <a:p>
            <a:pPr lvl="1"/>
            <a:r>
              <a:rPr lang="en-US" dirty="0" smtClean="0"/>
              <a:t>Pull-up resistors for SCL, SDA increase power dissipation</a:t>
            </a:r>
          </a:p>
          <a:p>
            <a:pPr lvl="1"/>
            <a:r>
              <a:rPr lang="en-US" dirty="0" smtClean="0"/>
              <a:t>Faulty / rogue device can hang the bus!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dirty="0" smtClean="0"/>
              <a:t>parallel, serial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baseline="30000" dirty="0"/>
              <a:t>2</a:t>
            </a:r>
            <a:r>
              <a:rPr lang="en-US" dirty="0"/>
              <a:t>c </a:t>
            </a:r>
            <a:r>
              <a:rPr lang="en-US" dirty="0" smtClean="0"/>
              <a:t>on pic18f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I</a:t>
            </a:r>
            <a:r>
              <a:rPr lang="en-US" baseline="30000" dirty="0" smtClean="0"/>
              <a:t>2</a:t>
            </a:r>
            <a:r>
              <a:rPr lang="en-US" dirty="0" smtClean="0"/>
              <a:t>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Hardware module (shared with SPI)</a:t>
            </a:r>
          </a:p>
          <a:p>
            <a:pPr lvl="1"/>
            <a:r>
              <a:rPr lang="en-US" dirty="0" smtClean="0"/>
              <a:t>MSSP – </a:t>
            </a:r>
            <a:r>
              <a:rPr lang="en-US" b="1" u="sng" dirty="0" smtClean="0"/>
              <a:t>M</a:t>
            </a:r>
            <a:r>
              <a:rPr lang="en-US" dirty="0" smtClean="0"/>
              <a:t>aster </a:t>
            </a:r>
            <a:r>
              <a:rPr lang="en-US" b="1" u="sng" dirty="0" smtClean="0"/>
              <a:t>S</a:t>
            </a:r>
            <a:r>
              <a:rPr lang="en-US" dirty="0" smtClean="0"/>
              <a:t>ynchronous 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smtClean="0"/>
              <a:t>P</a:t>
            </a:r>
            <a:r>
              <a:rPr lang="en-US" dirty="0" smtClean="0"/>
              <a:t>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MSSP Registers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Pins</a:t>
            </a:r>
          </a:p>
          <a:p>
            <a:pPr lvl="1"/>
            <a:r>
              <a:rPr lang="en-US" b="1" dirty="0" smtClean="0"/>
              <a:t>SCL/RC3</a:t>
            </a:r>
            <a:r>
              <a:rPr lang="en-US" dirty="0" smtClean="0"/>
              <a:t>, </a:t>
            </a:r>
            <a:r>
              <a:rPr lang="en-US" b="1" dirty="0" smtClean="0"/>
              <a:t>SDA/RC4</a:t>
            </a:r>
          </a:p>
          <a:p>
            <a:endParaRPr lang="en-US" dirty="0" smtClean="0"/>
          </a:p>
          <a:p>
            <a:r>
              <a:rPr lang="en-US" dirty="0" smtClean="0"/>
              <a:t>Flags</a:t>
            </a:r>
          </a:p>
          <a:p>
            <a:pPr lvl="1"/>
            <a:r>
              <a:rPr lang="en-US" b="1" dirty="0" smtClean="0"/>
              <a:t>SSPIF </a:t>
            </a:r>
            <a:r>
              <a:rPr lang="en-US" dirty="0" smtClean="0"/>
              <a:t>(part of PIR1)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32696"/>
              </p:ext>
            </p:extLst>
          </p:nvPr>
        </p:nvGraphicFramePr>
        <p:xfrm>
          <a:off x="1828800" y="2971800"/>
          <a:ext cx="6096000" cy="148336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SSPCON1, SSPCON2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C bus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SSPSTAT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C bus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SSPADD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C bus speed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SSPBUF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</a:t>
                      </a:r>
                      <a:r>
                        <a:rPr lang="en-US" sz="1600" baseline="30000" dirty="0" smtClean="0"/>
                        <a:t>2</a:t>
                      </a:r>
                      <a:r>
                        <a:rPr lang="en-US" sz="1600" dirty="0" smtClean="0"/>
                        <a:t>C data register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40" y="4876800"/>
            <a:ext cx="490537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1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SSPCON1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WCOL</a:t>
                </a:r>
                <a:r>
                  <a:rPr lang="en-US" dirty="0" smtClean="0"/>
                  <a:t>: Write collision detect bit</a:t>
                </a:r>
              </a:p>
              <a:p>
                <a:pPr lvl="1"/>
                <a:r>
                  <a:rPr lang="en-US" dirty="0" smtClean="0"/>
                  <a:t>0: no collision; 1: a premature write was attempted to SSPBUF</a:t>
                </a:r>
              </a:p>
              <a:p>
                <a:pPr lvl="1"/>
                <a:endParaRPr lang="en-US" dirty="0" smtClean="0"/>
              </a:p>
              <a:p>
                <a:r>
                  <a:rPr lang="en-US" b="1" dirty="0" smtClean="0"/>
                  <a:t>SSPOV</a:t>
                </a:r>
                <a:r>
                  <a:rPr lang="en-US" dirty="0" smtClean="0"/>
                  <a:t>: Receive overflow indicator bit (in receive mode)</a:t>
                </a:r>
              </a:p>
              <a:p>
                <a:pPr lvl="1"/>
                <a:r>
                  <a:rPr lang="en-US" dirty="0" smtClean="0"/>
                  <a:t>0: no overflow; 1: overflow – new data arrived before SSPBUF cleared</a:t>
                </a:r>
              </a:p>
              <a:p>
                <a:pPr lvl="1"/>
                <a:endParaRPr lang="en-US" dirty="0" smtClean="0"/>
              </a:p>
              <a:p>
                <a:r>
                  <a:rPr lang="en-US" b="1" dirty="0" smtClean="0"/>
                  <a:t>SSPEN</a:t>
                </a:r>
                <a:r>
                  <a:rPr lang="en-US" dirty="0" smtClean="0"/>
                  <a:t>: MSSP module enable bit</a:t>
                </a:r>
              </a:p>
              <a:p>
                <a:endParaRPr lang="en-US" dirty="0" smtClean="0"/>
              </a:p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CKP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: SCL release control bit (Slave mode)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0: Holds SCL LOW; 1: release SCL</a:t>
                </a:r>
              </a:p>
              <a:p>
                <a:pPr lvl="1"/>
                <a:endParaRPr lang="en-US" dirty="0" smtClean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b="1" dirty="0" smtClean="0"/>
                  <a:t>SSPM&lt;3:0&gt;</a:t>
                </a:r>
                <a:r>
                  <a:rPr lang="en-US" dirty="0" smtClean="0"/>
                  <a:t>: MSSP mode select bits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0110	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	 I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 Slave mode, 7-bit address	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0111		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 Slave mode, 10-bit address</a:t>
                </a:r>
              </a:p>
              <a:p>
                <a:pPr lvl="1"/>
                <a:r>
                  <a:rPr lang="en-US" b="1" dirty="0" smtClean="0"/>
                  <a:t>1000</a:t>
                </a:r>
                <a:r>
                  <a:rPr lang="en-US" dirty="0" smtClean="0"/>
                  <a:t>		 </a:t>
                </a:r>
                <a:r>
                  <a:rPr lang="en-US" b="1" dirty="0" smtClean="0"/>
                  <a:t>I</a:t>
                </a:r>
                <a:r>
                  <a:rPr lang="en-US" b="1" baseline="30000" dirty="0" smtClean="0"/>
                  <a:t>2</a:t>
                </a:r>
                <a:r>
                  <a:rPr lang="en-US" b="1" dirty="0" smtClean="0"/>
                  <a:t>C Master mode,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𝒄𝒍𝒐𝒄𝒌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𝑭𝑶𝑺𝑪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  <m:r>
                          <a:rPr lang="en-US" b="1" i="1" smtClean="0">
                            <a:latin typeface="Cambria Math"/>
                          </a:rPr>
                          <m:t>𝑺𝑺𝑷𝑨𝑫𝑫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)]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1011		 I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C </a:t>
                </a:r>
                <a:r>
                  <a:rPr lang="en-US" dirty="0"/>
                  <a:t>f</a:t>
                </a:r>
                <a:r>
                  <a:rPr lang="en-US" dirty="0" smtClean="0"/>
                  <a:t>irmware controlled Master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1110		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 Slave mode, 7-bit address, S-P interrupts enabled</a:t>
                </a:r>
              </a:p>
              <a:p>
                <a:pPr lvl="1"/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1111		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I</a:t>
                </a:r>
                <a:r>
                  <a:rPr lang="en-US" baseline="300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r>
                  <a:rPr lang="en-US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C Slave mode, 10-bit address, S-P interrupts enabled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WCOL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1549152"/>
            <a:ext cx="7849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SSPOV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SSPEN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CKP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SSPM3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2819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SSPCON2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GCEN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General call enable bit (Slave mode)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ACKSTAT</a:t>
            </a:r>
            <a:r>
              <a:rPr lang="en-US" dirty="0" smtClean="0"/>
              <a:t>: Acknowledge status bit (Master mode)</a:t>
            </a:r>
          </a:p>
          <a:p>
            <a:pPr lvl="1"/>
            <a:r>
              <a:rPr lang="en-US" dirty="0"/>
              <a:t>0</a:t>
            </a:r>
            <a:r>
              <a:rPr lang="en-US" dirty="0" smtClean="0"/>
              <a:t>: ACK wasn’t received from Slave; 1: ACK was received</a:t>
            </a:r>
          </a:p>
          <a:p>
            <a:r>
              <a:rPr lang="en-US" b="1" dirty="0" smtClean="0"/>
              <a:t>ACKDT</a:t>
            </a:r>
            <a:r>
              <a:rPr lang="en-US" dirty="0" smtClean="0"/>
              <a:t>:  Acknowledge data bit (Master receive mode)</a:t>
            </a:r>
          </a:p>
          <a:p>
            <a:pPr lvl="1"/>
            <a:r>
              <a:rPr lang="en-US" dirty="0" smtClean="0"/>
              <a:t>0: ACK; 1: NACK</a:t>
            </a:r>
          </a:p>
          <a:p>
            <a:r>
              <a:rPr lang="en-US" b="1" dirty="0" smtClean="0"/>
              <a:t>ACKEN*</a:t>
            </a:r>
            <a:r>
              <a:rPr lang="en-US" dirty="0" smtClean="0"/>
              <a:t>: Acknowledge enable (Master receive mode) </a:t>
            </a:r>
          </a:p>
          <a:p>
            <a:pPr lvl="1"/>
            <a:r>
              <a:rPr lang="en-US" dirty="0" smtClean="0"/>
              <a:t>0: Disabled; 1: Enabled (sends ACKDT to Slave)</a:t>
            </a:r>
          </a:p>
          <a:p>
            <a:r>
              <a:rPr lang="en-US" b="1" dirty="0" smtClean="0"/>
              <a:t>RCEN</a:t>
            </a:r>
            <a:r>
              <a:rPr lang="en-US" dirty="0" smtClean="0"/>
              <a:t>: Receive enable bit (Master mode)</a:t>
            </a:r>
          </a:p>
          <a:p>
            <a:endParaRPr lang="en-US" dirty="0" smtClean="0"/>
          </a:p>
          <a:p>
            <a:r>
              <a:rPr lang="en-US" b="1" dirty="0" smtClean="0"/>
              <a:t>PEN*</a:t>
            </a:r>
            <a:r>
              <a:rPr lang="en-US" dirty="0" smtClean="0"/>
              <a:t>: STOP sequence enable bit (Master mode only)</a:t>
            </a:r>
          </a:p>
          <a:p>
            <a:r>
              <a:rPr lang="en-US" b="1" dirty="0" smtClean="0"/>
              <a:t>RSEN*</a:t>
            </a:r>
            <a:r>
              <a:rPr lang="en-US" dirty="0" smtClean="0"/>
              <a:t>: Repeated START enable bit (Master mode only)</a:t>
            </a:r>
          </a:p>
          <a:p>
            <a:r>
              <a:rPr lang="en-US" b="1" dirty="0" smtClean="0"/>
              <a:t>SEN*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Master mode: START sequence enable bit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Slave mode: Clock Stretch enable bit</a:t>
            </a:r>
          </a:p>
          <a:p>
            <a:pPr lvl="1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* Automatically cleared by hardware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GCEN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1549152"/>
            <a:ext cx="7849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/>
              <a:t>ACKSTAT</a:t>
            </a:r>
            <a:endParaRPr lang="en-US" sz="9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ACKDT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 smtClean="0"/>
              <a:t>ACKEN</a:t>
            </a:r>
            <a:endParaRPr lang="en-US" sz="10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RCEN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PEN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RSEN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SEN</a:t>
            </a:r>
            <a:endParaRPr lang="en-US" sz="1200" b="1" dirty="0"/>
          </a:p>
        </p:txBody>
      </p:sp>
      <p:sp>
        <p:nvSpPr>
          <p:cNvPr id="13" name="Right Brace 12"/>
          <p:cNvSpPr/>
          <p:nvPr/>
        </p:nvSpPr>
        <p:spPr>
          <a:xfrm>
            <a:off x="6120780" y="2634734"/>
            <a:ext cx="422920" cy="1752600"/>
          </a:xfrm>
          <a:prstGeom prst="rightBrace">
            <a:avLst>
              <a:gd name="adj1" fmla="val 10360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43700" y="3341757"/>
            <a:ext cx="2100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Master side (N)ACK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1244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SSPSTAT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SMP</a:t>
            </a:r>
            <a:r>
              <a:rPr lang="en-US" dirty="0" smtClean="0"/>
              <a:t>: Slew rate control bit</a:t>
            </a:r>
          </a:p>
          <a:p>
            <a:pPr lvl="1"/>
            <a:r>
              <a:rPr lang="en-US" dirty="0" smtClean="0"/>
              <a:t>0: </a:t>
            </a:r>
            <a:r>
              <a:rPr lang="en-US" dirty="0"/>
              <a:t>Slew rate control enabled for high speed (400 kHz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1: </a:t>
            </a:r>
            <a:r>
              <a:rPr lang="en-US" dirty="0"/>
              <a:t>Slew rate control disabled for standard speed (100 kHz, </a:t>
            </a:r>
            <a:r>
              <a:rPr lang="en-US" dirty="0" smtClean="0"/>
              <a:t>1MHz)</a:t>
            </a:r>
          </a:p>
          <a:p>
            <a:pPr lvl="1"/>
            <a:endParaRPr lang="en-US" dirty="0" smtClean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CKE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SMBus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select bit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SMBus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mode)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D/A: Data / address indicator (in Slave mode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/>
              <a:t>P</a:t>
            </a:r>
            <a:r>
              <a:rPr lang="en-US" dirty="0"/>
              <a:t>: STOP sequence detected (cleared on a reset)</a:t>
            </a:r>
          </a:p>
          <a:p>
            <a:r>
              <a:rPr lang="en-US" b="1" dirty="0"/>
              <a:t>S</a:t>
            </a:r>
            <a:r>
              <a:rPr lang="en-US" dirty="0"/>
              <a:t>: START sequence detected (cleared on a reset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b="1" dirty="0"/>
              <a:t>R/W</a:t>
            </a:r>
            <a:r>
              <a:rPr lang="en-US" dirty="0"/>
              <a:t>: In Master mode, 1 means </a:t>
            </a:r>
            <a:r>
              <a:rPr lang="en-US" u="sng" dirty="0"/>
              <a:t>transmit in </a:t>
            </a:r>
            <a:r>
              <a:rPr lang="en-US" u="sng" dirty="0" smtClean="0"/>
              <a:t>progress</a:t>
            </a:r>
          </a:p>
          <a:p>
            <a:endParaRPr lang="en-US" u="sng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UA: Update address (10-bit address mode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BF</a:t>
            </a:r>
            <a:r>
              <a:rPr lang="en-US" dirty="0"/>
              <a:t>: Buffer full indicator bit</a:t>
            </a:r>
          </a:p>
          <a:p>
            <a:pPr lvl="1"/>
            <a:r>
              <a:rPr lang="en-US" dirty="0"/>
              <a:t>0: empty, 1: full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SMP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1549152"/>
            <a:ext cx="7849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CKE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D/A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P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R/W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UA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BF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74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Bus speed, SSPBUF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Contents of </a:t>
                </a:r>
                <a:r>
                  <a:rPr lang="en-US" b="1" dirty="0" smtClean="0"/>
                  <a:t>SSPADD</a:t>
                </a:r>
                <a:r>
                  <a:rPr lang="en-US" dirty="0" smtClean="0"/>
                  <a:t> decide bus speed</a:t>
                </a:r>
              </a:p>
              <a:p>
                <a:pPr lvl="1"/>
                <a:r>
                  <a:rPr lang="en-US" dirty="0" smtClean="0"/>
                  <a:t>Bus speed is given by the following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𝐵𝑢𝑠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𝑠𝑝𝑒𝑒𝑑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𝑜𝑠𝑐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4∗(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𝑆𝑆𝑃𝐴𝐷𝐷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r>
                  <a:rPr lang="en-US" b="1" dirty="0" smtClean="0"/>
                  <a:t>SSPBUF</a:t>
                </a:r>
                <a:r>
                  <a:rPr lang="en-US" dirty="0" smtClean="0"/>
                  <a:t> is an 8-bit register</a:t>
                </a:r>
              </a:p>
              <a:p>
                <a:pPr lvl="1"/>
                <a:r>
                  <a:rPr lang="en-US" dirty="0"/>
                  <a:t>U</a:t>
                </a:r>
                <a:r>
                  <a:rPr lang="en-US" dirty="0" smtClean="0"/>
                  <a:t>sed for </a:t>
                </a:r>
              </a:p>
              <a:p>
                <a:pPr lvl="2"/>
                <a:r>
                  <a:rPr lang="en-US" dirty="0"/>
                  <a:t>S</a:t>
                </a:r>
                <a:r>
                  <a:rPr lang="en-US" dirty="0" smtClean="0"/>
                  <a:t>ending address/data (Master send)</a:t>
                </a:r>
              </a:p>
              <a:p>
                <a:pPr lvl="2"/>
                <a:r>
                  <a:rPr lang="en-US" dirty="0" smtClean="0"/>
                  <a:t>Receiving data (Master receive, Slave send)</a:t>
                </a:r>
              </a:p>
              <a:p>
                <a:pPr lvl="1"/>
                <a:r>
                  <a:rPr lang="en-US" dirty="0" smtClean="0"/>
                  <a:t>Similar to TXREG and RCREG in UART!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– Code snippets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30000" dirty="0" smtClean="0"/>
              <a:t>2</a:t>
            </a:r>
            <a:r>
              <a:rPr lang="en-US" dirty="0" smtClean="0"/>
              <a:t>C initialization sequence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; </a:t>
            </a:r>
            <a:r>
              <a:rPr lang="en-US" dirty="0"/>
              <a:t>20MHz </a:t>
            </a:r>
            <a:r>
              <a:rPr lang="en-US" dirty="0" smtClean="0"/>
              <a:t>crystal</a:t>
            </a:r>
            <a:r>
              <a:rPr lang="en-US" dirty="0"/>
              <a:t>, </a:t>
            </a:r>
            <a:r>
              <a:rPr lang="en-US" dirty="0" smtClean="0"/>
              <a:t>100kHz</a:t>
            </a:r>
          </a:p>
          <a:p>
            <a:pPr marL="0" indent="0">
              <a:buNone/>
            </a:pPr>
            <a:r>
              <a:rPr lang="en-US" dirty="0" smtClean="0"/>
              <a:t>SPD_VAL	EQU 0x49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BSF SSPSTAT, 7 	     ; sampling</a:t>
            </a:r>
          </a:p>
          <a:p>
            <a:pPr marL="0" indent="0">
              <a:buNone/>
            </a:pPr>
            <a:r>
              <a:rPr lang="en-US" dirty="0" smtClean="0"/>
              <a:t>BCF SSPSTAT, 6 	     ; slew rate disabled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MOVLW SPEED_VAL</a:t>
            </a:r>
          </a:p>
          <a:p>
            <a:pPr marL="0" indent="0">
              <a:buNone/>
            </a:pPr>
            <a:r>
              <a:rPr lang="en-US" dirty="0" smtClean="0"/>
              <a:t>MOVWF SSPADD 	     ; loading SSPADD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; Master mode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BSF SSPCON1, SSPM3</a:t>
            </a:r>
          </a:p>
          <a:p>
            <a:pPr marL="0" indent="0">
              <a:buNone/>
            </a:pPr>
            <a:r>
              <a:rPr lang="en-US" dirty="0" smtClean="0"/>
              <a:t>BCF </a:t>
            </a:r>
            <a:r>
              <a:rPr lang="en-US" dirty="0"/>
              <a:t>SSPCON1, </a:t>
            </a:r>
            <a:r>
              <a:rPr lang="en-US" dirty="0" smtClean="0"/>
              <a:t>SSPM2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BCF </a:t>
            </a:r>
            <a:r>
              <a:rPr lang="en-US" dirty="0"/>
              <a:t>SSPCON1, </a:t>
            </a:r>
            <a:r>
              <a:rPr lang="en-US" dirty="0" smtClean="0"/>
              <a:t>SSPM1</a:t>
            </a:r>
          </a:p>
          <a:p>
            <a:pPr marL="0" indent="0">
              <a:buNone/>
            </a:pPr>
            <a:r>
              <a:rPr lang="en-US" dirty="0" smtClean="0"/>
              <a:t>BCF </a:t>
            </a:r>
            <a:r>
              <a:rPr lang="en-US" dirty="0"/>
              <a:t>SSPCON1, </a:t>
            </a:r>
            <a:r>
              <a:rPr lang="en-US" dirty="0" smtClean="0"/>
              <a:t>SSPM0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BCF PIR1, SSPIF	    ; clear SSPIF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BSF SSPCON1, SSPEN	    ; enable MSSP module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START, STOP, SEND functions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I2CSTART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SSPCON2, SEN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BTFSS PIR1, SSPIF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SSPIF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I2CSTOP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SSPCON2, PEN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BTFSS PIR1, SSPIF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SSPIF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I2CSEND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SSPBUF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BTFSS PIR1, SSPIF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SSPIF</a:t>
            </a:r>
          </a:p>
          <a:p>
            <a:pPr marL="0" indent="0">
              <a:buNone/>
            </a:pPr>
            <a:r>
              <a:rPr lang="en-US" dirty="0" smtClean="0"/>
              <a:t>	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1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I</a:t>
            </a:r>
            <a:r>
              <a:rPr lang="en-US" baseline="30000" dirty="0"/>
              <a:t>2</a:t>
            </a:r>
            <a:r>
              <a:rPr lang="en-US" dirty="0"/>
              <a:t>C – Code </a:t>
            </a:r>
            <a:r>
              <a:rPr lang="en-US" dirty="0" smtClean="0"/>
              <a:t>snippets - Write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500" dirty="0" smtClean="0"/>
              <a:t>Assumes data to be sent is in WREG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TMP	EQU	0x20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I2CWRITE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MOVWF TMP			; save WREG contents away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I2CSTART</a:t>
            </a:r>
            <a:r>
              <a:rPr lang="en-US" dirty="0" smtClean="0"/>
              <a:t>			; generate START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MOVLW &lt;SLAVE_ADDR&gt;		; Slave address with WRITE enabled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MOVLW &lt;SLAVE_LOCATION&gt;		; address location inside Slave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I2CSEND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MOVF TMP, W			; send data to Slave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I2CSEND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I2CSTOP</a:t>
            </a:r>
            <a:r>
              <a:rPr lang="en-US" dirty="0" smtClean="0"/>
              <a:t>			; generate STOP sequence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I</a:t>
            </a:r>
            <a:r>
              <a:rPr lang="en-US" baseline="30000" dirty="0"/>
              <a:t>2</a:t>
            </a:r>
            <a:r>
              <a:rPr lang="en-US" dirty="0"/>
              <a:t>C – Code </a:t>
            </a:r>
            <a:r>
              <a:rPr lang="en-US" dirty="0" smtClean="0"/>
              <a:t>snippets - Read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3500" dirty="0"/>
              <a:t>D</a:t>
            </a:r>
            <a:r>
              <a:rPr lang="en-US" sz="3500" dirty="0" smtClean="0"/>
              <a:t>ata read in from Slave will be in WREG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I2CREAD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I2CSTART</a:t>
            </a:r>
            <a:r>
              <a:rPr lang="en-US" dirty="0" smtClean="0"/>
              <a:t>			; generate START sequence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MOVLW &lt;SLAVE_ADDR&gt;			; Slave address with </a:t>
            </a:r>
            <a:r>
              <a:rPr lang="en-US" b="1" dirty="0" smtClean="0"/>
              <a:t>WRITE enabled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I2CSEND</a:t>
            </a:r>
          </a:p>
          <a:p>
            <a:pPr marL="0" indent="0">
              <a:buNone/>
            </a:pPr>
            <a:r>
              <a:rPr lang="en-US" dirty="0" smtClean="0"/>
              <a:t>	MOVLW &lt;SLAVE_LOCATION&gt;		; address location inside Slave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I2CSEND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I2CSTART</a:t>
            </a:r>
            <a:r>
              <a:rPr lang="en-US" dirty="0" smtClean="0"/>
              <a:t>			; repeated START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MOVLW &lt;</a:t>
            </a:r>
            <a:r>
              <a:rPr lang="en-US" dirty="0" smtClean="0"/>
              <a:t>SLAVE_ADDR1&gt;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; Slave address with </a:t>
            </a:r>
            <a:r>
              <a:rPr lang="en-US" b="1" dirty="0" smtClean="0"/>
              <a:t>READ </a:t>
            </a:r>
            <a:r>
              <a:rPr lang="en-US" b="1" dirty="0"/>
              <a:t>enabled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CALL </a:t>
            </a:r>
            <a:r>
              <a:rPr lang="en-US" b="1" dirty="0" smtClean="0"/>
              <a:t>I2CSEND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SSPCON2, RCEN			; enable Master receive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BTFSS PIR1, SSPIF			; wait for data reception (from Slave)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GOTO $-1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BCF PIR1, SSPIF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BSF SSPCON2, ACKEN			; enable Master ACK mode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BSF SSPCON2, ACKDT			; send a NACK from Master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MOVF SSPBUF, 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CALL </a:t>
            </a:r>
            <a:r>
              <a:rPr lang="en-US" b="1" dirty="0" smtClean="0"/>
              <a:t>I2CSTOP</a:t>
            </a:r>
            <a:r>
              <a:rPr lang="en-US" dirty="0" smtClean="0"/>
              <a:t>			; generate STOP sequence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bus – </a:t>
            </a:r>
            <a:br>
              <a:rPr lang="en-US" dirty="0" smtClean="0"/>
            </a:br>
            <a:r>
              <a:rPr lang="en-US" dirty="0" err="1" smtClean="0"/>
              <a:t>spi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2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Parallel Interface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Signal is transmitted on several lines</a:t>
            </a:r>
          </a:p>
          <a:p>
            <a:pPr lvl="2"/>
            <a:r>
              <a:rPr lang="en-US" dirty="0" smtClean="0"/>
              <a:t>Signal bits spread out – </a:t>
            </a:r>
            <a:r>
              <a:rPr lang="en-US" b="1" dirty="0" smtClean="0"/>
              <a:t>in sync, in parallel</a:t>
            </a:r>
          </a:p>
          <a:p>
            <a:endParaRPr lang="en-US" b="1" dirty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Higher speed of transmission (throughput)</a:t>
            </a:r>
          </a:p>
          <a:p>
            <a:pPr lvl="2"/>
            <a:r>
              <a:rPr lang="en-US" dirty="0" smtClean="0"/>
              <a:t>Due to multiple lines carrying bits</a:t>
            </a:r>
          </a:p>
          <a:p>
            <a:pPr lvl="1"/>
            <a:r>
              <a:rPr lang="en-US" dirty="0" smtClean="0"/>
              <a:t>Simpler to code</a:t>
            </a:r>
          </a:p>
          <a:p>
            <a:pPr lvl="2"/>
            <a:r>
              <a:rPr lang="en-US" dirty="0" smtClean="0"/>
              <a:t>Since register lengths map out to signal lines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Very high cost (in terms of pin and PCBA-layout real estate)</a:t>
            </a:r>
          </a:p>
          <a:p>
            <a:pPr lvl="1"/>
            <a:r>
              <a:rPr lang="en-US" dirty="0" smtClean="0"/>
              <a:t>High ISI (inter signal interference) - due to line proximity</a:t>
            </a:r>
          </a:p>
          <a:p>
            <a:pPr lvl="1"/>
            <a:r>
              <a:rPr lang="en-US" dirty="0" smtClean="0"/>
              <a:t>Signal boosting (for long distance travel) is expensive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276600"/>
            <a:ext cx="168402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The Standard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SPI: 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smtClean="0"/>
              <a:t>P</a:t>
            </a:r>
            <a:r>
              <a:rPr lang="en-US" dirty="0" smtClean="0"/>
              <a:t>eripheral </a:t>
            </a:r>
            <a:r>
              <a:rPr lang="en-US" b="1" u="sng" dirty="0" smtClean="0"/>
              <a:t>I</a:t>
            </a:r>
            <a:r>
              <a:rPr lang="en-US" dirty="0" smtClean="0"/>
              <a:t>nterface</a:t>
            </a:r>
          </a:p>
          <a:p>
            <a:pPr lvl="1"/>
            <a:r>
              <a:rPr lang="en-US" dirty="0" smtClean="0"/>
              <a:t>Defined by Motorola in the early 1980s, now a </a:t>
            </a:r>
            <a:r>
              <a:rPr lang="en-US" i="1" dirty="0" smtClean="0"/>
              <a:t>de facto</a:t>
            </a:r>
            <a:r>
              <a:rPr lang="en-US" dirty="0" smtClean="0"/>
              <a:t> standard</a:t>
            </a:r>
          </a:p>
          <a:p>
            <a:pPr lvl="1"/>
            <a:r>
              <a:rPr lang="en-US" dirty="0" smtClean="0"/>
              <a:t>Synchronous, Single-master, Multi-slave</a:t>
            </a:r>
          </a:p>
          <a:p>
            <a:pPr lvl="1"/>
            <a:r>
              <a:rPr lang="en-US" dirty="0" smtClean="0"/>
              <a:t>Multi-drop, Full-duplex, </a:t>
            </a:r>
            <a:r>
              <a:rPr lang="en-US" b="1" dirty="0" smtClean="0"/>
              <a:t>High-speed</a:t>
            </a:r>
            <a:r>
              <a:rPr lang="en-US" dirty="0" smtClean="0"/>
              <a:t> bus</a:t>
            </a:r>
          </a:p>
          <a:p>
            <a:pPr lvl="1"/>
            <a:r>
              <a:rPr lang="en-US" dirty="0" smtClean="0"/>
              <a:t>4-wire / 4-pin </a:t>
            </a:r>
            <a:r>
              <a:rPr lang="en-US" dirty="0" err="1" smtClean="0"/>
              <a:t>signalling</a:t>
            </a:r>
            <a:endParaRPr lang="en-US" dirty="0" smtClean="0"/>
          </a:p>
          <a:p>
            <a:pPr lvl="2"/>
            <a:r>
              <a:rPr lang="en-US" b="1" dirty="0" smtClean="0"/>
              <a:t>SCLK</a:t>
            </a:r>
            <a:r>
              <a:rPr lang="en-US" dirty="0" smtClean="0"/>
              <a:t> (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smtClean="0"/>
              <a:t>Cl</a:t>
            </a:r>
            <a:r>
              <a:rPr lang="en-US" dirty="0" smtClean="0"/>
              <a:t>oc</a:t>
            </a:r>
            <a:r>
              <a:rPr lang="en-US" b="1" u="sng" dirty="0" smtClean="0"/>
              <a:t>k</a:t>
            </a:r>
            <a:r>
              <a:rPr lang="en-US" dirty="0" smtClean="0"/>
              <a:t>), </a:t>
            </a:r>
            <a:r>
              <a:rPr lang="en-US" b="1" dirty="0" smtClean="0"/>
              <a:t>SS</a:t>
            </a:r>
            <a:r>
              <a:rPr lang="en-US" dirty="0" smtClean="0"/>
              <a:t> (</a:t>
            </a:r>
            <a:r>
              <a:rPr lang="en-US" b="1" u="sng" dirty="0" smtClean="0"/>
              <a:t>S</a:t>
            </a:r>
            <a:r>
              <a:rPr lang="en-US" dirty="0" smtClean="0"/>
              <a:t>lave </a:t>
            </a:r>
            <a:r>
              <a:rPr lang="en-US" b="1" u="sng" dirty="0" smtClean="0"/>
              <a:t>S</a:t>
            </a:r>
            <a:r>
              <a:rPr lang="en-US" dirty="0" smtClean="0"/>
              <a:t>elect) – active low</a:t>
            </a:r>
          </a:p>
          <a:p>
            <a:pPr lvl="2"/>
            <a:r>
              <a:rPr lang="en-US" b="1" dirty="0" smtClean="0"/>
              <a:t>MOSI</a:t>
            </a:r>
            <a:r>
              <a:rPr lang="en-US" dirty="0" smtClean="0"/>
              <a:t> (</a:t>
            </a:r>
            <a:r>
              <a:rPr lang="en-US" b="1" u="sng" dirty="0" smtClean="0"/>
              <a:t>M</a:t>
            </a:r>
            <a:r>
              <a:rPr lang="en-US" dirty="0" smtClean="0"/>
              <a:t>aster </a:t>
            </a:r>
            <a:r>
              <a:rPr lang="en-US" b="1" u="sng" dirty="0" smtClean="0"/>
              <a:t>O</a:t>
            </a:r>
            <a:r>
              <a:rPr lang="en-US" dirty="0" smtClean="0"/>
              <a:t>ut </a:t>
            </a:r>
            <a:r>
              <a:rPr lang="en-US" b="1" u="sng" dirty="0" smtClean="0"/>
              <a:t>S</a:t>
            </a:r>
            <a:r>
              <a:rPr lang="en-US" dirty="0" smtClean="0"/>
              <a:t>lave </a:t>
            </a:r>
            <a:r>
              <a:rPr lang="en-US" b="1" u="sng" dirty="0" smtClean="0"/>
              <a:t>I</a:t>
            </a:r>
            <a:r>
              <a:rPr lang="en-US" dirty="0" smtClean="0"/>
              <a:t>n), </a:t>
            </a:r>
            <a:r>
              <a:rPr lang="en-US" b="1" dirty="0" smtClean="0"/>
              <a:t>MISO</a:t>
            </a:r>
            <a:r>
              <a:rPr lang="en-US" dirty="0" smtClean="0"/>
              <a:t> (</a:t>
            </a:r>
            <a:r>
              <a:rPr lang="en-US" b="1" u="sng" dirty="0" smtClean="0"/>
              <a:t>M</a:t>
            </a:r>
            <a:r>
              <a:rPr lang="en-US" dirty="0" smtClean="0"/>
              <a:t>aster </a:t>
            </a:r>
            <a:r>
              <a:rPr lang="en-US" b="1" u="sng" dirty="0" smtClean="0"/>
              <a:t>I</a:t>
            </a:r>
            <a:r>
              <a:rPr lang="en-US" dirty="0" smtClean="0"/>
              <a:t>n </a:t>
            </a:r>
            <a:r>
              <a:rPr lang="en-US" b="1" u="sng" dirty="0" smtClean="0"/>
              <a:t>S</a:t>
            </a:r>
            <a:r>
              <a:rPr lang="en-US" dirty="0" smtClean="0"/>
              <a:t>lave </a:t>
            </a:r>
            <a:r>
              <a:rPr lang="en-US" b="1" u="sng" dirty="0" smtClean="0"/>
              <a:t>O</a:t>
            </a:r>
            <a:r>
              <a:rPr lang="en-US" dirty="0" smtClean="0"/>
              <a:t>ut)</a:t>
            </a:r>
          </a:p>
          <a:p>
            <a:pPr lvl="2"/>
            <a:endParaRPr lang="en-US" dirty="0"/>
          </a:p>
          <a:p>
            <a:r>
              <a:rPr lang="en-US" dirty="0" smtClean="0"/>
              <a:t>SPI wiring, voltages</a:t>
            </a:r>
          </a:p>
          <a:p>
            <a:pPr lvl="1"/>
            <a:r>
              <a:rPr lang="en-US" dirty="0" smtClean="0"/>
              <a:t>No standards defined, TTL compatible</a:t>
            </a:r>
          </a:p>
          <a:p>
            <a:pPr lvl="1"/>
            <a:r>
              <a:rPr lang="en-US" dirty="0" smtClean="0"/>
              <a:t>High speed restricts bus lengths (intra-board)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Use-cases, speeds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Intended use</a:t>
            </a:r>
          </a:p>
          <a:p>
            <a:pPr lvl="1"/>
            <a:r>
              <a:rPr lang="en-US" dirty="0" smtClean="0"/>
              <a:t>Popular bus for connecting peripheral devices to controllers / CPUs</a:t>
            </a:r>
          </a:p>
          <a:p>
            <a:pPr lvl="2"/>
            <a:r>
              <a:rPr lang="en-US" dirty="0" smtClean="0"/>
              <a:t>Sensors (temperature, pressure), ADCs, touchscreens</a:t>
            </a:r>
          </a:p>
          <a:p>
            <a:pPr lvl="2"/>
            <a:r>
              <a:rPr lang="en-US" dirty="0" smtClean="0"/>
              <a:t>Control devices – audio codecs, digital pots, DACs</a:t>
            </a:r>
          </a:p>
          <a:p>
            <a:pPr lvl="2"/>
            <a:r>
              <a:rPr lang="en-US" dirty="0" smtClean="0"/>
              <a:t>Camera lens and mount assemblies</a:t>
            </a:r>
          </a:p>
          <a:p>
            <a:pPr lvl="2"/>
            <a:r>
              <a:rPr lang="en-US" dirty="0" smtClean="0"/>
              <a:t>Communications – </a:t>
            </a:r>
            <a:r>
              <a:rPr lang="en-US" dirty="0" err="1" smtClean="0"/>
              <a:t>ethernet</a:t>
            </a:r>
            <a:r>
              <a:rPr lang="en-US" dirty="0" smtClean="0"/>
              <a:t>, USB, CAN, IEEE 802.15.4, IEEE 802.11</a:t>
            </a:r>
          </a:p>
          <a:p>
            <a:pPr lvl="2"/>
            <a:r>
              <a:rPr lang="en-US" dirty="0" smtClean="0"/>
              <a:t>Memories – flash, EEPROM (specially for boot-up)</a:t>
            </a:r>
          </a:p>
          <a:p>
            <a:pPr lvl="2"/>
            <a:r>
              <a:rPr lang="en-US" dirty="0" smtClean="0"/>
              <a:t>Memory cards – MMC, SD Card</a:t>
            </a:r>
          </a:p>
          <a:p>
            <a:pPr lvl="2"/>
            <a:r>
              <a:rPr lang="en-US" dirty="0" smtClean="0"/>
              <a:t>RTCs</a:t>
            </a:r>
          </a:p>
          <a:p>
            <a:pPr lvl="2"/>
            <a:r>
              <a:rPr lang="en-US" dirty="0" smtClean="0"/>
              <a:t>LCDs (control - and sometimes, data)</a:t>
            </a:r>
          </a:p>
          <a:p>
            <a:pPr lvl="2"/>
            <a:endParaRPr lang="en-US" dirty="0"/>
          </a:p>
          <a:p>
            <a:r>
              <a:rPr lang="en-US" dirty="0" smtClean="0"/>
              <a:t>Speeds</a:t>
            </a:r>
          </a:p>
          <a:p>
            <a:pPr lvl="1"/>
            <a:r>
              <a:rPr lang="en-US" dirty="0" smtClean="0"/>
              <a:t>Absence of defined protocols and packet structure</a:t>
            </a:r>
          </a:p>
          <a:p>
            <a:pPr lvl="2"/>
            <a:r>
              <a:rPr lang="en-US" dirty="0" smtClean="0"/>
              <a:t>Enables very high bus speeds (kHz to 100’s of MHz)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Device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SPI Roles: 2 distinct roles defined</a:t>
            </a:r>
          </a:p>
          <a:p>
            <a:pPr lvl="1"/>
            <a:r>
              <a:rPr lang="en-US" b="1" dirty="0" smtClean="0"/>
              <a:t>Master</a:t>
            </a:r>
          </a:p>
          <a:p>
            <a:pPr lvl="2"/>
            <a:r>
              <a:rPr lang="en-US" dirty="0" smtClean="0"/>
              <a:t>Initiates communication (called ‘data frame’)</a:t>
            </a:r>
          </a:p>
          <a:p>
            <a:pPr lvl="2"/>
            <a:r>
              <a:rPr lang="en-US" dirty="0"/>
              <a:t>Drives the system clock (SCLK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Selects a Slave by using the </a:t>
            </a:r>
            <a:r>
              <a:rPr lang="en-US" b="1" u="sng" dirty="0" smtClean="0"/>
              <a:t>per-Slave</a:t>
            </a:r>
            <a:r>
              <a:rPr lang="en-US" dirty="0" smtClean="0"/>
              <a:t> active LOW </a:t>
            </a:r>
            <a:r>
              <a:rPr lang="en-US" b="1" dirty="0" smtClean="0"/>
              <a:t>SS</a:t>
            </a:r>
            <a:r>
              <a:rPr lang="en-US" dirty="0" smtClean="0"/>
              <a:t> line</a:t>
            </a:r>
          </a:p>
          <a:p>
            <a:pPr lvl="1"/>
            <a:r>
              <a:rPr lang="en-US" b="1" dirty="0" smtClean="0"/>
              <a:t>Slave</a:t>
            </a:r>
          </a:p>
          <a:p>
            <a:pPr lvl="2"/>
            <a:r>
              <a:rPr lang="en-US" dirty="0" smtClean="0"/>
              <a:t>Responds to master if it’s SS line is active</a:t>
            </a:r>
          </a:p>
          <a:p>
            <a:pPr lvl="2"/>
            <a:r>
              <a:rPr lang="en-US" dirty="0" smtClean="0"/>
              <a:t>Full-duplex</a:t>
            </a:r>
          </a:p>
          <a:p>
            <a:pPr lvl="3"/>
            <a:r>
              <a:rPr lang="en-US" dirty="0" smtClean="0"/>
              <a:t>Can receive from, as well as send to Master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Single Master, multiple Slaves bus</a:t>
            </a:r>
          </a:p>
          <a:p>
            <a:endParaRPr lang="en-US" dirty="0"/>
          </a:p>
          <a:p>
            <a:r>
              <a:rPr lang="en-US" dirty="0" smtClean="0"/>
              <a:t>No defined packet / frame protocol</a:t>
            </a:r>
          </a:p>
          <a:p>
            <a:pPr lvl="1"/>
            <a:r>
              <a:rPr lang="en-US" dirty="0" smtClean="0"/>
              <a:t>Designer free to select appropriate sized 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Bus topologies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Single Master, Single Slave</a:t>
            </a:r>
          </a:p>
          <a:p>
            <a:pPr lvl="1"/>
            <a:r>
              <a:rPr lang="en-US" dirty="0" smtClean="0"/>
              <a:t>Master drives SCLK</a:t>
            </a:r>
          </a:p>
          <a:p>
            <a:pPr lvl="1"/>
            <a:r>
              <a:rPr lang="en-US" dirty="0" smtClean="0"/>
              <a:t>Selects Slave by SS line</a:t>
            </a:r>
          </a:p>
          <a:p>
            <a:pPr lvl="2"/>
            <a:r>
              <a:rPr lang="en-US" dirty="0" smtClean="0"/>
              <a:t>Optional since only 1 Slave</a:t>
            </a:r>
          </a:p>
          <a:p>
            <a:pPr lvl="3"/>
            <a:r>
              <a:rPr lang="en-US" dirty="0" smtClean="0"/>
              <a:t>Hard-wire SS to 0!</a:t>
            </a:r>
          </a:p>
          <a:p>
            <a:pPr lvl="1"/>
            <a:r>
              <a:rPr lang="en-US" dirty="0" smtClean="0"/>
              <a:t>Half or Full duplex operation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Single Master, Multiple Slaves</a:t>
            </a:r>
          </a:p>
          <a:p>
            <a:pPr lvl="1"/>
            <a:r>
              <a:rPr lang="en-US" dirty="0" smtClean="0"/>
              <a:t>Master drives SCLK</a:t>
            </a:r>
          </a:p>
          <a:p>
            <a:pPr lvl="1"/>
            <a:r>
              <a:rPr lang="en-US" dirty="0" smtClean="0"/>
              <a:t>Selects Slave by SS line</a:t>
            </a:r>
          </a:p>
          <a:p>
            <a:pPr lvl="2"/>
            <a:r>
              <a:rPr lang="en-US" dirty="0" smtClean="0"/>
              <a:t>1 SS line per Slave!</a:t>
            </a:r>
          </a:p>
          <a:p>
            <a:pPr lvl="1"/>
            <a:r>
              <a:rPr lang="en-US" dirty="0" smtClean="0"/>
              <a:t>Slaves share SCLK, MISO, MOSI lines</a:t>
            </a:r>
          </a:p>
          <a:p>
            <a:pPr lvl="2"/>
            <a:r>
              <a:rPr lang="en-US" dirty="0" smtClean="0"/>
              <a:t>Non-participating Slaves need to </a:t>
            </a:r>
            <a:r>
              <a:rPr lang="en-US" dirty="0" err="1" smtClean="0"/>
              <a:t>tri-state</a:t>
            </a:r>
            <a:r>
              <a:rPr lang="en-US" dirty="0" smtClean="0"/>
              <a:t> these lines!</a:t>
            </a:r>
          </a:p>
          <a:p>
            <a:pPr lvl="1"/>
            <a:r>
              <a:rPr lang="en-US" dirty="0" smtClean="0"/>
              <a:t>Half or Full duplex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" name="Content Placeholder 5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86458"/>
            <a:ext cx="4038600" cy="12600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510648"/>
            <a:ext cx="3448050" cy="273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Bus operation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Master selects the Slave by de-asserting its SS line</a:t>
            </a:r>
          </a:p>
          <a:p>
            <a:pPr lvl="1"/>
            <a:r>
              <a:rPr lang="en-US" dirty="0" smtClean="0"/>
              <a:t>For ‘slow’ devices, Master waits for a hold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Master activates the clock on SCLK line</a:t>
            </a:r>
          </a:p>
          <a:p>
            <a:endParaRPr lang="en-US" dirty="0" smtClean="0"/>
          </a:p>
          <a:p>
            <a:r>
              <a:rPr lang="en-US" dirty="0" smtClean="0"/>
              <a:t>Full-duplex data transfer occurs</a:t>
            </a:r>
          </a:p>
          <a:p>
            <a:pPr lvl="1"/>
            <a:r>
              <a:rPr lang="en-US" dirty="0" smtClean="0"/>
              <a:t>Master sends out a bit on MOSI, Slave receives it</a:t>
            </a:r>
          </a:p>
          <a:p>
            <a:pPr lvl="1"/>
            <a:r>
              <a:rPr lang="en-US" dirty="0" smtClean="0"/>
              <a:t>Slave sends out a bit on MISO, Master receives it</a:t>
            </a:r>
          </a:p>
          <a:p>
            <a:pPr lvl="1"/>
            <a:r>
              <a:rPr lang="en-US" dirty="0" smtClean="0"/>
              <a:t>Transmission occurs between </a:t>
            </a:r>
            <a:r>
              <a:rPr lang="en-US" dirty="0"/>
              <a:t>n</a:t>
            </a:r>
            <a:r>
              <a:rPr lang="en-US" dirty="0" smtClean="0"/>
              <a:t>-bit registers in Master and Slave</a:t>
            </a:r>
          </a:p>
          <a:p>
            <a:pPr lvl="2"/>
            <a:r>
              <a:rPr lang="en-US" dirty="0" smtClean="0"/>
              <a:t>Connected in a ‘</a:t>
            </a:r>
            <a:r>
              <a:rPr lang="en-US" b="1" dirty="0" smtClean="0"/>
              <a:t>virtual ring</a:t>
            </a:r>
            <a:r>
              <a:rPr lang="en-US" dirty="0" smtClean="0"/>
              <a:t>’ topology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Slave always sends data – not all transfers may be of value!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4404360"/>
            <a:ext cx="3619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6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Line Waveform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line waveform</a:t>
            </a:r>
          </a:p>
          <a:p>
            <a:pPr lvl="1"/>
            <a:r>
              <a:rPr lang="en-US" dirty="0" smtClean="0"/>
              <a:t>Master-Slave communication</a:t>
            </a:r>
          </a:p>
          <a:p>
            <a:pPr lvl="1"/>
            <a:r>
              <a:rPr lang="en-US" dirty="0" smtClean="0"/>
              <a:t>Full-duplex, 8-bit communication</a:t>
            </a:r>
          </a:p>
          <a:p>
            <a:pPr lvl="2"/>
            <a:r>
              <a:rPr lang="en-US" dirty="0" smtClean="0"/>
              <a:t>O&lt;7:0&gt; – Master to Slave</a:t>
            </a:r>
          </a:p>
          <a:p>
            <a:pPr lvl="2"/>
            <a:r>
              <a:rPr lang="en-US" dirty="0" smtClean="0"/>
              <a:t>I&lt;7:0&gt; </a:t>
            </a:r>
            <a:r>
              <a:rPr lang="en-US" dirty="0"/>
              <a:t>–</a:t>
            </a:r>
            <a:r>
              <a:rPr lang="en-US" dirty="0" smtClean="0"/>
              <a:t> Slave to Master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19988"/>
            <a:ext cx="6162675" cy="17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1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Very high throughput</a:t>
            </a:r>
          </a:p>
          <a:p>
            <a:pPr lvl="2"/>
            <a:r>
              <a:rPr lang="en-US" dirty="0" smtClean="0"/>
              <a:t>High-speed, Full-duplex bus</a:t>
            </a:r>
          </a:p>
          <a:p>
            <a:pPr lvl="1"/>
            <a:r>
              <a:rPr lang="en-US" dirty="0" smtClean="0"/>
              <a:t>Protocol flexibility</a:t>
            </a:r>
          </a:p>
          <a:p>
            <a:pPr lvl="2"/>
            <a:r>
              <a:rPr lang="en-US" dirty="0" smtClean="0"/>
              <a:t>Arbitrary choice of word length (8/16/32/64…)</a:t>
            </a:r>
          </a:p>
          <a:p>
            <a:pPr lvl="1"/>
            <a:r>
              <a:rPr lang="en-US" dirty="0" smtClean="0"/>
              <a:t>Simple hardware interfacing</a:t>
            </a:r>
          </a:p>
          <a:p>
            <a:pPr lvl="2"/>
            <a:r>
              <a:rPr lang="en-US" dirty="0" smtClean="0"/>
              <a:t>No pull-up resistors</a:t>
            </a:r>
          </a:p>
          <a:p>
            <a:pPr lvl="1"/>
            <a:r>
              <a:rPr lang="en-US" dirty="0" smtClean="0"/>
              <a:t>No arbitration messiness</a:t>
            </a:r>
          </a:p>
          <a:p>
            <a:pPr lvl="1"/>
            <a:r>
              <a:rPr lang="en-US" dirty="0" smtClean="0"/>
              <a:t>No addressing complexities / restrictions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Rather costly</a:t>
            </a:r>
          </a:p>
          <a:p>
            <a:pPr lvl="2"/>
            <a:r>
              <a:rPr lang="en-US" dirty="0" smtClean="0"/>
              <a:t>4-wire interface – high PCB real estate </a:t>
            </a:r>
          </a:p>
          <a:p>
            <a:pPr lvl="2"/>
            <a:r>
              <a:rPr lang="en-US" dirty="0" smtClean="0"/>
              <a:t>1 SS line per Slave!</a:t>
            </a:r>
          </a:p>
          <a:p>
            <a:pPr lvl="1"/>
            <a:r>
              <a:rPr lang="en-US" dirty="0" smtClean="0"/>
              <a:t>Restricted to a single master </a:t>
            </a:r>
          </a:p>
          <a:p>
            <a:pPr lvl="1"/>
            <a:r>
              <a:rPr lang="en-US" dirty="0" smtClean="0"/>
              <a:t>No support for flow control by Slave</a:t>
            </a:r>
          </a:p>
          <a:p>
            <a:pPr lvl="1"/>
            <a:r>
              <a:rPr lang="en-US" dirty="0" smtClean="0"/>
              <a:t>No error checks / parity included by default (has to be in software)</a:t>
            </a:r>
          </a:p>
          <a:p>
            <a:pPr lvl="1"/>
            <a:r>
              <a:rPr lang="en-US" dirty="0" smtClean="0"/>
              <a:t>Difficult to add Slave devices</a:t>
            </a:r>
          </a:p>
          <a:p>
            <a:pPr lvl="2"/>
            <a:r>
              <a:rPr lang="en-US" dirty="0" smtClean="0"/>
              <a:t>Usually needs a PCB </a:t>
            </a:r>
            <a:r>
              <a:rPr lang="en-US" dirty="0" err="1" smtClean="0"/>
              <a:t>respin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</a:t>
            </a:r>
            <a:r>
              <a:rPr lang="en-US" dirty="0" smtClean="0"/>
              <a:t> on pic18f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SPI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module (shared with I</a:t>
            </a:r>
            <a:r>
              <a:rPr lang="en-US" baseline="30000" dirty="0" smtClean="0"/>
              <a:t>2</a:t>
            </a:r>
            <a:r>
              <a:rPr lang="en-US" dirty="0" smtClean="0"/>
              <a:t>C)</a:t>
            </a:r>
          </a:p>
          <a:p>
            <a:pPr lvl="1"/>
            <a:r>
              <a:rPr lang="en-US" dirty="0" smtClean="0"/>
              <a:t>MSSP – </a:t>
            </a:r>
            <a:r>
              <a:rPr lang="en-US" b="1" u="sng" dirty="0" smtClean="0"/>
              <a:t>M</a:t>
            </a:r>
            <a:r>
              <a:rPr lang="en-US" dirty="0" smtClean="0"/>
              <a:t>aster </a:t>
            </a:r>
            <a:r>
              <a:rPr lang="en-US" b="1" u="sng" dirty="0" smtClean="0"/>
              <a:t>S</a:t>
            </a:r>
            <a:r>
              <a:rPr lang="en-US" dirty="0" smtClean="0"/>
              <a:t>ynchronous 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smtClean="0"/>
              <a:t>P</a:t>
            </a:r>
            <a:r>
              <a:rPr lang="en-US" dirty="0" smtClean="0"/>
              <a:t>ort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MSSP Registers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Flags</a:t>
            </a:r>
          </a:p>
          <a:p>
            <a:pPr lvl="1"/>
            <a:r>
              <a:rPr lang="en-US" b="1" dirty="0" smtClean="0"/>
              <a:t>SSPIF </a:t>
            </a:r>
            <a:r>
              <a:rPr lang="en-US" dirty="0" smtClean="0"/>
              <a:t>(part of PIR1)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94478"/>
              </p:ext>
            </p:extLst>
          </p:nvPr>
        </p:nvGraphicFramePr>
        <p:xfrm>
          <a:off x="1828800" y="3352800"/>
          <a:ext cx="6096000" cy="1112520"/>
        </p:xfrm>
        <a:graphic>
          <a:graphicData uri="http://schemas.openxmlformats.org/drawingml/2006/table">
            <a:tbl>
              <a:tblPr bandRow="1">
                <a:tableStyleId>{08FB837D-C827-4EFA-A057-4D05807E0F7C}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SSPCON1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SPI bus control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SSPSTAT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 bus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SSPBUF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SPI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data register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6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SPI Resources – Pins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SCLK</a:t>
            </a:r>
            <a:r>
              <a:rPr lang="en-US" dirty="0"/>
              <a:t> = </a:t>
            </a:r>
            <a:r>
              <a:rPr lang="en-US" b="1" dirty="0"/>
              <a:t>SCK/RC3</a:t>
            </a:r>
            <a:r>
              <a:rPr lang="en-US" dirty="0"/>
              <a:t>, </a:t>
            </a:r>
            <a:r>
              <a:rPr lang="en-US" b="1" dirty="0"/>
              <a:t>MOSI</a:t>
            </a:r>
            <a:r>
              <a:rPr lang="en-US" dirty="0"/>
              <a:t> = </a:t>
            </a:r>
            <a:r>
              <a:rPr lang="en-US" b="1" dirty="0"/>
              <a:t>SDI/RC4</a:t>
            </a:r>
            <a:r>
              <a:rPr lang="en-US" dirty="0"/>
              <a:t>, </a:t>
            </a:r>
            <a:r>
              <a:rPr lang="en-US" b="1" dirty="0"/>
              <a:t>MISO</a:t>
            </a:r>
            <a:r>
              <a:rPr lang="en-US" dirty="0"/>
              <a:t> = </a:t>
            </a:r>
            <a:r>
              <a:rPr lang="en-US" b="1" dirty="0"/>
              <a:t>SDO/RC5</a:t>
            </a:r>
          </a:p>
          <a:p>
            <a:r>
              <a:rPr lang="en-US" b="1" dirty="0"/>
              <a:t>SS</a:t>
            </a:r>
            <a:r>
              <a:rPr lang="en-US" dirty="0"/>
              <a:t> = </a:t>
            </a:r>
            <a:r>
              <a:rPr lang="en-US" dirty="0" smtClean="0"/>
              <a:t>Any IO pin (Master mode), </a:t>
            </a:r>
            <a:r>
              <a:rPr lang="en-US" b="1" dirty="0" smtClean="0"/>
              <a:t>SS/RA5</a:t>
            </a:r>
            <a:r>
              <a:rPr lang="en-US" dirty="0" smtClean="0"/>
              <a:t> (Slave </a:t>
            </a:r>
            <a:r>
              <a:rPr lang="en-US" dirty="0"/>
              <a:t>mode)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808584"/>
            <a:ext cx="6414600" cy="321121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76600" y="5384144"/>
            <a:ext cx="304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03620" y="5384144"/>
            <a:ext cx="304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118860" y="5239364"/>
            <a:ext cx="304800" cy="152400"/>
          </a:xfrm>
          <a:prstGeom prst="ellipse">
            <a:avLst/>
          </a:prstGeom>
          <a:solidFill>
            <a:schemeClr val="tx2">
              <a:lumMod val="40000"/>
              <a:lumOff val="60000"/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0820" y="3867764"/>
            <a:ext cx="304800" cy="152400"/>
          </a:xfrm>
          <a:prstGeom prst="ellipse">
            <a:avLst/>
          </a:prstGeom>
          <a:solidFill>
            <a:srgbClr val="92D05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</a:t>
            </a:r>
          </a:p>
          <a:p>
            <a:pPr lvl="1"/>
            <a:r>
              <a:rPr lang="en-US" dirty="0" smtClean="0"/>
              <a:t>Signal is transmitted on a single line (not counting ground)</a:t>
            </a:r>
          </a:p>
          <a:p>
            <a:pPr lvl="2"/>
            <a:r>
              <a:rPr lang="en-US" dirty="0" smtClean="0"/>
              <a:t>Signal bits sent out one after another – </a:t>
            </a:r>
            <a:r>
              <a:rPr lang="en-US" b="1" dirty="0" smtClean="0"/>
              <a:t>serially</a:t>
            </a:r>
          </a:p>
          <a:p>
            <a:endParaRPr lang="en-US" b="1" dirty="0" smtClean="0"/>
          </a:p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Much lower cost due to lesser number of lines</a:t>
            </a:r>
          </a:p>
          <a:p>
            <a:pPr lvl="1"/>
            <a:r>
              <a:rPr lang="en-US" dirty="0" smtClean="0"/>
              <a:t>No ISI (inter signal interference)</a:t>
            </a:r>
          </a:p>
          <a:p>
            <a:pPr lvl="1"/>
            <a:r>
              <a:rPr lang="en-US" dirty="0" smtClean="0"/>
              <a:t>Signal boosting (for long distance travel) is simpler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 smtClean="0"/>
              <a:t>Low throughput</a:t>
            </a:r>
          </a:p>
          <a:p>
            <a:pPr lvl="2"/>
            <a:r>
              <a:rPr lang="en-US" dirty="0" smtClean="0"/>
              <a:t>Has to be boosted using very high speed clocks</a:t>
            </a:r>
          </a:p>
          <a:p>
            <a:pPr lvl="1"/>
            <a:r>
              <a:rPr lang="en-US" dirty="0" smtClean="0"/>
              <a:t>Handshake options have to be pre-determined</a:t>
            </a:r>
          </a:p>
          <a:p>
            <a:pPr lvl="2"/>
            <a:r>
              <a:rPr lang="en-US" dirty="0" smtClean="0"/>
              <a:t>LSB-first / MSB-first, etc.</a:t>
            </a:r>
          </a:p>
          <a:p>
            <a:pPr lvl="1"/>
            <a:r>
              <a:rPr lang="en-US" dirty="0" smtClean="0"/>
              <a:t>Challenge to code</a:t>
            </a:r>
          </a:p>
          <a:p>
            <a:pPr lvl="2"/>
            <a:r>
              <a:rPr lang="en-US" dirty="0" smtClean="0"/>
              <a:t>Need to handle </a:t>
            </a:r>
            <a:r>
              <a:rPr lang="en-US" b="1" dirty="0" err="1" smtClean="0"/>
              <a:t>SerDes</a:t>
            </a:r>
            <a:r>
              <a:rPr lang="en-US" dirty="0" smtClean="0"/>
              <a:t> (serializing – </a:t>
            </a:r>
            <a:r>
              <a:rPr lang="en-US" dirty="0" err="1" smtClean="0"/>
              <a:t>deserializing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Serial interface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352800"/>
            <a:ext cx="1684020" cy="11049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SPI – SSPCON1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WCOL</a:t>
            </a:r>
            <a:r>
              <a:rPr lang="en-US" dirty="0" smtClean="0"/>
              <a:t>: Write collision detect bit</a:t>
            </a:r>
          </a:p>
          <a:p>
            <a:pPr lvl="1"/>
            <a:r>
              <a:rPr lang="en-US" dirty="0" smtClean="0"/>
              <a:t>0: no collision; 1: a premature write was attempted to SSPBUF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SSPOV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Receive overflow indicator bit (in Slave mode)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0: no overflow; 1: overflow – new data arrived before SSPBUF cleared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SSPEN</a:t>
            </a:r>
            <a:r>
              <a:rPr lang="en-US" dirty="0" smtClean="0"/>
              <a:t>: MSSP module enable bit</a:t>
            </a:r>
          </a:p>
          <a:p>
            <a:endParaRPr lang="en-US" dirty="0" smtClean="0"/>
          </a:p>
          <a:p>
            <a:r>
              <a:rPr lang="en-US" b="1" dirty="0" smtClean="0"/>
              <a:t>CKP</a:t>
            </a:r>
            <a:r>
              <a:rPr lang="en-US" dirty="0" smtClean="0"/>
              <a:t>: Clock polarity select bit</a:t>
            </a:r>
          </a:p>
          <a:p>
            <a:pPr lvl="1"/>
            <a:r>
              <a:rPr lang="en-US" dirty="0" smtClean="0"/>
              <a:t>0: Idle is LOW; 1: Idle is high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SSPM&lt;3:0&gt;</a:t>
            </a:r>
            <a:r>
              <a:rPr lang="en-US" dirty="0" smtClean="0"/>
              <a:t>: MSSP mode select bits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0000	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	SPI Master mode, Clock = </a:t>
            </a:r>
            <a:r>
              <a:rPr lang="en-US" dirty="0" err="1" smtClean="0">
                <a:solidFill>
                  <a:schemeClr val="tx1"/>
                </a:solidFill>
              </a:rPr>
              <a:t>F</a:t>
            </a:r>
            <a:r>
              <a:rPr lang="en-US" baseline="-25000" dirty="0" err="1" smtClean="0">
                <a:solidFill>
                  <a:schemeClr val="tx1"/>
                </a:solidFill>
              </a:rPr>
              <a:t>osc</a:t>
            </a:r>
            <a:r>
              <a:rPr lang="en-US" dirty="0" smtClean="0">
                <a:solidFill>
                  <a:schemeClr val="tx1"/>
                </a:solidFill>
              </a:rPr>
              <a:t>/4</a:t>
            </a:r>
          </a:p>
          <a:p>
            <a:pPr lvl="1"/>
            <a:r>
              <a:rPr lang="en-US" dirty="0" smtClean="0"/>
              <a:t>0001		SPI Master mode, </a:t>
            </a:r>
            <a:r>
              <a:rPr lang="en-US" dirty="0"/>
              <a:t>Clock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/16</a:t>
            </a:r>
          </a:p>
          <a:p>
            <a:pPr lvl="1"/>
            <a:r>
              <a:rPr lang="en-US" dirty="0" smtClean="0"/>
              <a:t>0010</a:t>
            </a:r>
            <a:r>
              <a:rPr lang="en-US" dirty="0"/>
              <a:t>		SPI Master mode, Clock =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osc</a:t>
            </a:r>
            <a:r>
              <a:rPr lang="en-US" dirty="0" smtClean="0"/>
              <a:t>/64</a:t>
            </a:r>
            <a:endParaRPr lang="en-US" dirty="0"/>
          </a:p>
          <a:p>
            <a:pPr lvl="1"/>
            <a:r>
              <a:rPr lang="en-US" dirty="0" smtClean="0"/>
              <a:t>0011		SPI Master mode, Clock = TMR2 output/2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0100		SPI Slave mode, Clock = SCK pin, SS pin control enabled</a:t>
            </a:r>
          </a:p>
          <a:p>
            <a:pPr lvl="1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0101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SPI Slave mode, Clock = SCK pin, SS pin control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disabled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WCOL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1549152"/>
            <a:ext cx="7849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SSPOV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SSPEN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CKP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SSPM3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SSPM2</a:t>
            </a:r>
            <a:endParaRPr lang="en-US" sz="12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SSPM1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/>
              <a:t>SSPM0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77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PIC18F: </a:t>
            </a:r>
            <a:r>
              <a:rPr lang="en-US" dirty="0" smtClean="0"/>
              <a:t>SPI – SSPSTAT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b="1" dirty="0" smtClean="0"/>
          </a:p>
          <a:p>
            <a:r>
              <a:rPr lang="en-US" b="1" dirty="0" smtClean="0"/>
              <a:t>SMP</a:t>
            </a:r>
            <a:r>
              <a:rPr lang="en-US" dirty="0" smtClean="0"/>
              <a:t>: Sample bit (Master mode, disabled [0] for Slave mode)</a:t>
            </a:r>
          </a:p>
          <a:p>
            <a:pPr lvl="1"/>
            <a:r>
              <a:rPr lang="en-US" dirty="0" smtClean="0"/>
              <a:t>0: Input sampled at middle of data output time</a:t>
            </a:r>
          </a:p>
          <a:p>
            <a:pPr lvl="1"/>
            <a:r>
              <a:rPr lang="en-US" dirty="0" smtClean="0"/>
              <a:t>1: </a:t>
            </a:r>
            <a:r>
              <a:rPr lang="en-US" dirty="0"/>
              <a:t>Input sampled at </a:t>
            </a:r>
            <a:r>
              <a:rPr lang="en-US" dirty="0" smtClean="0"/>
              <a:t>end </a:t>
            </a:r>
            <a:r>
              <a:rPr lang="en-US" dirty="0"/>
              <a:t>of data output time</a:t>
            </a:r>
          </a:p>
          <a:p>
            <a:pPr lvl="1"/>
            <a:endParaRPr lang="en-US" dirty="0" smtClean="0"/>
          </a:p>
          <a:p>
            <a:r>
              <a:rPr lang="en-US" b="1" dirty="0"/>
              <a:t>CKE</a:t>
            </a:r>
            <a:r>
              <a:rPr lang="en-US" dirty="0" smtClean="0"/>
              <a:t>: SPI Clock select bit</a:t>
            </a:r>
          </a:p>
          <a:p>
            <a:pPr lvl="1"/>
            <a:r>
              <a:rPr lang="en-US" dirty="0" smtClean="0"/>
              <a:t>0: Transmit on </a:t>
            </a:r>
            <a:r>
              <a:rPr lang="en-US" b="1" dirty="0" smtClean="0"/>
              <a:t>idle to active</a:t>
            </a:r>
            <a:r>
              <a:rPr lang="en-US" dirty="0" smtClean="0"/>
              <a:t> clock transition</a:t>
            </a:r>
            <a:endParaRPr lang="en-US" dirty="0"/>
          </a:p>
          <a:p>
            <a:pPr lvl="1"/>
            <a:r>
              <a:rPr lang="en-US" dirty="0" smtClean="0"/>
              <a:t>1: </a:t>
            </a:r>
            <a:r>
              <a:rPr lang="en-US" dirty="0"/>
              <a:t>Transmit on </a:t>
            </a:r>
            <a:r>
              <a:rPr lang="en-US" b="1" dirty="0" smtClean="0"/>
              <a:t>active </a:t>
            </a:r>
            <a:r>
              <a:rPr lang="en-US" b="1" dirty="0"/>
              <a:t>to </a:t>
            </a:r>
            <a:r>
              <a:rPr lang="en-US" b="1" dirty="0" smtClean="0"/>
              <a:t>idle</a:t>
            </a:r>
            <a:r>
              <a:rPr lang="en-US" dirty="0" smtClean="0"/>
              <a:t> clock transition</a:t>
            </a:r>
          </a:p>
          <a:p>
            <a:pPr lvl="1"/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D/A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Unused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Unused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Unused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R/W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Unused</a:t>
            </a:r>
            <a:endParaRPr lang="en-US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Unused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/>
              <a:t>BF</a:t>
            </a:r>
            <a:r>
              <a:rPr lang="en-US" dirty="0"/>
              <a:t>: Buffer full indicator </a:t>
            </a:r>
            <a:r>
              <a:rPr lang="en-US" dirty="0" smtClean="0"/>
              <a:t>bit (receive mode)</a:t>
            </a:r>
            <a:endParaRPr lang="en-US" dirty="0"/>
          </a:p>
          <a:p>
            <a:pPr lvl="1"/>
            <a:r>
              <a:rPr lang="en-US" dirty="0"/>
              <a:t>0: </a:t>
            </a:r>
            <a:r>
              <a:rPr lang="en-US" dirty="0" smtClean="0"/>
              <a:t>SSPBUF is empty</a:t>
            </a:r>
            <a:r>
              <a:rPr lang="en-US" dirty="0"/>
              <a:t>, 1: </a:t>
            </a:r>
            <a:r>
              <a:rPr lang="en-US" dirty="0" smtClean="0"/>
              <a:t>receive complete, SSPBUF is full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46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SMP</a:t>
            </a:r>
            <a:endParaRPr lang="en-US" sz="1400" b="1" dirty="0"/>
          </a:p>
        </p:txBody>
      </p:sp>
      <p:sp>
        <p:nvSpPr>
          <p:cNvPr id="6" name="Rectangle 5"/>
          <p:cNvSpPr/>
          <p:nvPr/>
        </p:nvSpPr>
        <p:spPr>
          <a:xfrm>
            <a:off x="2667000" y="1549152"/>
            <a:ext cx="78492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CKE</a:t>
            </a:r>
            <a:endParaRPr lang="en-US" sz="1400" b="1" dirty="0"/>
          </a:p>
        </p:txBody>
      </p:sp>
      <p:sp>
        <p:nvSpPr>
          <p:cNvPr id="7" name="Rectangle 6"/>
          <p:cNvSpPr/>
          <p:nvPr/>
        </p:nvSpPr>
        <p:spPr>
          <a:xfrm>
            <a:off x="34519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D/A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17200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P</a:t>
            </a:r>
            <a:endParaRPr lang="en-US" sz="1400" b="1" dirty="0"/>
          </a:p>
        </p:txBody>
      </p:sp>
      <p:sp>
        <p:nvSpPr>
          <p:cNvPr id="9" name="Rectangle 8"/>
          <p:cNvSpPr/>
          <p:nvPr/>
        </p:nvSpPr>
        <p:spPr>
          <a:xfrm>
            <a:off x="489208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S</a:t>
            </a:r>
            <a:endParaRPr lang="en-US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561216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R/W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633224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UA</a:t>
            </a:r>
            <a:endParaRPr lang="en-US" sz="1400" b="1" dirty="0"/>
          </a:p>
        </p:txBody>
      </p:sp>
      <p:sp>
        <p:nvSpPr>
          <p:cNvPr id="12" name="Rectangle 11"/>
          <p:cNvSpPr/>
          <p:nvPr/>
        </p:nvSpPr>
        <p:spPr>
          <a:xfrm>
            <a:off x="7052320" y="1549152"/>
            <a:ext cx="720080" cy="4320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/>
              <a:t>BF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361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PIC18F: SPI – Master-Slave connects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PIC18Fs – one Master, another Slave</a:t>
            </a:r>
          </a:p>
          <a:p>
            <a:r>
              <a:rPr lang="en-US" dirty="0" smtClean="0"/>
              <a:t>Internal ‘virtual-ring’ between Master-Slave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35250"/>
            <a:ext cx="64135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60320" y="4540250"/>
            <a:ext cx="1143000" cy="381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7380" y="4540250"/>
            <a:ext cx="1143000" cy="381000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2180" y="3138170"/>
            <a:ext cx="1676400" cy="304800"/>
          </a:xfrm>
          <a:prstGeom prst="ellipse">
            <a:avLst/>
          </a:prstGeom>
          <a:solidFill>
            <a:srgbClr val="FF000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39740" y="3145790"/>
            <a:ext cx="1676400" cy="304800"/>
          </a:xfrm>
          <a:prstGeom prst="ellipse">
            <a:avLst/>
          </a:prstGeom>
          <a:solidFill>
            <a:srgbClr val="00B050">
              <a:alpha val="4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SPI – Clock Edge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SCLK, CKE, CKP and SMP relationships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5026025" cy="4397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2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SPI code snippet –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500" dirty="0" smtClean="0"/>
              <a:t>PIC as SPI Master (Full duplex), assumes Slave connected via RC2</a:t>
            </a:r>
          </a:p>
          <a:p>
            <a:endParaRPr lang="en-US" sz="35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	EQU 0xAB	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TRISC, 3		; SCLK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TRISC, 4		; SDO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TRISC, 5		; SDI input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SSPSTAT		; Idle to Active Clock, BF to zero</a:t>
            </a:r>
          </a:p>
          <a:p>
            <a:pPr marL="0" indent="0">
              <a:buNone/>
            </a:pPr>
            <a:r>
              <a:rPr lang="en-US" dirty="0" smtClean="0"/>
              <a:t>		MOVLW 0x20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SSPCON1		; Enable MSSP,  Master, </a:t>
            </a:r>
            <a:r>
              <a:rPr lang="en-US" dirty="0" err="1" smtClean="0"/>
              <a:t>Fosc</a:t>
            </a:r>
            <a:r>
              <a:rPr lang="en-US" dirty="0" smtClean="0"/>
              <a:t>/4, idle LOW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TRISC, 2		; Set Slave’s SS line low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MOVLW DAT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SSPBUF		; data to Slave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BTFSS SSPSTAT, BF		; wait for BF to go high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GOTO $-1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TRISC, 2		; disable Slave’s SS line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MOVWF SSPBUF, W		; data from Slave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6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PIC18F: SPI code </a:t>
            </a:r>
            <a:r>
              <a:rPr lang="en-US" smtClean="0"/>
              <a:t>snippet – Slave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500" dirty="0" smtClean="0"/>
              <a:t>PIC as SPI Slave in Receive mode</a:t>
            </a:r>
          </a:p>
          <a:p>
            <a:endParaRPr lang="en-US" sz="3500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TRISC, 3		; SCLK input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BCF TRISC, 4		; SDO 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TRISC, 5		; SDI input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BSF TRISA, 5		; SS for Slave mode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CLRF SSPSTAT		; Idle to Active Clock, BF to zero</a:t>
            </a:r>
          </a:p>
          <a:p>
            <a:pPr marL="0" indent="0">
              <a:buNone/>
            </a:pPr>
            <a:r>
              <a:rPr lang="en-US" dirty="0" smtClean="0"/>
              <a:t>		MOVLW 0x24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MOVWF SSPCON1	; Enable MSSP, Slave, SS enabled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BTFSS SSPSTAT, BF	; wait for BF to go high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GOTO $-1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MOVWF SSPBUF, W	; data from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PIC18F: Serial Interfaces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Serial vs. Parallel</a:t>
            </a:r>
          </a:p>
          <a:p>
            <a:pPr lvl="1"/>
            <a:r>
              <a:rPr lang="en-US" dirty="0" smtClean="0"/>
              <a:t>Concepts</a:t>
            </a:r>
          </a:p>
          <a:p>
            <a:pPr lvl="1"/>
            <a:r>
              <a:rPr lang="en-US" dirty="0" smtClean="0"/>
              <a:t>Pros and Cons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Serial interfaces</a:t>
            </a:r>
          </a:p>
          <a:p>
            <a:pPr lvl="1"/>
            <a:r>
              <a:rPr lang="en-US" dirty="0" smtClean="0"/>
              <a:t>Signaling</a:t>
            </a:r>
          </a:p>
          <a:p>
            <a:pPr lvl="1"/>
            <a:r>
              <a:rPr lang="en-US" dirty="0" smtClean="0"/>
              <a:t>Serial buses</a:t>
            </a:r>
          </a:p>
          <a:p>
            <a:pPr lvl="2"/>
            <a:r>
              <a:rPr lang="en-US" dirty="0" smtClean="0"/>
              <a:t>UART/RS-232, I</a:t>
            </a:r>
            <a:r>
              <a:rPr lang="en-US" baseline="30000" dirty="0" smtClean="0"/>
              <a:t>2</a:t>
            </a:r>
            <a:r>
              <a:rPr lang="en-US" dirty="0" smtClean="0"/>
              <a:t>C, SPI</a:t>
            </a:r>
          </a:p>
          <a:p>
            <a:pPr lvl="3"/>
            <a:r>
              <a:rPr lang="en-US" dirty="0" smtClean="0"/>
              <a:t>Bus standards</a:t>
            </a:r>
          </a:p>
          <a:p>
            <a:pPr lvl="3"/>
            <a:r>
              <a:rPr lang="en-US" dirty="0" smtClean="0"/>
              <a:t>Physical layer</a:t>
            </a:r>
          </a:p>
          <a:p>
            <a:pPr lvl="4"/>
            <a:r>
              <a:rPr lang="en-US" dirty="0" smtClean="0"/>
              <a:t>Wiring, Voltages, Topologies</a:t>
            </a:r>
          </a:p>
          <a:p>
            <a:pPr lvl="3"/>
            <a:r>
              <a:rPr lang="en-US" dirty="0" smtClean="0"/>
              <a:t>Packet formats and protocols</a:t>
            </a:r>
          </a:p>
          <a:p>
            <a:pPr lvl="3"/>
            <a:r>
              <a:rPr lang="en-US" dirty="0" smtClean="0"/>
              <a:t>Merits and demerits, comparisons</a:t>
            </a:r>
          </a:p>
          <a:p>
            <a:pPr lvl="2"/>
            <a:r>
              <a:rPr lang="en-US" dirty="0" smtClean="0"/>
              <a:t>PIC18F implementations and usage models</a:t>
            </a:r>
          </a:p>
          <a:p>
            <a:pPr lvl="3"/>
            <a:r>
              <a:rPr lang="en-US" dirty="0" smtClean="0"/>
              <a:t>UART/RS-232 hardware module</a:t>
            </a:r>
          </a:p>
          <a:p>
            <a:pPr lvl="3"/>
            <a:r>
              <a:rPr lang="en-US" dirty="0" smtClean="0"/>
              <a:t>MSSP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0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Electronics: Serial – Transmission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Simplex</a:t>
            </a:r>
          </a:p>
          <a:p>
            <a:pPr lvl="1"/>
            <a:r>
              <a:rPr lang="en-US" dirty="0" smtClean="0"/>
              <a:t>One-way communication</a:t>
            </a:r>
          </a:p>
          <a:p>
            <a:pPr lvl="1"/>
            <a:r>
              <a:rPr lang="en-US" dirty="0" smtClean="0"/>
              <a:t>Only one device talks, the other only listens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Half-duplex</a:t>
            </a:r>
          </a:p>
          <a:p>
            <a:pPr lvl="1"/>
            <a:r>
              <a:rPr lang="en-US" dirty="0" smtClean="0"/>
              <a:t>Two-way communication</a:t>
            </a:r>
          </a:p>
          <a:p>
            <a:pPr lvl="1"/>
            <a:r>
              <a:rPr lang="en-US" dirty="0" smtClean="0"/>
              <a:t>Both devices can talk, but only one at a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Full-duplex</a:t>
            </a:r>
          </a:p>
          <a:p>
            <a:pPr lvl="1"/>
            <a:r>
              <a:rPr lang="en-US" dirty="0" smtClean="0"/>
              <a:t>Two-way communication</a:t>
            </a:r>
          </a:p>
          <a:p>
            <a:pPr lvl="1"/>
            <a:r>
              <a:rPr lang="en-US" dirty="0" smtClean="0"/>
              <a:t>Both devices can talk simultaneously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2286000"/>
            <a:ext cx="1447800" cy="11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40" y="3585210"/>
            <a:ext cx="210312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5257800"/>
            <a:ext cx="1447800" cy="2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Electronics: Serial – Signaling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</a:t>
            </a:r>
          </a:p>
          <a:p>
            <a:pPr lvl="1"/>
            <a:r>
              <a:rPr lang="en-US" dirty="0" smtClean="0"/>
              <a:t>Has a Reference Clock</a:t>
            </a:r>
          </a:p>
          <a:p>
            <a:pPr lvl="1"/>
            <a:r>
              <a:rPr lang="en-US" dirty="0" smtClean="0"/>
              <a:t>Additional expense!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Asynchronous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Clock signal</a:t>
            </a:r>
          </a:p>
          <a:p>
            <a:pPr lvl="1"/>
            <a:r>
              <a:rPr lang="en-US" dirty="0" smtClean="0"/>
              <a:t>Extra START/STOP </a:t>
            </a:r>
            <a:r>
              <a:rPr lang="en-US" dirty="0"/>
              <a:t>markers!</a:t>
            </a:r>
          </a:p>
          <a:p>
            <a:pPr lvl="1"/>
            <a:r>
              <a:rPr lang="en-US" b="1" dirty="0" smtClean="0"/>
              <a:t>Data rate</a:t>
            </a:r>
            <a:r>
              <a:rPr lang="en-US" dirty="0" smtClean="0"/>
              <a:t> vs </a:t>
            </a:r>
            <a:r>
              <a:rPr lang="en-US" b="1" dirty="0" smtClean="0"/>
              <a:t>Baud rate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203236"/>
            <a:ext cx="3733800" cy="166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00200"/>
            <a:ext cx="3638550" cy="21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257800" y="3048000"/>
            <a:ext cx="3124200" cy="457200"/>
          </a:xfrm>
          <a:prstGeom prst="ellipse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5334000"/>
            <a:ext cx="2743200" cy="457200"/>
          </a:xfrm>
          <a:prstGeom prst="ellipse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57800" y="5334000"/>
            <a:ext cx="3352800" cy="457200"/>
          </a:xfrm>
          <a:prstGeom prst="ellipse">
            <a:avLst/>
          </a:prstGeom>
          <a:solidFill>
            <a:schemeClr val="tx2">
              <a:lumMod val="20000"/>
              <a:lumOff val="80000"/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90160" y="5917763"/>
            <a:ext cx="89159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Pay-load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562600" y="5715000"/>
            <a:ext cx="9906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66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bus – </a:t>
            </a:r>
            <a:br>
              <a:rPr lang="en-US" dirty="0" smtClean="0"/>
            </a:br>
            <a:r>
              <a:rPr lang="en-US" dirty="0" err="1" smtClean="0"/>
              <a:t>uart</a:t>
            </a:r>
            <a:r>
              <a:rPr lang="en-US" dirty="0" smtClean="0"/>
              <a:t> (RS-232)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99257-24BF-4E98-9CCF-3108807782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3942</Words>
  <Application>Microsoft Office PowerPoint</Application>
  <PresentationFormat>On-screen Show (4:3)</PresentationFormat>
  <Paragraphs>1132</Paragraphs>
  <Slides>67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Clarity</vt:lpstr>
      <vt:lpstr>The PIC microcontroller</vt:lpstr>
      <vt:lpstr>PIC18F: Controller Architecture</vt:lpstr>
      <vt:lpstr>PIC18F: Notational convention</vt:lpstr>
      <vt:lpstr>Interfaces parallel, serial</vt:lpstr>
      <vt:lpstr>Electronics: Parallel Interface</vt:lpstr>
      <vt:lpstr>Electronics: Serial interface</vt:lpstr>
      <vt:lpstr>Electronics: Serial – Transmission modes</vt:lpstr>
      <vt:lpstr>Electronics: Serial – Signaling</vt:lpstr>
      <vt:lpstr>Serial bus –  uart (RS-232)</vt:lpstr>
      <vt:lpstr>UART: The RS-232 standard </vt:lpstr>
      <vt:lpstr>RS-232: Bus wiring</vt:lpstr>
      <vt:lpstr>RS-232: Bus voltages, MCU interfacing </vt:lpstr>
      <vt:lpstr>RS-232: Bus Nomenclature</vt:lpstr>
      <vt:lpstr>RS-232: Limitations</vt:lpstr>
      <vt:lpstr>Uart/rs-232 on pic18f</vt:lpstr>
      <vt:lpstr>PIC18F: UART/RS-232</vt:lpstr>
      <vt:lpstr>PIC18F: UART – TXSTA</vt:lpstr>
      <vt:lpstr>PIC18F: UART – RCSTA</vt:lpstr>
      <vt:lpstr>PIC18F: UART – Baud rate formulas</vt:lpstr>
      <vt:lpstr>PIC18F: UART – Transmit mode</vt:lpstr>
      <vt:lpstr>PIC18F: UART – Receive mode</vt:lpstr>
      <vt:lpstr>PIC18F: UART – Experiment topology</vt:lpstr>
      <vt:lpstr>Serial bus –  i2c</vt:lpstr>
      <vt:lpstr>I2C: The Standard</vt:lpstr>
      <vt:lpstr>I2C: Use-cases, speeds</vt:lpstr>
      <vt:lpstr>Electronics: Open collector / drain</vt:lpstr>
      <vt:lpstr>I2C: Open-collector / Open-drain</vt:lpstr>
      <vt:lpstr>I2C: Roles, Addressing</vt:lpstr>
      <vt:lpstr>I2C: Signaling</vt:lpstr>
      <vt:lpstr>I2C: SCL, SDA relationship</vt:lpstr>
      <vt:lpstr>I2C: Bus modes, Transaction types</vt:lpstr>
      <vt:lpstr>I2C: Write Transaction – simple</vt:lpstr>
      <vt:lpstr>I2C: Write Transaction – advanced</vt:lpstr>
      <vt:lpstr>I2C: Advanced Write Illustration</vt:lpstr>
      <vt:lpstr>I2C: Read Transaction – advanced</vt:lpstr>
      <vt:lpstr>I2C: Advanced Read Illustration</vt:lpstr>
      <vt:lpstr>I2C: Clock Stretching</vt:lpstr>
      <vt:lpstr>I2C: Bus Arbitration</vt:lpstr>
      <vt:lpstr>I2C: Pluses and minuses</vt:lpstr>
      <vt:lpstr>i2c on pic18f</vt:lpstr>
      <vt:lpstr>PIC18F: I2C Resources</vt:lpstr>
      <vt:lpstr>PIC18F: I2C – SSPCON1</vt:lpstr>
      <vt:lpstr>PIC18F: I2C – SSPCON2</vt:lpstr>
      <vt:lpstr>PIC18F: I2C – SSPSTAT</vt:lpstr>
      <vt:lpstr>PIC18F: I2C – Bus speed, SSPBUF</vt:lpstr>
      <vt:lpstr>PIC18F: I2C – Code snippets</vt:lpstr>
      <vt:lpstr>PIC18F: I2C – Code snippets - Write</vt:lpstr>
      <vt:lpstr>PIC18F: I2C – Code snippets - Read</vt:lpstr>
      <vt:lpstr>Serial bus –  spi</vt:lpstr>
      <vt:lpstr>SPI – The Standard</vt:lpstr>
      <vt:lpstr>SPI: Use-cases, speeds</vt:lpstr>
      <vt:lpstr>SPI: Device Roles</vt:lpstr>
      <vt:lpstr>SPI: Bus topologies</vt:lpstr>
      <vt:lpstr>SPI: Bus operation</vt:lpstr>
      <vt:lpstr>SPI – Line Waveform example</vt:lpstr>
      <vt:lpstr>SPI: Pros and Cons</vt:lpstr>
      <vt:lpstr>Spi on pic18f</vt:lpstr>
      <vt:lpstr>PIC18F: SPI Resources</vt:lpstr>
      <vt:lpstr>PIC18F: SPI Resources – Pins </vt:lpstr>
      <vt:lpstr>PIC18F: SPI – SSPCON1</vt:lpstr>
      <vt:lpstr>PIC18F: SPI – SSPSTAT</vt:lpstr>
      <vt:lpstr>PIC18F: SPI – Master-Slave connects</vt:lpstr>
      <vt:lpstr>PIC18F: SPI – Clock Edge Signalling</vt:lpstr>
      <vt:lpstr>PIC18F: SPI code snippet – Master</vt:lpstr>
      <vt:lpstr>PIC18F: SPI code snippet – Slave</vt:lpstr>
      <vt:lpstr>PIC18F: Serial Interfaces Summary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2020-09-10T12:59:05Z</dcterms:created>
  <dcterms:modified xsi:type="dcterms:W3CDTF">2020-09-10T12:59:09Z</dcterms:modified>
</cp:coreProperties>
</file>