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20" r:id="rId1"/>
  </p:sldMasterIdLst>
  <p:notesMasterIdLst>
    <p:notesMasterId r:id="rId42"/>
  </p:notesMasterIdLst>
  <p:sldIdLst>
    <p:sldId id="318" r:id="rId2"/>
    <p:sldId id="407" r:id="rId3"/>
    <p:sldId id="408" r:id="rId4"/>
    <p:sldId id="409" r:id="rId5"/>
    <p:sldId id="442" r:id="rId6"/>
    <p:sldId id="443" r:id="rId7"/>
    <p:sldId id="444" r:id="rId8"/>
    <p:sldId id="411" r:id="rId9"/>
    <p:sldId id="412" r:id="rId10"/>
    <p:sldId id="413" r:id="rId11"/>
    <p:sldId id="420" r:id="rId12"/>
    <p:sldId id="414" r:id="rId13"/>
    <p:sldId id="440" r:id="rId14"/>
    <p:sldId id="415" r:id="rId15"/>
    <p:sldId id="436" r:id="rId16"/>
    <p:sldId id="437" r:id="rId17"/>
    <p:sldId id="416" r:id="rId18"/>
    <p:sldId id="417" r:id="rId19"/>
    <p:sldId id="418" r:id="rId20"/>
    <p:sldId id="419" r:id="rId21"/>
    <p:sldId id="421" r:id="rId22"/>
    <p:sldId id="441" r:id="rId23"/>
    <p:sldId id="422" r:id="rId24"/>
    <p:sldId id="423" r:id="rId25"/>
    <p:sldId id="424" r:id="rId26"/>
    <p:sldId id="425" r:id="rId27"/>
    <p:sldId id="426" r:id="rId28"/>
    <p:sldId id="427" r:id="rId29"/>
    <p:sldId id="428" r:id="rId30"/>
    <p:sldId id="429" r:id="rId31"/>
    <p:sldId id="430" r:id="rId32"/>
    <p:sldId id="431" r:id="rId33"/>
    <p:sldId id="432" r:id="rId34"/>
    <p:sldId id="438" r:id="rId35"/>
    <p:sldId id="439" r:id="rId36"/>
    <p:sldId id="433" r:id="rId37"/>
    <p:sldId id="434" r:id="rId38"/>
    <p:sldId id="435" r:id="rId39"/>
    <p:sldId id="445" r:id="rId40"/>
    <p:sldId id="333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42ACC"/>
    <a:srgbClr val="FF3300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8711" autoAdjust="0"/>
    <p:restoredTop sz="94660"/>
  </p:normalViewPr>
  <p:slideViewPr>
    <p:cSldViewPr>
      <p:cViewPr>
        <p:scale>
          <a:sx n="100" d="100"/>
          <a:sy n="100" d="100"/>
        </p:scale>
        <p:origin x="-226" y="37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407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EC5FAA-52D3-4EF6-A666-E022912C11EC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080165-1A4C-4DB2-B0FB-8883D3C05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1498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080165-1A4C-4DB2-B0FB-8883D3C05E1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9163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9A5EB-7B50-47DC-B806-891AF522214D}" type="datetime1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C:\Users\home\Pictures\WhatsApp Image 2019-10-01 at 17.17.15.jpe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1800" y="6172200"/>
            <a:ext cx="1896173" cy="457199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D084E-C52F-4375-A27A-6B7ECD77E9D8}" type="datetime1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4B118-D378-4C9B-88C8-65F20B7A1383}" type="datetime1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FABC1-E166-4844-A705-6B2B09EF8FC7}" type="datetime1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2" descr="C:\Users\home\Pictures\WhatsApp Image 2019-10-01 at 17.17.15.jpe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1800" y="6172200"/>
            <a:ext cx="1896173" cy="457199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0C0C5-D92E-4138-BB61-CA55B1C1B8DF}" type="datetime1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 descr="C:\Users\home\Pictures\WhatsApp Image 2019-10-01 at 17.17.15.jpe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1800" y="6172200"/>
            <a:ext cx="1896173" cy="457199"/>
          </a:xfrm>
          <a:prstGeom prst="rect">
            <a:avLst/>
          </a:prstGeom>
          <a:noFill/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D2DDF-C010-4AB9-A2EF-4E426E010CAA}" type="datetime1">
              <a:rPr lang="en-US" smtClean="0"/>
              <a:t>9/25/2020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D9682-96BD-40DA-B367-1B7CD89C9706}" type="datetime1">
              <a:rPr lang="en-US" smtClean="0"/>
              <a:t>9/25/2020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8B443-3AB9-4572-9777-E41A8D305A50}" type="datetime1">
              <a:rPr lang="en-US" smtClean="0"/>
              <a:t>9/25/2020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2" descr="C:\Users\home\Pictures\WhatsApp Image 2019-10-01 at 17.17.15.jpe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1800" y="6172200"/>
            <a:ext cx="1896173" cy="457199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53E13-9EE8-4192-A831-B8A01D900E35}" type="datetime1">
              <a:rPr lang="en-US" smtClean="0"/>
              <a:t>9/25/2020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5" name="Picture 2" descr="C:\Users\home\Pictures\WhatsApp Image 2019-10-01 at 17.17.15.jpe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1800" y="6172200"/>
            <a:ext cx="1896173" cy="457199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184DE-FD24-4B5A-A01F-6E9FC1630AED}" type="datetime1">
              <a:rPr lang="en-US" smtClean="0"/>
              <a:t>9/25/2020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57B6E-3000-49A2-89A8-F46338DFD205}" type="datetime1">
              <a:rPr lang="en-US" smtClean="0"/>
              <a:t>9/25/2020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79F0550A-95B0-41E9-8577-2BB10DA2583E}" type="datetime1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BDB99257-24BF-4E98-9CCF-31088077822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2" descr="C:\Users\home\Pictures\WhatsApp Image 2019-10-01 at 17.17.15.jpe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6781800" y="6172200"/>
            <a:ext cx="1896173" cy="457199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The PIC microcontroller</a:t>
            </a:r>
            <a:endParaRPr lang="en-US" b="1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7010400" cy="1752600"/>
          </a:xfrm>
        </p:spPr>
        <p:txBody>
          <a:bodyPr/>
          <a:lstStyle/>
          <a:p>
            <a:r>
              <a:rPr lang="en-US" dirty="0" smtClean="0"/>
              <a:t>PIC18F4520: C programming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567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C: Code syntactic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b="1" dirty="0" smtClean="0"/>
              <a:t>Case-sensitive</a:t>
            </a:r>
            <a:r>
              <a:rPr lang="en-US" dirty="0" smtClean="0"/>
              <a:t> language!</a:t>
            </a:r>
          </a:p>
          <a:p>
            <a:endParaRPr lang="en-US" dirty="0" smtClean="0"/>
          </a:p>
          <a:p>
            <a:r>
              <a:rPr lang="en-US" dirty="0" smtClean="0"/>
              <a:t>Keywords</a:t>
            </a:r>
          </a:p>
          <a:p>
            <a:pPr lvl="1"/>
            <a:r>
              <a:rPr lang="en-US" b="1" dirty="0" smtClean="0"/>
              <a:t>if / else</a:t>
            </a:r>
            <a:r>
              <a:rPr lang="en-US" dirty="0" smtClean="0"/>
              <a:t>, </a:t>
            </a:r>
            <a:r>
              <a:rPr lang="en-US" b="1" dirty="0" smtClean="0"/>
              <a:t>do / while</a:t>
            </a:r>
            <a:r>
              <a:rPr lang="en-US" dirty="0" smtClean="0"/>
              <a:t>, </a:t>
            </a:r>
            <a:r>
              <a:rPr lang="en-US" b="1" dirty="0" smtClean="0"/>
              <a:t>for</a:t>
            </a:r>
            <a:r>
              <a:rPr lang="en-US" dirty="0" smtClean="0"/>
              <a:t>, </a:t>
            </a:r>
            <a:r>
              <a:rPr lang="en-US" b="1" dirty="0" smtClean="0"/>
              <a:t>while</a:t>
            </a:r>
            <a:r>
              <a:rPr lang="en-US" dirty="0" smtClean="0"/>
              <a:t>, </a:t>
            </a:r>
            <a:r>
              <a:rPr lang="en-US" b="1" dirty="0" smtClean="0"/>
              <a:t>switch, break, </a:t>
            </a:r>
            <a:r>
              <a:rPr lang="en-US" b="1" smtClean="0"/>
              <a:t>continue, etc</a:t>
            </a:r>
            <a:r>
              <a:rPr lang="en-US" b="1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Variables</a:t>
            </a:r>
          </a:p>
          <a:p>
            <a:pPr lvl="1"/>
            <a:r>
              <a:rPr lang="en-US" dirty="0" smtClean="0"/>
              <a:t>Denoted by alpha-</a:t>
            </a:r>
            <a:r>
              <a:rPr lang="en-US" dirty="0" err="1" smtClean="0"/>
              <a:t>numberics</a:t>
            </a:r>
            <a:r>
              <a:rPr lang="en-US" dirty="0" smtClean="0"/>
              <a:t> (cannot start with a number!)</a:t>
            </a:r>
          </a:p>
          <a:p>
            <a:pPr lvl="2"/>
            <a:r>
              <a:rPr lang="en-US" dirty="0" smtClean="0"/>
              <a:t>x, X, var1, loop_counter_2, </a:t>
            </a:r>
            <a:r>
              <a:rPr lang="en-US" dirty="0" err="1" smtClean="0"/>
              <a:t>isPossible</a:t>
            </a:r>
            <a:r>
              <a:rPr lang="en-US" dirty="0" smtClean="0"/>
              <a:t>, flag-</a:t>
            </a:r>
            <a:r>
              <a:rPr lang="en-US" dirty="0" err="1" smtClean="0"/>
              <a:t>var</a:t>
            </a:r>
            <a:r>
              <a:rPr lang="en-US" dirty="0" smtClean="0"/>
              <a:t>, etc.</a:t>
            </a:r>
          </a:p>
          <a:p>
            <a:pPr lvl="1"/>
            <a:r>
              <a:rPr lang="en-US" b="1" dirty="0" smtClean="0"/>
              <a:t>Need to have a data-type</a:t>
            </a:r>
          </a:p>
          <a:p>
            <a:endParaRPr lang="en-US" dirty="0" smtClean="0"/>
          </a:p>
          <a:p>
            <a:r>
              <a:rPr lang="en-US" dirty="0" smtClean="0"/>
              <a:t>Data-types</a:t>
            </a:r>
          </a:p>
          <a:p>
            <a:pPr lvl="1"/>
            <a:r>
              <a:rPr lang="en-US" dirty="0" smtClean="0"/>
              <a:t>Internal (native)</a:t>
            </a:r>
          </a:p>
          <a:p>
            <a:pPr lvl="2"/>
            <a:r>
              <a:rPr lang="en-US" b="1" dirty="0" err="1" smtClean="0"/>
              <a:t>int</a:t>
            </a:r>
            <a:r>
              <a:rPr lang="en-US" dirty="0" smtClean="0"/>
              <a:t>, </a:t>
            </a:r>
            <a:r>
              <a:rPr lang="en-US" b="1" dirty="0" smtClean="0"/>
              <a:t>char</a:t>
            </a:r>
            <a:r>
              <a:rPr lang="en-US" dirty="0" smtClean="0"/>
              <a:t>, </a:t>
            </a:r>
            <a:r>
              <a:rPr lang="en-US" b="1" dirty="0" smtClean="0"/>
              <a:t>float</a:t>
            </a:r>
            <a:r>
              <a:rPr lang="en-US" dirty="0" smtClean="0"/>
              <a:t>, </a:t>
            </a:r>
            <a:r>
              <a:rPr lang="en-US" b="1" dirty="0" smtClean="0"/>
              <a:t>double</a:t>
            </a:r>
          </a:p>
          <a:p>
            <a:pPr lvl="2"/>
            <a:r>
              <a:rPr lang="en-US" b="1" dirty="0" smtClean="0"/>
              <a:t>arrays</a:t>
            </a:r>
            <a:r>
              <a:rPr lang="en-US" dirty="0" smtClean="0"/>
              <a:t> of native data-types (use </a:t>
            </a:r>
            <a:r>
              <a:rPr lang="en-US" b="1" dirty="0" smtClean="0"/>
              <a:t>[ ] </a:t>
            </a:r>
            <a:r>
              <a:rPr lang="en-US" dirty="0" smtClean="0"/>
              <a:t>syntax)</a:t>
            </a:r>
          </a:p>
          <a:p>
            <a:pPr lvl="2"/>
            <a:r>
              <a:rPr lang="en-US" b="1" dirty="0"/>
              <a:t>s</a:t>
            </a:r>
            <a:r>
              <a:rPr lang="en-US" b="1" dirty="0" smtClean="0"/>
              <a:t>trings</a:t>
            </a:r>
            <a:r>
              <a:rPr lang="en-US" dirty="0" smtClean="0"/>
              <a:t> – bunches of characters (</a:t>
            </a:r>
            <a:r>
              <a:rPr lang="en-US" b="1" dirty="0" smtClean="0"/>
              <a:t>always automatically null terminated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User-defined</a:t>
            </a:r>
          </a:p>
          <a:p>
            <a:pPr lvl="2"/>
            <a:r>
              <a:rPr lang="en-US" dirty="0" smtClean="0"/>
              <a:t>Newly created: </a:t>
            </a:r>
            <a:r>
              <a:rPr lang="en-US" b="1" dirty="0" err="1" smtClean="0"/>
              <a:t>typedef</a:t>
            </a:r>
            <a:endParaRPr lang="en-US" b="1" dirty="0" smtClean="0"/>
          </a:p>
          <a:p>
            <a:pPr lvl="2"/>
            <a:r>
              <a:rPr lang="en-US" dirty="0" smtClean="0"/>
              <a:t>Aggregates: </a:t>
            </a:r>
            <a:r>
              <a:rPr lang="en-US" b="1" dirty="0" err="1" smtClean="0"/>
              <a:t>struct</a:t>
            </a:r>
            <a:r>
              <a:rPr lang="en-US" dirty="0" smtClean="0"/>
              <a:t>, </a:t>
            </a:r>
            <a:r>
              <a:rPr lang="en-US" b="1" dirty="0" smtClean="0"/>
              <a:t>union</a:t>
            </a:r>
          </a:p>
          <a:p>
            <a:pPr lvl="2"/>
            <a:r>
              <a:rPr lang="en-US" dirty="0" smtClean="0"/>
              <a:t>Enumerated: </a:t>
            </a:r>
            <a:r>
              <a:rPr lang="en-US" b="1" dirty="0" err="1" smtClean="0"/>
              <a:t>enum</a:t>
            </a:r>
            <a:endParaRPr lang="en-US" b="1" dirty="0" smtClean="0"/>
          </a:p>
          <a:p>
            <a:endParaRPr lang="en-US" dirty="0" smtClean="0"/>
          </a:p>
          <a:p>
            <a:r>
              <a:rPr lang="en-US" dirty="0" smtClean="0"/>
              <a:t>Low-level memory access</a:t>
            </a:r>
          </a:p>
          <a:p>
            <a:pPr lvl="1"/>
            <a:r>
              <a:rPr lang="en-US" dirty="0" smtClean="0"/>
              <a:t>Through ‘</a:t>
            </a:r>
            <a:r>
              <a:rPr lang="en-US" b="1" dirty="0" smtClean="0"/>
              <a:t>pointer</a:t>
            </a:r>
            <a:r>
              <a:rPr lang="en-US" dirty="0" smtClean="0"/>
              <a:t>’ variables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790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C: Operators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3978505"/>
              </p:ext>
            </p:extLst>
          </p:nvPr>
        </p:nvGraphicFramePr>
        <p:xfrm>
          <a:off x="1219200" y="1432563"/>
          <a:ext cx="6934200" cy="45567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508115"/>
                <a:gridCol w="4426085"/>
              </a:tblGrid>
              <a:tr h="343486"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Family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Operator(s)</a:t>
                      </a:r>
                      <a:endParaRPr lang="en-US" sz="1700" dirty="0"/>
                    </a:p>
                  </a:txBody>
                  <a:tcPr/>
                </a:tc>
              </a:tr>
              <a:tr h="343486"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Arithmetic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-</a:t>
                      </a:r>
                      <a:r>
                        <a:rPr lang="en-US" sz="17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7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 </a:t>
                      </a:r>
                      <a:r>
                        <a:rPr lang="en-US" sz="17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 </a:t>
                      </a:r>
                      <a:r>
                        <a:rPr lang="en-US" sz="17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%</a:t>
                      </a:r>
                      <a:endParaRPr lang="en-US" sz="1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4348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 smtClean="0"/>
                        <a:t>Assignment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endParaRPr lang="en-US" sz="1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4348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 smtClean="0"/>
                        <a:t>Augmented assignment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+= -= *= /= %= &amp;= |= ^= &lt;&lt;=</a:t>
                      </a:r>
                      <a:r>
                        <a:rPr lang="en-US" sz="17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&gt;&gt;=</a:t>
                      </a:r>
                      <a:endParaRPr lang="en-US" sz="1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4348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 smtClean="0"/>
                        <a:t>Bitwise logic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~ &amp; | ^</a:t>
                      </a:r>
                      <a:endParaRPr lang="en-US" sz="1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4348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 smtClean="0"/>
                        <a:t>Bitwise shifts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&lt;&lt; &gt;&gt;</a:t>
                      </a:r>
                      <a:endParaRPr lang="en-US" sz="1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4348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 smtClean="0"/>
                        <a:t>Boolean logic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!</a:t>
                      </a:r>
                      <a:r>
                        <a:rPr lang="en-US" sz="17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&amp;&amp; ||</a:t>
                      </a:r>
                      <a:endParaRPr lang="en-US" sz="1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4348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 smtClean="0"/>
                        <a:t>Conditional evaluation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?:</a:t>
                      </a:r>
                      <a:endParaRPr lang="en-US" sz="1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4348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 smtClean="0"/>
                        <a:t>Equality 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==</a:t>
                      </a:r>
                      <a:r>
                        <a:rPr lang="en-US" sz="17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!=</a:t>
                      </a:r>
                      <a:endParaRPr lang="en-US" sz="1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4348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 smtClean="0"/>
                        <a:t>Order relations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</a:t>
                      </a:r>
                      <a:r>
                        <a:rPr lang="en-US" sz="17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&lt;= &gt; &gt;=</a:t>
                      </a:r>
                      <a:endParaRPr lang="en-US" sz="1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4348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 smtClean="0"/>
                        <a:t>Reference, dereference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&amp; * [</a:t>
                      </a:r>
                      <a:r>
                        <a:rPr lang="en-US" sz="17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7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endParaRPr lang="en-US" sz="1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4348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 smtClean="0"/>
                        <a:t>Type conversion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7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typename</a:t>
                      </a:r>
                      <a:r>
                        <a:rPr lang="en-US" sz="17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1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4348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 smtClean="0"/>
                        <a:t>Member selection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en-US" sz="17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-&gt;</a:t>
                      </a:r>
                      <a:endParaRPr lang="en-US" sz="1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295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09600"/>
            <a:ext cx="8229600" cy="990600"/>
          </a:xfrm>
        </p:spPr>
        <p:txBody>
          <a:bodyPr/>
          <a:lstStyle/>
          <a:p>
            <a:r>
              <a:rPr lang="en-US" dirty="0" smtClean="0"/>
              <a:t>C: Program structure and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Entry point at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main()</a:t>
            </a:r>
          </a:p>
          <a:p>
            <a:endParaRPr lang="en-US" dirty="0" smtClean="0"/>
          </a:p>
          <a:p>
            <a:r>
              <a:rPr lang="en-US" dirty="0" smtClean="0"/>
              <a:t>Functions keep calling functions</a:t>
            </a:r>
          </a:p>
          <a:p>
            <a:pPr lvl="1"/>
            <a:r>
              <a:rPr lang="en-US" dirty="0" smtClean="0"/>
              <a:t>Function nesting</a:t>
            </a:r>
          </a:p>
          <a:p>
            <a:endParaRPr lang="en-US" dirty="0" smtClean="0"/>
          </a:p>
          <a:p>
            <a:r>
              <a:rPr lang="en-US" dirty="0" smtClean="0"/>
              <a:t>Program ends when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main()</a:t>
            </a:r>
            <a:r>
              <a:rPr lang="en-US" dirty="0" smtClean="0"/>
              <a:t>returns</a:t>
            </a:r>
          </a:p>
          <a:p>
            <a:endParaRPr lang="en-US" dirty="0" smtClean="0"/>
          </a:p>
          <a:p>
            <a:r>
              <a:rPr lang="en-US" dirty="0" smtClean="0"/>
              <a:t>Function call-stack / call-order</a:t>
            </a:r>
          </a:p>
          <a:p>
            <a:pPr lvl="1"/>
            <a:r>
              <a:rPr lang="en-US" dirty="0" smtClean="0"/>
              <a:t>Forward</a:t>
            </a:r>
          </a:p>
          <a:p>
            <a:pPr lvl="2"/>
            <a:r>
              <a:rPr lang="en-US" dirty="0" smtClean="0"/>
              <a:t>OS →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main() </a:t>
            </a:r>
            <a:r>
              <a:rPr lang="en-US" dirty="0" smtClean="0"/>
              <a:t>→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</a:p>
          <a:p>
            <a:pPr lvl="1"/>
            <a:r>
              <a:rPr lang="en-US" dirty="0" smtClean="0"/>
              <a:t>Reverse</a:t>
            </a:r>
          </a:p>
          <a:p>
            <a:pPr lvl="2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rintf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 smtClean="0"/>
              <a:t>→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main() </a:t>
            </a:r>
            <a:r>
              <a:rPr lang="en-US" dirty="0" smtClean="0"/>
              <a:t>→ OS</a:t>
            </a:r>
          </a:p>
          <a:p>
            <a:pPr marL="274320" lvl="1" indent="0">
              <a:buNone/>
            </a:pPr>
            <a:endParaRPr lang="en-US" dirty="0"/>
          </a:p>
          <a:p>
            <a:r>
              <a:rPr lang="en-US" dirty="0" smtClean="0"/>
              <a:t>Comments</a:t>
            </a:r>
          </a:p>
          <a:p>
            <a:pPr lvl="1"/>
            <a:r>
              <a:rPr lang="en-US" dirty="0" smtClean="0"/>
              <a:t>Single-line comment starts with </a:t>
            </a:r>
            <a:r>
              <a:rPr lang="en-US" b="1" dirty="0" smtClean="0">
                <a:solidFill>
                  <a:srgbClr val="00B0F0"/>
                </a:solidFill>
              </a:rPr>
              <a:t>//</a:t>
            </a:r>
          </a:p>
          <a:p>
            <a:pPr marL="548640" lvl="2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This is a comment!</a:t>
            </a:r>
          </a:p>
          <a:p>
            <a:pPr lvl="1"/>
            <a:r>
              <a:rPr lang="en-US" dirty="0" smtClean="0"/>
              <a:t>Multi-line comments start with </a:t>
            </a:r>
            <a:r>
              <a:rPr lang="en-US" b="1" dirty="0" smtClean="0">
                <a:solidFill>
                  <a:srgbClr val="00B0F0"/>
                </a:solidFill>
              </a:rPr>
              <a:t>/*</a:t>
            </a:r>
            <a:r>
              <a:rPr lang="en-US" dirty="0" smtClean="0"/>
              <a:t> and </a:t>
            </a:r>
            <a:r>
              <a:rPr lang="en-US" dirty="0"/>
              <a:t>e</a:t>
            </a:r>
            <a:r>
              <a:rPr lang="en-US" dirty="0" smtClean="0"/>
              <a:t>nd in </a:t>
            </a:r>
            <a:r>
              <a:rPr lang="en-US" b="1" dirty="0" smtClean="0">
                <a:solidFill>
                  <a:srgbClr val="00B0F0"/>
                </a:solidFill>
              </a:rPr>
              <a:t>*/</a:t>
            </a:r>
            <a:r>
              <a:rPr lang="en-US" dirty="0" smtClean="0"/>
              <a:t> </a:t>
            </a:r>
          </a:p>
          <a:p>
            <a:pPr marL="548640" lvl="2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/*</a:t>
            </a:r>
          </a:p>
          <a:p>
            <a:pPr marL="548640" lvl="2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And this is a </a:t>
            </a:r>
          </a:p>
          <a:p>
            <a:pPr marL="54864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multi-line</a:t>
            </a:r>
          </a:p>
          <a:p>
            <a:pPr marL="54864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comment!</a:t>
            </a:r>
          </a:p>
          <a:p>
            <a:pPr marL="548640" lvl="2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953000" y="2590800"/>
            <a:ext cx="3429000" cy="2362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 fontScale="625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Font typeface="Arial" pitchFamily="34" charset="0"/>
              <a:buNone/>
            </a:pPr>
            <a:endParaRPr lang="en-US" sz="1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itchFamily="34" charset="0"/>
              <a:buNone/>
            </a:pP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main(</a:t>
            </a:r>
            <a:r>
              <a:rPr lang="en-US" sz="18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char *</a:t>
            </a:r>
            <a:r>
              <a:rPr lang="en-US" sz="18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Font typeface="Arial" pitchFamily="34" charset="0"/>
              <a:buNone/>
            </a:pP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Font typeface="Arial" pitchFamily="34" charset="0"/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help me!</a:t>
            </a:r>
          </a:p>
          <a:p>
            <a:pPr marL="0" indent="0">
              <a:buFont typeface="Arial" pitchFamily="34" charset="0"/>
              <a:buNone/>
            </a:pP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(“Hello world!\n”);</a:t>
            </a:r>
          </a:p>
          <a:p>
            <a:pPr marL="0" indent="0">
              <a:buFont typeface="Arial" pitchFamily="34" charset="0"/>
              <a:buNone/>
            </a:pP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itchFamily="34" charset="0"/>
              <a:buNone/>
            </a:pP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Do you </a:t>
            </a:r>
          </a:p>
          <a:p>
            <a:pPr marL="0" indent="0">
              <a:buFont typeface="Arial" pitchFamily="34" charset="0"/>
              <a:buNone/>
            </a:pPr>
            <a:r>
              <a:rPr lang="en-US" sz="18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US" sz="18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really need help?</a:t>
            </a:r>
          </a:p>
          <a:p>
            <a:pPr marL="0" indent="0">
              <a:buFont typeface="Arial" pitchFamily="34" charset="0"/>
              <a:buNone/>
            </a:pPr>
            <a:r>
              <a:rPr lang="en-US" sz="18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*/</a:t>
            </a:r>
          </a:p>
          <a:p>
            <a:pPr marL="0" indent="0">
              <a:buFont typeface="Arial" pitchFamily="34" charset="0"/>
              <a:buNone/>
            </a:pP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return 0;</a:t>
            </a:r>
          </a:p>
          <a:p>
            <a:pPr marL="0" indent="0">
              <a:buFont typeface="Arial" pitchFamily="34" charset="0"/>
              <a:buNone/>
            </a:pP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8687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C: Behind the scenes – runtime, life-cycle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High-level languages need ‘setup’ before they can run</a:t>
            </a:r>
          </a:p>
          <a:p>
            <a:pPr lvl="1"/>
            <a:r>
              <a:rPr lang="en-US" dirty="0" smtClean="0"/>
              <a:t>Software stack mechanisms</a:t>
            </a:r>
          </a:p>
          <a:p>
            <a:pPr lvl="1"/>
            <a:r>
              <a:rPr lang="en-US" dirty="0" smtClean="0"/>
              <a:t>Memory management, space for locals</a:t>
            </a:r>
          </a:p>
          <a:p>
            <a:pPr lvl="1"/>
            <a:r>
              <a:rPr lang="en-US" dirty="0" smtClean="0"/>
              <a:t>Exception handlers</a:t>
            </a:r>
          </a:p>
          <a:p>
            <a:pPr lvl="1"/>
            <a:r>
              <a:rPr lang="en-US" dirty="0" smtClean="0"/>
              <a:t>Compiler / platform specific extensions (such as </a:t>
            </a:r>
            <a:r>
              <a:rPr lang="en-US" b="1" dirty="0" smtClean="0"/>
              <a:t>pragma</a:t>
            </a:r>
            <a:r>
              <a:rPr lang="en-US" dirty="0" smtClean="0"/>
              <a:t>s)</a:t>
            </a:r>
          </a:p>
          <a:p>
            <a:pPr lvl="1"/>
            <a:r>
              <a:rPr lang="en-US" dirty="0" smtClean="0"/>
              <a:t>Call to entry points (for C, this is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main()</a:t>
            </a:r>
            <a:r>
              <a:rPr lang="en-US" dirty="0" smtClean="0"/>
              <a:t>)</a:t>
            </a:r>
          </a:p>
          <a:p>
            <a:pPr lvl="1"/>
            <a:endParaRPr lang="en-US" dirty="0"/>
          </a:p>
          <a:p>
            <a:r>
              <a:rPr lang="en-US" dirty="0" smtClean="0"/>
              <a:t>This is typically done by:</a:t>
            </a:r>
          </a:p>
          <a:p>
            <a:pPr lvl="1"/>
            <a:r>
              <a:rPr lang="en-US" dirty="0" smtClean="0"/>
              <a:t>The OS (if there is one), in conjunction with,</a:t>
            </a:r>
          </a:p>
          <a:p>
            <a:pPr lvl="1"/>
            <a:r>
              <a:rPr lang="en-US" dirty="0" smtClean="0"/>
              <a:t>The language’s </a:t>
            </a:r>
            <a:r>
              <a:rPr lang="en-US" b="1" dirty="0" smtClean="0"/>
              <a:t>runtime</a:t>
            </a:r>
            <a:r>
              <a:rPr lang="en-US" dirty="0" smtClean="0"/>
              <a:t> routines</a:t>
            </a:r>
          </a:p>
          <a:p>
            <a:pPr lvl="2"/>
            <a:r>
              <a:rPr lang="en-US" dirty="0" smtClean="0"/>
              <a:t>For C, this is C runtime (called </a:t>
            </a:r>
            <a:r>
              <a:rPr lang="en-US" b="1" dirty="0" smtClean="0"/>
              <a:t>crt0</a:t>
            </a:r>
            <a:r>
              <a:rPr lang="en-US" dirty="0" smtClean="0"/>
              <a:t>)</a:t>
            </a:r>
          </a:p>
          <a:p>
            <a:pPr lvl="2"/>
            <a:endParaRPr lang="en-US" dirty="0"/>
          </a:p>
          <a:p>
            <a:r>
              <a:rPr lang="en-US" dirty="0" smtClean="0"/>
              <a:t>Program life-cycle</a:t>
            </a:r>
          </a:p>
          <a:p>
            <a:pPr lvl="1"/>
            <a:r>
              <a:rPr lang="en-US" dirty="0" smtClean="0"/>
              <a:t>Compilation of </a:t>
            </a:r>
            <a:r>
              <a:rPr lang="en-US" b="1" dirty="0" smtClean="0"/>
              <a:t>source code</a:t>
            </a:r>
            <a:r>
              <a:rPr lang="en-US" dirty="0" smtClean="0"/>
              <a:t> to </a:t>
            </a:r>
            <a:r>
              <a:rPr lang="en-US" b="1" dirty="0" smtClean="0"/>
              <a:t>executable</a:t>
            </a:r>
          </a:p>
          <a:p>
            <a:pPr lvl="1"/>
            <a:r>
              <a:rPr lang="en-US" b="1" dirty="0" smtClean="0"/>
              <a:t>Loading</a:t>
            </a:r>
            <a:r>
              <a:rPr lang="en-US" dirty="0" smtClean="0"/>
              <a:t> executable into system memory (RAM) [from disk/FLASH]</a:t>
            </a:r>
          </a:p>
          <a:p>
            <a:pPr lvl="2"/>
            <a:r>
              <a:rPr lang="en-US" dirty="0" smtClean="0"/>
              <a:t>Dynamic library/module loading if any</a:t>
            </a:r>
          </a:p>
          <a:p>
            <a:pPr lvl="1"/>
            <a:r>
              <a:rPr lang="en-US" dirty="0" smtClean="0"/>
              <a:t>Execution from </a:t>
            </a:r>
            <a:r>
              <a:rPr lang="en-US" b="1" dirty="0" smtClean="0"/>
              <a:t>entry point</a:t>
            </a:r>
          </a:p>
          <a:p>
            <a:pPr lvl="1"/>
            <a:r>
              <a:rPr lang="en-US" b="1" dirty="0" smtClean="0"/>
              <a:t>Exit</a:t>
            </a:r>
            <a:r>
              <a:rPr lang="en-US" dirty="0" smtClean="0"/>
              <a:t> back to the system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16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C: Function API / signature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 C function has an API – </a:t>
            </a:r>
            <a:r>
              <a:rPr lang="en-US" b="1" u="sng" dirty="0" smtClean="0"/>
              <a:t>A</a:t>
            </a:r>
            <a:r>
              <a:rPr lang="en-US" dirty="0" smtClean="0"/>
              <a:t>pplication </a:t>
            </a:r>
            <a:r>
              <a:rPr lang="en-US" b="1" u="sng" dirty="0" smtClean="0"/>
              <a:t>P</a:t>
            </a:r>
            <a:r>
              <a:rPr lang="en-US" dirty="0" smtClean="0"/>
              <a:t>rogramming </a:t>
            </a:r>
            <a:r>
              <a:rPr lang="en-US" b="1" u="sng" dirty="0" smtClean="0"/>
              <a:t>I</a:t>
            </a:r>
            <a:r>
              <a:rPr lang="en-US" dirty="0" smtClean="0"/>
              <a:t>nterface </a:t>
            </a:r>
          </a:p>
          <a:p>
            <a:pPr lvl="1"/>
            <a:r>
              <a:rPr lang="en-US" dirty="0" smtClean="0"/>
              <a:t>Also called its </a:t>
            </a:r>
            <a:r>
              <a:rPr lang="en-US" b="1" dirty="0" smtClean="0"/>
              <a:t>signature</a:t>
            </a:r>
            <a:endParaRPr lang="en-US" dirty="0" smtClean="0"/>
          </a:p>
          <a:p>
            <a:pPr lvl="1"/>
            <a:r>
              <a:rPr lang="en-US" dirty="0" smtClean="0"/>
              <a:t>What it takes in  - Input argument(s)</a:t>
            </a:r>
          </a:p>
          <a:p>
            <a:pPr lvl="1"/>
            <a:r>
              <a:rPr lang="en-US" dirty="0" smtClean="0"/>
              <a:t>What it gives out - Output argument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General function syntax</a:t>
            </a:r>
          </a:p>
          <a:p>
            <a:pPr lvl="2"/>
            <a:endParaRPr lang="en-US" dirty="0" smtClean="0"/>
          </a:p>
          <a:p>
            <a:pPr marL="274320" lvl="1" indent="0">
              <a:buNone/>
            </a:pPr>
            <a:r>
              <a:rPr lang="en-US" sz="1800" b="1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800" b="1" dirty="0" err="1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output_arg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 smtClean="0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function_name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input_args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274320" lvl="1" indent="0">
              <a:buNone/>
            </a:pP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{</a:t>
            </a:r>
          </a:p>
          <a:p>
            <a:pPr marL="274320" lvl="1" indent="0">
              <a:buNone/>
            </a:pP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// function code</a:t>
            </a:r>
          </a:p>
          <a:p>
            <a:pPr marL="274320" lvl="1" indent="0">
              <a:buNone/>
            </a:pP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return </a:t>
            </a:r>
            <a:r>
              <a:rPr lang="en-US" sz="1800" b="1" dirty="0" err="1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output_arg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4320" lvl="1" indent="0">
              <a:buNone/>
            </a:pP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  <a:endParaRPr lang="en-US" sz="1800" dirty="0" smtClean="0">
              <a:cs typeface="Courier New" panose="02070309020205020404" pitchFamily="49" charset="0"/>
            </a:endParaRPr>
          </a:p>
          <a:p>
            <a:pPr marL="548640" lvl="2" indent="0">
              <a:buNone/>
            </a:pP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Every call to a function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Must adhere to its API</a:t>
            </a:r>
          </a:p>
          <a:p>
            <a:pPr lvl="1"/>
            <a:endParaRPr lang="en-US" dirty="0"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Examples:</a:t>
            </a:r>
            <a:endParaRPr lang="en-US" dirty="0">
              <a:cs typeface="Courier New" panose="02070309020205020404" pitchFamily="49" charset="0"/>
            </a:endParaRPr>
          </a:p>
          <a:p>
            <a:pPr marL="274320" lvl="1" indent="0">
              <a:buNone/>
            </a:pPr>
            <a:r>
              <a:rPr lang="en-US" sz="1500" b="1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500" b="1" dirty="0" err="1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5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15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char *</a:t>
            </a:r>
            <a:r>
              <a:rPr lang="en-US" sz="15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15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274320" lvl="1" indent="0">
              <a:buNone/>
            </a:pPr>
            <a:r>
              <a:rPr lang="en-US" sz="1500" b="1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float</a:t>
            </a:r>
            <a:r>
              <a:rPr lang="en-US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add_func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5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 a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274320" lvl="1" indent="0">
              <a:buNone/>
            </a:pPr>
            <a:r>
              <a:rPr lang="en-US" sz="1500" b="1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char</a:t>
            </a:r>
            <a:r>
              <a:rPr lang="en-US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strlen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5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*</a:t>
            </a:r>
            <a:r>
              <a:rPr lang="en-US" sz="15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str_in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dirty="0"/>
          </a:p>
          <a:p>
            <a:endParaRPr lang="en-US" dirty="0" smtClean="0">
              <a:cs typeface="Courier New" panose="02070309020205020404" pitchFamily="49" charset="0"/>
            </a:endParaRPr>
          </a:p>
          <a:p>
            <a:endParaRPr lang="en-US" dirty="0">
              <a:cs typeface="Courier New" panose="02070309020205020404" pitchFamily="49" charset="0"/>
            </a:endParaRPr>
          </a:p>
          <a:p>
            <a:pPr marL="274320" lvl="1" indent="0">
              <a:buNone/>
            </a:pPr>
            <a:endParaRPr lang="en-US" dirty="0" smtClean="0">
              <a:cs typeface="Courier New" panose="02070309020205020404" pitchFamily="49" charset="0"/>
            </a:endParaRPr>
          </a:p>
          <a:p>
            <a:pPr lvl="1"/>
            <a:endParaRPr lang="en-US" dirty="0" smtClean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647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C: More on function APIs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cs typeface="Courier New" panose="02070309020205020404" pitchFamily="49" charset="0"/>
              </a:rPr>
              <a:t>If a function does not take any input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500" b="1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output_arg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b="1" dirty="0" err="1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function_name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5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274320" lvl="1" indent="0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If a function does not give any output</a:t>
            </a:r>
          </a:p>
          <a:p>
            <a:pPr marL="0" indent="0">
              <a:buNone/>
            </a:pPr>
            <a:r>
              <a:rPr lang="en-US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5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b="1" dirty="0" err="1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function_name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5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input_args</a:t>
            </a:r>
            <a:r>
              <a:rPr lang="en-US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5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 smtClean="0"/>
          </a:p>
          <a:p>
            <a:r>
              <a:rPr lang="en-US" dirty="0">
                <a:cs typeface="Courier New" panose="02070309020205020404" pitchFamily="49" charset="0"/>
              </a:rPr>
              <a:t>If a function </a:t>
            </a:r>
            <a:r>
              <a:rPr lang="en-US" dirty="0" smtClean="0">
                <a:cs typeface="Courier New" panose="02070309020205020404" pitchFamily="49" charset="0"/>
              </a:rPr>
              <a:t>neither takes input(s) nor gives </a:t>
            </a:r>
            <a:r>
              <a:rPr lang="en-US" dirty="0">
                <a:cs typeface="Courier New" panose="02070309020205020404" pitchFamily="49" charset="0"/>
              </a:rPr>
              <a:t>any output</a:t>
            </a:r>
          </a:p>
          <a:p>
            <a:pPr marL="0" indent="0">
              <a:buNone/>
            </a:pPr>
            <a:r>
              <a:rPr lang="en-US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5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b="1" dirty="0" err="1" smtClean="0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function_name</a:t>
            </a:r>
            <a:r>
              <a:rPr lang="en-US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5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5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963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C: Command-line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C executable can interact with the ‘command line’</a:t>
            </a:r>
          </a:p>
          <a:p>
            <a:pPr lvl="1"/>
            <a:r>
              <a:rPr lang="en-US" dirty="0" smtClean="0"/>
              <a:t>Take input as well as give output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In this case,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main()</a:t>
            </a:r>
            <a:r>
              <a:rPr lang="en-US" dirty="0" smtClean="0"/>
              <a:t>’s API is:</a:t>
            </a:r>
          </a:p>
          <a:p>
            <a:pPr marL="27432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main(</a:t>
            </a:r>
            <a:r>
              <a:rPr lang="en-US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char *</a:t>
            </a:r>
            <a:r>
              <a:rPr lang="en-US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Takes </a:t>
            </a:r>
            <a:r>
              <a:rPr lang="en-US" b="1" dirty="0" err="1" smtClean="0">
                <a:cs typeface="Courier New" panose="02070309020205020404" pitchFamily="49" charset="0"/>
              </a:rPr>
              <a:t>argc</a:t>
            </a:r>
            <a:r>
              <a:rPr lang="en-US" dirty="0" smtClean="0">
                <a:cs typeface="Courier New" panose="02070309020205020404" pitchFamily="49" charset="0"/>
              </a:rPr>
              <a:t> (</a:t>
            </a:r>
            <a:r>
              <a:rPr lang="en-US" dirty="0" err="1" smtClean="0">
                <a:cs typeface="Courier New" panose="02070309020205020404" pitchFamily="49" charset="0"/>
              </a:rPr>
              <a:t>int</a:t>
            </a:r>
            <a:r>
              <a:rPr lang="en-US" dirty="0" smtClean="0">
                <a:cs typeface="Courier New" panose="02070309020205020404" pitchFamily="49" charset="0"/>
              </a:rPr>
              <a:t>), </a:t>
            </a:r>
            <a:r>
              <a:rPr lang="en-US" b="1" dirty="0" err="1" smtClean="0">
                <a:cs typeface="Courier New" panose="02070309020205020404" pitchFamily="49" charset="0"/>
              </a:rPr>
              <a:t>argv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>
                <a:cs typeface="Courier New" panose="02070309020205020404" pitchFamily="49" charset="0"/>
              </a:rPr>
              <a:t>(strings)</a:t>
            </a:r>
            <a:r>
              <a:rPr lang="en-US" dirty="0" smtClean="0">
                <a:cs typeface="Courier New" panose="02070309020205020404" pitchFamily="49" charset="0"/>
              </a:rPr>
              <a:t> and returns an </a:t>
            </a:r>
            <a:r>
              <a:rPr lang="en-US" b="1" dirty="0" err="1" smtClean="0">
                <a:cs typeface="Courier New" panose="02070309020205020404" pitchFamily="49" charset="0"/>
              </a:rPr>
              <a:t>int</a:t>
            </a:r>
            <a:r>
              <a:rPr lang="en-US" dirty="0" smtClean="0">
                <a:cs typeface="Courier New" panose="02070309020205020404" pitchFamily="49" charset="0"/>
              </a:rPr>
              <a:t> (status) </a:t>
            </a:r>
            <a:r>
              <a:rPr lang="en-US" i="1" dirty="0" smtClean="0">
                <a:cs typeface="Courier New" panose="02070309020205020404" pitchFamily="49" charset="0"/>
              </a:rPr>
              <a:t>[to OS]</a:t>
            </a:r>
          </a:p>
          <a:p>
            <a:pPr lvl="1"/>
            <a:endParaRPr lang="en-US" dirty="0">
              <a:cs typeface="Courier New" panose="02070309020205020404" pitchFamily="49" charset="0"/>
            </a:endParaRPr>
          </a:p>
          <a:p>
            <a:r>
              <a:rPr lang="en-US" dirty="0" smtClean="0"/>
              <a:t>Command line framework</a:t>
            </a:r>
          </a:p>
          <a:p>
            <a:pPr lvl="1"/>
            <a:r>
              <a:rPr lang="en-US" dirty="0" smtClean="0"/>
              <a:t>For ingesting, parsing, and getting each argument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Examples:</a:t>
            </a:r>
          </a:p>
          <a:p>
            <a:pPr marL="27432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C:\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d:\test_dir /p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(Windows command line)</a:t>
            </a:r>
          </a:p>
          <a:p>
            <a:pPr marL="27432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–al /</a:t>
            </a:r>
            <a:r>
              <a:rPr lang="en-US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  (Unix/Linux command line)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537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C: What does code look like?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C code inside functions:</a:t>
            </a:r>
          </a:p>
          <a:p>
            <a:pPr lvl="1"/>
            <a:r>
              <a:rPr lang="en-US" dirty="0" smtClean="0"/>
              <a:t>Defines variable(s)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x, char y = ‘f’;</a:t>
            </a:r>
          </a:p>
          <a:p>
            <a:pPr marL="274320" lvl="1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Assigns values to </a:t>
            </a:r>
            <a:r>
              <a:rPr lang="en-US" i="1" dirty="0" smtClean="0"/>
              <a:t>(previously defined)</a:t>
            </a:r>
            <a:r>
              <a:rPr lang="en-US" dirty="0" smtClean="0"/>
              <a:t> variable(s)</a:t>
            </a:r>
          </a:p>
          <a:p>
            <a:pPr marL="54864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y + (z / w); r = 100;</a:t>
            </a:r>
          </a:p>
          <a:p>
            <a:pPr marL="548640" lvl="2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Implements flow control</a:t>
            </a:r>
          </a:p>
          <a:p>
            <a:pPr marL="54864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(x==1) { y = 10 + z; x = x * x + y; }</a:t>
            </a:r>
          </a:p>
          <a:p>
            <a:pPr marL="54864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=0;i&lt;10;i++) { z = y + x; }</a:t>
            </a:r>
          </a:p>
          <a:p>
            <a:pPr marL="548640" lvl="2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Calls other functions</a:t>
            </a:r>
          </a:p>
          <a:p>
            <a:pPr marL="54864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(“Hello world\n”);</a:t>
            </a:r>
          </a:p>
          <a:p>
            <a:pPr marL="54864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(“%c”, &amp;a);</a:t>
            </a:r>
          </a:p>
          <a:p>
            <a:pPr marL="548640" lvl="2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Returns output argument when function returns</a:t>
            </a:r>
          </a:p>
          <a:p>
            <a:pPr marL="54864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return; // from a function returning “void”</a:t>
            </a:r>
          </a:p>
          <a:p>
            <a:pPr marL="54864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 (x + y - z);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198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C: Variable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Scope</a:t>
            </a:r>
          </a:p>
          <a:p>
            <a:pPr lvl="1"/>
            <a:r>
              <a:rPr lang="en-US" dirty="0" smtClean="0"/>
              <a:t>Area / region of the program where the variable is ‘defined’</a:t>
            </a:r>
          </a:p>
          <a:p>
            <a:pPr lvl="1"/>
            <a:endParaRPr lang="en-US" dirty="0" smtClean="0"/>
          </a:p>
          <a:p>
            <a:pPr lvl="1"/>
            <a:r>
              <a:rPr lang="en-US" b="1" dirty="0" smtClean="0"/>
              <a:t>Global</a:t>
            </a:r>
            <a:r>
              <a:rPr lang="en-US" dirty="0" smtClean="0"/>
              <a:t> scope: Throughout the program</a:t>
            </a:r>
          </a:p>
          <a:p>
            <a:pPr marL="548640" lvl="2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a; // defined outside of all functions!</a:t>
            </a:r>
          </a:p>
          <a:p>
            <a:pPr lvl="1"/>
            <a:endParaRPr lang="en-US" dirty="0" smtClean="0"/>
          </a:p>
          <a:p>
            <a:pPr lvl="1"/>
            <a:r>
              <a:rPr lang="en-US" b="1" dirty="0" smtClean="0"/>
              <a:t>Local</a:t>
            </a:r>
            <a:r>
              <a:rPr lang="en-US" dirty="0" smtClean="0"/>
              <a:t> scope: </a:t>
            </a:r>
          </a:p>
          <a:p>
            <a:pPr lvl="2"/>
            <a:r>
              <a:rPr lang="en-US" dirty="0" smtClean="0"/>
              <a:t>Inside function where it is defined</a:t>
            </a:r>
          </a:p>
          <a:p>
            <a:pPr lvl="2"/>
            <a:r>
              <a:rPr lang="en-US" dirty="0"/>
              <a:t>C</a:t>
            </a:r>
            <a:r>
              <a:rPr lang="en-US" dirty="0" smtClean="0"/>
              <a:t>annot be accessed anywhere else, outside the function</a:t>
            </a:r>
          </a:p>
          <a:p>
            <a:pPr marL="822960" lvl="3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func2(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x, char y)</a:t>
            </a:r>
          </a:p>
          <a:p>
            <a:pPr marL="822960" lvl="3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822960" lvl="3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 b; // b is local (private to func2)</a:t>
            </a:r>
          </a:p>
          <a:p>
            <a:pPr marL="822960" lvl="3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</a:p>
          <a:p>
            <a:pPr marL="822960" lvl="3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822960" lvl="3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22960" lvl="3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har func3(void)</a:t>
            </a:r>
          </a:p>
          <a:p>
            <a:pPr marL="822960" lvl="3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822960" lvl="3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= 10; // works - since a is global!</a:t>
            </a:r>
          </a:p>
          <a:p>
            <a:pPr marL="822960" lvl="3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10.24; // error - b is not within this scope!</a:t>
            </a:r>
          </a:p>
          <a:p>
            <a:pPr marL="822960" lvl="3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Right Brace 4"/>
          <p:cNvSpPr/>
          <p:nvPr/>
        </p:nvSpPr>
        <p:spPr>
          <a:xfrm>
            <a:off x="7162800" y="2667000"/>
            <a:ext cx="228600" cy="3276600"/>
          </a:xfrm>
          <a:prstGeom prst="rightBrace">
            <a:avLst>
              <a:gd name="adj1" fmla="val 335000"/>
              <a:gd name="adj2" fmla="val 50000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330440" y="4142303"/>
            <a:ext cx="9380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a’s scope</a:t>
            </a:r>
            <a:endParaRPr lang="en-US" sz="1400" dirty="0"/>
          </a:p>
        </p:txBody>
      </p:sp>
      <p:sp>
        <p:nvSpPr>
          <p:cNvPr id="7" name="Right Brace 6"/>
          <p:cNvSpPr/>
          <p:nvPr/>
        </p:nvSpPr>
        <p:spPr>
          <a:xfrm>
            <a:off x="6096000" y="3886200"/>
            <a:ext cx="228600" cy="1066800"/>
          </a:xfrm>
          <a:prstGeom prst="rightBrace">
            <a:avLst>
              <a:gd name="adj1" fmla="val 116667"/>
              <a:gd name="adj2" fmla="val 50000"/>
            </a:avLst>
          </a:prstGeom>
          <a:ln w="127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263640" y="4244340"/>
            <a:ext cx="9380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</a:t>
            </a:r>
            <a:r>
              <a:rPr lang="en-US" sz="1400" dirty="0" smtClean="0"/>
              <a:t>’s scope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49817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C: Looping constructs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For loop</a:t>
            </a:r>
          </a:p>
          <a:p>
            <a:pPr marL="274320" lvl="1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27432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&lt;100;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27432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do something!</a:t>
            </a:r>
          </a:p>
          <a:p>
            <a:pPr marL="27432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While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hile(x&lt;10)</a:t>
            </a:r>
          </a:p>
          <a:p>
            <a:pPr marL="27432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keep doing it!</a:t>
            </a:r>
          </a:p>
          <a:p>
            <a:pPr marL="27432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274320" lvl="1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Do-while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 {</a:t>
            </a:r>
          </a:p>
          <a:p>
            <a:pPr marL="27432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// something!</a:t>
            </a:r>
          </a:p>
          <a:p>
            <a:pPr marL="27432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while (x&lt;100);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Infinite for loop!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or(;;)</a:t>
            </a:r>
          </a:p>
          <a:p>
            <a:pPr marL="27432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some code?</a:t>
            </a:r>
          </a:p>
          <a:p>
            <a:pPr marL="27432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1"/>
            <a:endParaRPr lang="en-US" dirty="0">
              <a:cs typeface="Courier New" panose="02070309020205020404" pitchFamily="49" charset="0"/>
            </a:endParaRPr>
          </a:p>
          <a:p>
            <a:endParaRPr lang="en-US" dirty="0" smtClean="0"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Infinite while loop!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hile(1)</a:t>
            </a:r>
          </a:p>
          <a:p>
            <a:pPr marL="27432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some code?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267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 – the language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758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C: Conditional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If, else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 (x==10)</a:t>
            </a:r>
          </a:p>
          <a:p>
            <a:pPr marL="27432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//do things for x equal to 10!</a:t>
            </a:r>
          </a:p>
          <a:p>
            <a:pPr marL="27432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27432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 // x!=10</a:t>
            </a:r>
          </a:p>
          <a:p>
            <a:pPr marL="27432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	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do things for x not equal to 10!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464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C: Switch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Switch and execute code for a particular ‘case’</a:t>
            </a:r>
          </a:p>
          <a:p>
            <a:pPr marL="274320"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pPr marL="274320" lvl="1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switch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(x)</a:t>
            </a:r>
          </a:p>
          <a:p>
            <a:pPr marL="27432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 do things for x==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y += 12;</a:t>
            </a:r>
          </a:p>
          <a:p>
            <a:pPr marL="27432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break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432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2: // do things for x==2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-= 10;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432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break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3: // do things for x==3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/= 67;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432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break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default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 if x is none of the above!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y = 0; 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023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 for pic18f</a:t>
            </a:r>
            <a:br>
              <a:rPr lang="en-US" dirty="0" smtClean="0"/>
            </a:br>
            <a:r>
              <a:rPr lang="en-US" dirty="0" smtClean="0"/>
              <a:t>on MPLABX </a:t>
            </a:r>
            <a:br>
              <a:rPr lang="en-US" dirty="0" smtClean="0"/>
            </a:br>
            <a:r>
              <a:rPr lang="en-US" dirty="0" smtClean="0"/>
              <a:t>using the XC8 toolchain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096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MPLABX: Simplest C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 on PIC is </a:t>
            </a:r>
            <a:r>
              <a:rPr lang="en-US" b="1" dirty="0" smtClean="0"/>
              <a:t>Embedded C</a:t>
            </a:r>
            <a:r>
              <a:rPr lang="en-US" dirty="0" smtClean="0"/>
              <a:t> – a subset of standard C</a:t>
            </a:r>
          </a:p>
          <a:p>
            <a:pPr lvl="1"/>
            <a:r>
              <a:rPr lang="en-US" dirty="0" smtClean="0"/>
              <a:t>Using </a:t>
            </a:r>
            <a:r>
              <a:rPr lang="en-US" b="1" dirty="0" smtClean="0"/>
              <a:t>XC8 C compiler / toolchain </a:t>
            </a:r>
            <a:r>
              <a:rPr lang="en-US" dirty="0" smtClean="0"/>
              <a:t>(v2.20)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Simplest C program in MPLABX</a:t>
            </a:r>
          </a:p>
          <a:p>
            <a:pPr marL="27432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xc.h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27432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oid main(void)</a:t>
            </a:r>
          </a:p>
          <a:p>
            <a:pPr marL="27432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NOP();</a:t>
            </a:r>
          </a:p>
          <a:p>
            <a:pPr marL="27432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274320" lvl="1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Take a look at: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Program memory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Disassembly listing</a:t>
            </a:r>
          </a:p>
          <a:p>
            <a:pPr lvl="1"/>
            <a:endParaRPr lang="en-US" dirty="0"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Ensure proper </a:t>
            </a:r>
            <a:r>
              <a:rPr lang="en-US" b="1" dirty="0" smtClean="0">
                <a:cs typeface="Courier New" panose="02070309020205020404" pitchFamily="49" charset="0"/>
              </a:rPr>
              <a:t>configuration bit patterns</a:t>
            </a:r>
            <a:r>
              <a:rPr lang="en-US" dirty="0" smtClean="0">
                <a:cs typeface="Courier New" panose="02070309020205020404" pitchFamily="49" charset="0"/>
              </a:rPr>
              <a:t> are included!</a:t>
            </a:r>
          </a:p>
          <a:p>
            <a:pPr lvl="1"/>
            <a:endParaRPr lang="en-US" dirty="0"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Single-stepping / debugging differences!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850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MPLABX: Software delays in XC8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In-built software delay functions</a:t>
            </a:r>
          </a:p>
          <a:p>
            <a:pPr marL="27432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xc.h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27432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#define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_XTAL_FREQUENCY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5000000 // in Hertz</a:t>
            </a:r>
          </a:p>
          <a:p>
            <a:pPr marL="27432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main(void)</a:t>
            </a:r>
          </a:p>
          <a:p>
            <a:pPr marL="27432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_delay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(10); // in cycles</a:t>
            </a:r>
          </a:p>
          <a:p>
            <a:pPr marL="27432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return;</a:t>
            </a:r>
          </a:p>
          <a:p>
            <a:pPr marL="27432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27432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4320" lvl="1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432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xc.h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27432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#define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_XTAL_FREQ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7000000 // in Hertz</a:t>
            </a:r>
          </a:p>
          <a:p>
            <a:pPr marL="27432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main(void)</a:t>
            </a:r>
          </a:p>
          <a:p>
            <a:pPr marL="27432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delay_ms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(100); //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msecs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delay_us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(1900); //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microsecs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090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MPLABX: Standard library in XC8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3100" dirty="0" smtClean="0"/>
              <a:t>Example: abs (absolute value function)</a:t>
            </a:r>
          </a:p>
          <a:p>
            <a:endParaRPr lang="en-US" dirty="0" smtClean="0"/>
          </a:p>
          <a:p>
            <a:pPr marL="27432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xc.h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274320" lvl="1" indent="0">
              <a:buNone/>
            </a:pPr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274320" lvl="1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4320"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getabs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x)</a:t>
            </a:r>
          </a:p>
          <a:p>
            <a:pPr marL="27432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out;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 = 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(x);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 out;</a:t>
            </a:r>
          </a:p>
          <a:p>
            <a:pPr marL="27432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274320" lvl="1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432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main(void)</a:t>
            </a:r>
          </a:p>
          <a:p>
            <a:pPr marL="27432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x, y;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-10;</a:t>
            </a:r>
          </a:p>
          <a:p>
            <a:pPr marL="27432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432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y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getabs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(x);</a:t>
            </a:r>
          </a:p>
          <a:p>
            <a:pPr marL="27432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432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return;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428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MPLABX: C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sz="3100" dirty="0" smtClean="0"/>
              <a:t>Arrays are </a:t>
            </a:r>
            <a:r>
              <a:rPr lang="en-US" sz="3100" b="1" dirty="0" smtClean="0"/>
              <a:t>fixed-size</a:t>
            </a:r>
            <a:r>
              <a:rPr lang="en-US" sz="3100" dirty="0" smtClean="0"/>
              <a:t> ‘collections’ of the same data-type</a:t>
            </a:r>
          </a:p>
          <a:p>
            <a:pPr lvl="1"/>
            <a:r>
              <a:rPr lang="en-US" sz="2700" dirty="0" smtClean="0"/>
              <a:t>The ‘bunch’ of variables are </a:t>
            </a:r>
            <a:r>
              <a:rPr lang="en-US" sz="2700" b="1" dirty="0" smtClean="0"/>
              <a:t>consecutively</a:t>
            </a:r>
            <a:r>
              <a:rPr lang="en-US" sz="2700" dirty="0" smtClean="0"/>
              <a:t> located in memory</a:t>
            </a:r>
          </a:p>
          <a:p>
            <a:r>
              <a:rPr lang="en-US" sz="3100" dirty="0" smtClean="0"/>
              <a:t>Array ‘elements’ are accessed through </a:t>
            </a:r>
            <a:r>
              <a:rPr lang="en-US" sz="3100" b="1" dirty="0" smtClean="0"/>
              <a:t>[ ]</a:t>
            </a:r>
            <a:r>
              <a:rPr lang="en-US" sz="3100" dirty="0" smtClean="0"/>
              <a:t> operators</a:t>
            </a:r>
          </a:p>
          <a:p>
            <a:pPr lvl="1"/>
            <a:r>
              <a:rPr lang="en-US" sz="2700" dirty="0" smtClean="0"/>
              <a:t>C follows the </a:t>
            </a:r>
            <a:r>
              <a:rPr lang="en-US" sz="2700" b="1" dirty="0" smtClean="0"/>
              <a:t>zero-based counting</a:t>
            </a:r>
            <a:r>
              <a:rPr lang="en-US" sz="2700" dirty="0" smtClean="0"/>
              <a:t> system (first element is </a:t>
            </a:r>
            <a:r>
              <a:rPr lang="en-US" sz="2700" b="1" dirty="0" smtClean="0"/>
              <a:t>x[0]</a:t>
            </a:r>
            <a:r>
              <a:rPr lang="en-US" sz="2700" dirty="0" smtClean="0"/>
              <a:t>)</a:t>
            </a:r>
            <a:endParaRPr lang="en-US" dirty="0" smtClean="0"/>
          </a:p>
          <a:p>
            <a:pPr marL="274320" lvl="1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432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xc.h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274320" lvl="1" indent="0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432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#define LEN 10</a:t>
            </a:r>
          </a:p>
          <a:p>
            <a:pPr marL="27432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main(void)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x[LEN]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y[LEN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	// indices go from 0 to (LEN-1)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432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432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27432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432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=0;i&lt;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LEN;i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x[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=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	// x[0], x[1], … x[LEN-1]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432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=0;i&lt;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LEN;i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y[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= abs(x[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  <a:p>
            <a:pPr marL="27432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return;</a:t>
            </a:r>
          </a:p>
          <a:p>
            <a:pPr marL="27432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386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MPLABX: C pointers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Pointers in C ‘point’ to underlying variables of specific datatypes</a:t>
            </a:r>
          </a:p>
          <a:p>
            <a:pPr lvl="1"/>
            <a:r>
              <a:rPr lang="en-US" dirty="0" smtClean="0"/>
              <a:t>Defined thus: </a:t>
            </a:r>
            <a:r>
              <a:rPr lang="en-US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data_type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b="1" dirty="0" err="1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pointer_name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1"/>
            <a:endParaRPr lang="en-US" b="1" dirty="0" smtClean="0">
              <a:solidFill>
                <a:srgbClr val="92D050"/>
              </a:solidFill>
            </a:endParaRPr>
          </a:p>
          <a:p>
            <a:pPr lvl="1"/>
            <a:r>
              <a:rPr lang="en-US" dirty="0" smtClean="0"/>
              <a:t>Pointing is done by </a:t>
            </a:r>
            <a:r>
              <a:rPr lang="en-US" b="1" dirty="0" smtClean="0"/>
              <a:t>&amp;</a:t>
            </a:r>
            <a:r>
              <a:rPr lang="en-US" dirty="0" smtClean="0"/>
              <a:t> operator</a:t>
            </a:r>
          </a:p>
          <a:p>
            <a:pPr lvl="1"/>
            <a:r>
              <a:rPr lang="en-US" dirty="0" smtClean="0"/>
              <a:t>Dereferencing is done by </a:t>
            </a:r>
            <a:r>
              <a:rPr lang="en-US" b="1" dirty="0" smtClean="0"/>
              <a:t>*</a:t>
            </a:r>
            <a:r>
              <a:rPr lang="en-US" dirty="0" smtClean="0"/>
              <a:t> operator</a:t>
            </a:r>
          </a:p>
          <a:p>
            <a:pPr marL="274320" lvl="1" indent="0">
              <a:buNone/>
            </a:pPr>
            <a:endParaRPr lang="en-US" dirty="0" smtClean="0"/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xc.h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27432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main(void)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x, y;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x_ptr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pointer definition</a:t>
            </a:r>
          </a:p>
          <a:p>
            <a:pPr marL="274320" lvl="1" indent="0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432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x_ptr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&amp;x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	// pointer initialization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432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x = 100;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y = x;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x_ptr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20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pointer dereferencing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432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return;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540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MPLABX: C </a:t>
            </a:r>
            <a:r>
              <a:rPr lang="en-US" dirty="0" err="1" smtClean="0"/>
              <a:t>structs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3100" dirty="0" err="1" smtClean="0"/>
              <a:t>Structs</a:t>
            </a:r>
            <a:r>
              <a:rPr lang="en-US" sz="3100" dirty="0" smtClean="0"/>
              <a:t>: Variables that can </a:t>
            </a:r>
            <a:r>
              <a:rPr lang="en-US" sz="3100" b="1" dirty="0" smtClean="0"/>
              <a:t>aggregate</a:t>
            </a:r>
            <a:r>
              <a:rPr lang="en-US" sz="3100" dirty="0" smtClean="0"/>
              <a:t> multiple data-types</a:t>
            </a:r>
          </a:p>
          <a:p>
            <a:endParaRPr lang="en-US" dirty="0" smtClean="0"/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xc.h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27432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4320" lvl="1" indent="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collection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char y;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float f;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 collection;</a:t>
            </a:r>
          </a:p>
          <a:p>
            <a:pPr marL="27432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main(void)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collection c;</a:t>
            </a:r>
          </a:p>
          <a:p>
            <a:pPr marL="27432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10;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'a';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10.345;</a:t>
            </a:r>
          </a:p>
          <a:p>
            <a:pPr marL="27432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return;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151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MPLABX: C pointers to </a:t>
            </a:r>
            <a:r>
              <a:rPr lang="en-US" dirty="0" err="1" smtClean="0"/>
              <a:t>structs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sz="3200" dirty="0" smtClean="0"/>
              <a:t>We can define pointers to </a:t>
            </a:r>
            <a:r>
              <a:rPr lang="en-US" sz="3200" dirty="0" err="1" smtClean="0"/>
              <a:t>structs</a:t>
            </a:r>
            <a:r>
              <a:rPr lang="en-US" sz="3200" dirty="0" smtClean="0"/>
              <a:t> as well</a:t>
            </a:r>
          </a:p>
          <a:p>
            <a:pPr lvl="1"/>
            <a:r>
              <a:rPr lang="en-US" sz="2400" dirty="0" smtClean="0"/>
              <a:t>First glimpse into the power of pointers!</a:t>
            </a:r>
          </a:p>
          <a:p>
            <a:endParaRPr lang="en-US" dirty="0" smtClean="0"/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xc.h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27432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4320"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collection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char y;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float f;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 collection;</a:t>
            </a:r>
          </a:p>
          <a:p>
            <a:pPr marL="27432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main(void)</a:t>
            </a:r>
          </a:p>
          <a:p>
            <a:pPr marL="27432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27432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collection c;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collection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c_ptr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&amp;c;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432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c_ptr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10;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c_ptr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'a';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c_ptr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10.345;</a:t>
            </a:r>
          </a:p>
          <a:p>
            <a:pPr marL="27432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return;</a:t>
            </a:r>
          </a:p>
          <a:p>
            <a:pPr marL="27432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27432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432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ALT-SHIFt-1 for </a:t>
            </a: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getting variables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237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C?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dirty="0" smtClean="0"/>
                  <a:t>C is a </a:t>
                </a:r>
              </a:p>
              <a:p>
                <a:pPr lvl="1"/>
                <a:r>
                  <a:rPr lang="en-US" dirty="0"/>
                  <a:t>G</a:t>
                </a:r>
                <a:r>
                  <a:rPr lang="en-US" dirty="0" smtClean="0"/>
                  <a:t>eneral-purpose</a:t>
                </a:r>
              </a:p>
              <a:p>
                <a:pPr lvl="1"/>
                <a:r>
                  <a:rPr lang="en-US" dirty="0" smtClean="0"/>
                  <a:t>Procedural (structured)</a:t>
                </a:r>
              </a:p>
              <a:p>
                <a:pPr lvl="1"/>
                <a:r>
                  <a:rPr lang="en-US" dirty="0" smtClean="0"/>
                  <a:t>High-level (compiled)</a:t>
                </a:r>
              </a:p>
              <a:p>
                <a:pPr lvl="1"/>
                <a:r>
                  <a:rPr lang="en-US" dirty="0" smtClean="0"/>
                  <a:t>Highly portable</a:t>
                </a:r>
              </a:p>
              <a:p>
                <a:pPr lvl="1"/>
                <a:r>
                  <a:rPr lang="en-US" dirty="0" smtClean="0"/>
                  <a:t>Algebraically </a:t>
                </a:r>
                <a:r>
                  <a:rPr lang="en-US" dirty="0" err="1" smtClean="0"/>
                  <a:t>syntaxed</a:t>
                </a:r>
                <a:r>
                  <a:rPr lang="en-US" dirty="0" smtClean="0"/>
                  <a:t> 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𝑥</m:t>
                    </m:r>
                    <m:r>
                      <a:rPr lang="en-US" i="1" dirty="0" smtClean="0">
                        <a:latin typeface="Cambria Math"/>
                      </a:rPr>
                      <m:t>=</m:t>
                    </m:r>
                    <m:r>
                      <a:rPr lang="en-US" i="1" dirty="0" err="1" smtClean="0">
                        <a:latin typeface="Cambria Math"/>
                      </a:rPr>
                      <m:t>𝑦</m:t>
                    </m:r>
                    <m:r>
                      <a:rPr lang="en-US" i="1" dirty="0" err="1" smtClean="0">
                        <a:latin typeface="Cambria Math"/>
                      </a:rPr>
                      <m:t>+</m:t>
                    </m:r>
                    <m:r>
                      <a:rPr lang="en-US" i="1" dirty="0" err="1" smtClean="0">
                        <a:latin typeface="Cambria Math"/>
                      </a:rPr>
                      <m:t>𝑧</m:t>
                    </m:r>
                  </m:oMath>
                </a14:m>
                <a:r>
                  <a:rPr lang="en-US" dirty="0" smtClean="0"/>
                  <a:t>, etc.)</a:t>
                </a:r>
              </a:p>
              <a:p>
                <a:pPr marL="274320" lvl="1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programming language</a:t>
                </a:r>
              </a:p>
              <a:p>
                <a:pPr marL="274320" lvl="1" indent="0">
                  <a:buNone/>
                </a:pPr>
                <a:endParaRPr lang="en-US" dirty="0"/>
              </a:p>
              <a:p>
                <a:r>
                  <a:rPr lang="en-US" dirty="0" smtClean="0"/>
                  <a:t>Support for</a:t>
                </a:r>
              </a:p>
              <a:p>
                <a:pPr lvl="1"/>
                <a:r>
                  <a:rPr lang="en-US" dirty="0" smtClean="0"/>
                  <a:t>Lexical variable scope</a:t>
                </a:r>
              </a:p>
              <a:p>
                <a:pPr lvl="1"/>
                <a:r>
                  <a:rPr lang="en-US" dirty="0" smtClean="0"/>
                  <a:t>Recursion (limit depends on platform)</a:t>
                </a:r>
              </a:p>
              <a:p>
                <a:pPr lvl="1"/>
                <a:r>
                  <a:rPr lang="en-US" dirty="0" smtClean="0"/>
                  <a:t>Static </a:t>
                </a:r>
                <a:r>
                  <a:rPr lang="en-US" dirty="0"/>
                  <a:t>t</a:t>
                </a:r>
                <a:r>
                  <a:rPr lang="en-US" dirty="0" smtClean="0"/>
                  <a:t>ype system</a:t>
                </a:r>
              </a:p>
              <a:p>
                <a:pPr lvl="1"/>
                <a:r>
                  <a:rPr lang="en-US" dirty="0" smtClean="0"/>
                  <a:t>Low-level access to memory</a:t>
                </a:r>
              </a:p>
              <a:p>
                <a:endParaRPr lang="en-US" dirty="0"/>
              </a:p>
              <a:p>
                <a:r>
                  <a:rPr lang="en-US" dirty="0" smtClean="0"/>
                  <a:t>No support for</a:t>
                </a:r>
              </a:p>
              <a:p>
                <a:pPr lvl="1"/>
                <a:r>
                  <a:rPr lang="en-US" dirty="0" smtClean="0"/>
                  <a:t>Object orientation</a:t>
                </a:r>
              </a:p>
              <a:p>
                <a:pPr lvl="1"/>
                <a:r>
                  <a:rPr lang="en-US" dirty="0" smtClean="0"/>
                  <a:t>Function overloading</a:t>
                </a:r>
              </a:p>
              <a:p>
                <a:pPr lvl="1"/>
                <a:r>
                  <a:rPr lang="en-US" dirty="0" smtClean="0"/>
                  <a:t>Garbage collection</a:t>
                </a:r>
                <a:endParaRPr lang="en-US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96" t="-1750" b="-1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973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MPLABX: C function pointers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 treats everything as variables</a:t>
            </a:r>
          </a:p>
          <a:p>
            <a:pPr lvl="1"/>
            <a:r>
              <a:rPr lang="en-US" dirty="0" smtClean="0"/>
              <a:t>Including functions!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Thus, functions can also have pointers pointing to them</a:t>
            </a:r>
          </a:p>
          <a:p>
            <a:pPr lvl="1"/>
            <a:r>
              <a:rPr lang="en-US" dirty="0" smtClean="0"/>
              <a:t>These pointers are called ‘</a:t>
            </a:r>
            <a:r>
              <a:rPr lang="en-US" b="1" dirty="0" smtClean="0"/>
              <a:t>function pointers</a:t>
            </a:r>
            <a:r>
              <a:rPr lang="en-US" dirty="0" smtClean="0"/>
              <a:t>’</a:t>
            </a:r>
          </a:p>
          <a:p>
            <a:pPr lvl="1"/>
            <a:r>
              <a:rPr lang="en-US" dirty="0" smtClean="0"/>
              <a:t>Function pointers are special data-types </a:t>
            </a:r>
          </a:p>
          <a:p>
            <a:pPr lvl="2"/>
            <a:r>
              <a:rPr lang="en-US" dirty="0" smtClean="0"/>
              <a:t>They depend on the underlying function’s API</a:t>
            </a:r>
          </a:p>
          <a:p>
            <a:pPr marL="548640" lvl="2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4320" lvl="1" indent="0">
              <a:buNone/>
            </a:pPr>
            <a:r>
              <a:rPr lang="en-US" dirty="0" smtClean="0">
                <a:cs typeface="Courier New" panose="02070309020205020404" pitchFamily="49" charset="0"/>
              </a:rPr>
              <a:t>Function: 	   </a:t>
            </a:r>
            <a:r>
              <a:rPr lang="en-US" b="1" dirty="0" err="1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b="1" dirty="0" smtClean="0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    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274320" lvl="1" indent="0">
              <a:buNone/>
            </a:pPr>
            <a:r>
              <a:rPr lang="en-US" dirty="0" smtClean="0">
                <a:cs typeface="Courier New" panose="02070309020205020404" pitchFamily="49" charset="0"/>
              </a:rPr>
              <a:t>Function pointer: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add_pointer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)(</a:t>
            </a:r>
            <a:r>
              <a:rPr lang="en-US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548640" lvl="2" indent="0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4320" lvl="1" indent="0">
              <a:buNone/>
            </a:pPr>
            <a:r>
              <a:rPr lang="en-US" dirty="0" smtClean="0">
                <a:cs typeface="Courier New" panose="02070309020205020404" pitchFamily="49" charset="0"/>
              </a:rPr>
              <a:t>Function pointer initialization:</a:t>
            </a:r>
          </a:p>
          <a:p>
            <a:pPr marL="548640" lvl="2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add_pointer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add; </a:t>
            </a:r>
          </a:p>
          <a:p>
            <a:pPr marL="274320" lvl="1" indent="0">
              <a:buNone/>
            </a:pPr>
            <a:r>
              <a:rPr lang="en-US" dirty="0" smtClean="0">
                <a:cs typeface="Courier New" panose="02070309020205020404" pitchFamily="49" charset="0"/>
              </a:rPr>
              <a:t>OR</a:t>
            </a:r>
            <a:r>
              <a:rPr lang="en-US" b="1" dirty="0" smtClean="0">
                <a:cs typeface="Courier New" panose="02070309020205020404" pitchFamily="49" charset="0"/>
              </a:rPr>
              <a:t> </a:t>
            </a:r>
          </a:p>
          <a:p>
            <a:pPr marL="548640" lvl="2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add_pointer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&amp;add;</a:t>
            </a:r>
          </a:p>
          <a:p>
            <a:pPr marL="548640" lvl="2" indent="0">
              <a:buNone/>
            </a:pP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4320" lvl="1" indent="0">
              <a:buNone/>
            </a:pPr>
            <a:r>
              <a:rPr lang="en-US" dirty="0" smtClean="0">
                <a:cs typeface="Courier New" panose="02070309020205020404" pitchFamily="49" charset="0"/>
              </a:rPr>
              <a:t>Function pointer dereferencing:</a:t>
            </a:r>
          </a:p>
          <a:p>
            <a:pPr marL="548640" lvl="2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add_pointer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(a, b); // calls add()!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58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MPLABX: C function pointers in 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sz="4200" dirty="0" smtClean="0"/>
              <a:t>Let’s take 2 functions </a:t>
            </a:r>
            <a:r>
              <a:rPr lang="en-US" sz="4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add()</a:t>
            </a:r>
            <a:r>
              <a:rPr lang="en-US" sz="4200" dirty="0" smtClean="0"/>
              <a:t>and </a:t>
            </a:r>
            <a:r>
              <a:rPr lang="en-US" sz="4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sub()</a:t>
            </a:r>
            <a:r>
              <a:rPr lang="en-US" sz="4200" dirty="0" smtClean="0"/>
              <a:t>with </a:t>
            </a:r>
            <a:r>
              <a:rPr lang="en-US" sz="4200" b="1" dirty="0" smtClean="0"/>
              <a:t>matching APIs</a:t>
            </a:r>
          </a:p>
          <a:p>
            <a:endParaRPr lang="en-US" dirty="0" smtClean="0"/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xc.h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27432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4320" lvl="1" indent="0">
              <a:buNone/>
            </a:pPr>
            <a:r>
              <a:rPr lang="en-US" b="1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add(</a:t>
            </a:r>
            <a:r>
              <a:rPr lang="en-US" b="1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b="1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</a:t>
            </a:r>
          </a:p>
          <a:p>
            <a:pPr marL="274320" lvl="1" indent="0">
              <a:buNone/>
            </a:pPr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274320" lvl="1" indent="0">
              <a:buNone/>
            </a:pPr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b="1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x+y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274320" lvl="1" indent="0">
              <a:buNone/>
            </a:pPr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27432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4320" lvl="1" indent="0">
              <a:buNone/>
            </a:pP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sub(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</a:t>
            </a:r>
          </a:p>
          <a:p>
            <a:pPr marL="274320" lvl="1" indent="0"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274320" lvl="1" indent="0"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x-y;</a:t>
            </a:r>
          </a:p>
          <a:p>
            <a:pPr marL="274320" lvl="1" indent="0"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27432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main(void)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out, result;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(*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f_ptr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y);</a:t>
            </a:r>
          </a:p>
          <a:p>
            <a:pPr marL="27432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f_ptr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add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			//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f_ptr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points to ‘add’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result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f_ptr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(1, 2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	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dereferencing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f_ptr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will call ‘add’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432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f_ptr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&amp;sub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			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f_ptr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points to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‘sub’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result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f_ptr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(1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2);	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dereferencing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f_ptr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will call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‘sub’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out = result;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return;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685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MPLABX: C I/O port access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IO ports (and most registers) are available in C</a:t>
            </a:r>
          </a:p>
          <a:p>
            <a:pPr lvl="1"/>
            <a:r>
              <a:rPr lang="en-US" dirty="0" smtClean="0"/>
              <a:t>Syntax: Register name in ALL-CAPS</a:t>
            </a:r>
          </a:p>
          <a:p>
            <a:pPr lvl="1"/>
            <a:r>
              <a:rPr lang="en-US" dirty="0" smtClean="0"/>
              <a:t>Examples: </a:t>
            </a:r>
            <a:r>
              <a:rPr lang="en-US" b="1" dirty="0" smtClean="0"/>
              <a:t>TRISA</a:t>
            </a:r>
            <a:r>
              <a:rPr lang="en-US" dirty="0" smtClean="0"/>
              <a:t>, </a:t>
            </a:r>
            <a:r>
              <a:rPr lang="en-US" b="1" dirty="0" smtClean="0"/>
              <a:t>PORTD</a:t>
            </a:r>
            <a:r>
              <a:rPr lang="en-US" dirty="0" smtClean="0"/>
              <a:t>, </a:t>
            </a:r>
            <a:r>
              <a:rPr lang="en-US" b="1" dirty="0" smtClean="0"/>
              <a:t>INTCON</a:t>
            </a:r>
            <a:r>
              <a:rPr lang="en-US" dirty="0" smtClean="0"/>
              <a:t>, </a:t>
            </a:r>
            <a:r>
              <a:rPr lang="en-US" b="1" dirty="0" smtClean="0"/>
              <a:t>CCP1CON</a:t>
            </a:r>
            <a:r>
              <a:rPr lang="en-US" dirty="0" smtClean="0"/>
              <a:t>, etc.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Bits of specific registers are available through ‘</a:t>
            </a:r>
            <a:r>
              <a:rPr lang="en-US" dirty="0" err="1" smtClean="0"/>
              <a:t>structs</a:t>
            </a:r>
            <a:r>
              <a:rPr lang="en-US" dirty="0" smtClean="0"/>
              <a:t>’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egister name in ALL-CAPS, followed by the word ‘</a:t>
            </a:r>
            <a:r>
              <a:rPr lang="en-US" b="1" dirty="0" smtClean="0"/>
              <a:t>bits</a:t>
            </a:r>
            <a:r>
              <a:rPr lang="en-US" dirty="0" smtClean="0"/>
              <a:t>’ (small!)</a:t>
            </a:r>
          </a:p>
          <a:p>
            <a:pPr lvl="2"/>
            <a:r>
              <a:rPr lang="en-US" dirty="0" smtClean="0"/>
              <a:t>Followed by </a:t>
            </a:r>
            <a:r>
              <a:rPr lang="en-US" b="1" dirty="0" smtClean="0"/>
              <a:t>.</a:t>
            </a:r>
            <a:r>
              <a:rPr lang="en-US" dirty="0" smtClean="0"/>
              <a:t> and then the bit name in ALL-CAPS</a:t>
            </a:r>
          </a:p>
          <a:p>
            <a:pPr lvl="1"/>
            <a:r>
              <a:rPr lang="en-US" dirty="0" smtClean="0"/>
              <a:t>Examples: </a:t>
            </a:r>
            <a:r>
              <a:rPr lang="en-US" b="1" dirty="0" smtClean="0"/>
              <a:t>TRISAbits.TRISA0</a:t>
            </a:r>
            <a:r>
              <a:rPr lang="en-US" dirty="0" smtClean="0"/>
              <a:t>, </a:t>
            </a:r>
            <a:r>
              <a:rPr lang="en-US" b="1" dirty="0" smtClean="0"/>
              <a:t>PORTBbits.RB0</a:t>
            </a:r>
            <a:r>
              <a:rPr lang="en-US" dirty="0" smtClean="0"/>
              <a:t>, etc.</a:t>
            </a:r>
          </a:p>
          <a:p>
            <a:pPr lvl="1"/>
            <a:endParaRPr lang="en-US" dirty="0" smtClean="0"/>
          </a:p>
          <a:p>
            <a:r>
              <a:rPr lang="en-US" smtClean="0"/>
              <a:t>Code snippets:</a:t>
            </a:r>
          </a:p>
          <a:p>
            <a:pPr lvl="1"/>
            <a:endParaRPr lang="en-US" dirty="0"/>
          </a:p>
          <a:p>
            <a:pPr marL="27432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TRISB = 0; // port-wise output</a:t>
            </a:r>
          </a:p>
          <a:p>
            <a:pPr marL="27432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PORTB = 0x23; // send 0x23 out on PORT B</a:t>
            </a:r>
          </a:p>
          <a:p>
            <a:pPr marL="27432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432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TRISAbits.TRISA4 = 0; // set RA4 to output</a:t>
            </a:r>
          </a:p>
          <a:p>
            <a:pPr marL="27432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PORTAbits.RA4 = 1; // now send 1 out</a:t>
            </a:r>
          </a:p>
          <a:p>
            <a:pPr marL="27432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420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MPLABX: IO port programming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457200" y="1992312"/>
            <a:ext cx="3931920" cy="639762"/>
          </a:xfrm>
        </p:spPr>
        <p:txBody>
          <a:bodyPr/>
          <a:lstStyle/>
          <a:p>
            <a:r>
              <a:rPr lang="en-US" dirty="0" smtClean="0"/>
              <a:t>C 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457200" y="2754312"/>
            <a:ext cx="3931920" cy="395128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include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xc.h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#define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PORTCbits.RC2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define	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PORTBbits.RB3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main(void)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unsigned char 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TRISCbits.TRISC2 = 1;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TRISBbits.TRISB3 = 0;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while (1)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t = IN;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OUT = 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return;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27432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4754880" y="1992312"/>
            <a:ext cx="3931920" cy="639762"/>
          </a:xfrm>
        </p:spPr>
        <p:txBody>
          <a:bodyPr/>
          <a:lstStyle/>
          <a:p>
            <a:r>
              <a:rPr lang="en-US" dirty="0" smtClean="0"/>
              <a:t>Assembly version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4754880" y="2754312"/>
            <a:ext cx="3931920" cy="395128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#include “P18F4520.inc”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ORG 0x0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BSF TRISC, 2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BCF TRISB, 3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 smtClean="0"/>
              <a:t>AGAIN	BTFSC PORTC, 2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BRA </a:t>
            </a:r>
            <a:r>
              <a:rPr lang="en-US" dirty="0"/>
              <a:t>SET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BCF PORTB, 3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BRA AGAIN</a:t>
            </a:r>
          </a:p>
          <a:p>
            <a:pPr marL="0" indent="0">
              <a:buNone/>
            </a:pPr>
            <a:r>
              <a:rPr lang="en-US" dirty="0" smtClean="0"/>
              <a:t>SET	BSF PORTB, 3</a:t>
            </a:r>
            <a:r>
              <a:rPr lang="en-US" dirty="0"/>
              <a:t>	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BRA AGAIN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END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533400" y="1447800"/>
            <a:ext cx="8153400" cy="639762"/>
          </a:xfrm>
          <a:prstGeom prst="rect">
            <a:avLst/>
          </a:prstGeom>
          <a:noFill/>
          <a:ln w="44450" cap="flat" cmpd="sng" algn="ctr">
            <a:noFill/>
            <a:prstDash val="solid"/>
          </a:ln>
          <a:effectLst/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6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Read bit 2 of PORT C, and send it to bit 3 of PORT B</a:t>
            </a:r>
          </a:p>
        </p:txBody>
      </p:sp>
    </p:spTree>
    <p:extLst>
      <p:ext uri="{BB962C8B-B14F-4D97-AF65-F5344CB8AC3E}">
        <p14:creationId xmlns:p14="http://schemas.microsoft.com/office/powerpoint/2010/main" val="4054548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MPLABX: Serial programming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457200" y="1992312"/>
            <a:ext cx="3931920" cy="639762"/>
          </a:xfrm>
        </p:spPr>
        <p:txBody>
          <a:bodyPr/>
          <a:lstStyle/>
          <a:p>
            <a:r>
              <a:rPr lang="en-US" dirty="0" smtClean="0"/>
              <a:t>C 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457200" y="2754312"/>
            <a:ext cx="3931920" cy="3951288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include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xc.h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#define 	OUT	PORTDbits.RD5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main(void)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unsigned char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0x23;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unsigned char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TRISDbits.TRISD5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=0;i&lt;8;i++)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  OUT =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&gt;&gt;7)&amp;(0x01);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&lt;&lt;1;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return;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27432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4754880" y="1992312"/>
            <a:ext cx="3931920" cy="639762"/>
          </a:xfrm>
        </p:spPr>
        <p:txBody>
          <a:bodyPr/>
          <a:lstStyle/>
          <a:p>
            <a:r>
              <a:rPr lang="en-US" dirty="0" smtClean="0"/>
              <a:t>Assembly version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4754880" y="2754312"/>
            <a:ext cx="3931920" cy="3951288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#include “P18F4520.inc”</a:t>
            </a:r>
          </a:p>
          <a:p>
            <a:pPr marL="0" indent="0">
              <a:buNone/>
            </a:pPr>
            <a:r>
              <a:rPr lang="en-US" b="1" dirty="0" smtClean="0"/>
              <a:t>VAL	EQU	0x23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MASK	EQU	b’10000000’</a:t>
            </a:r>
          </a:p>
          <a:p>
            <a:pPr marL="0" indent="0">
              <a:buNone/>
            </a:pPr>
            <a:r>
              <a:rPr lang="en-US" b="1" dirty="0"/>
              <a:t>MSKREG	EQU	0x10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CNT	EQU	d’8’</a:t>
            </a:r>
          </a:p>
          <a:p>
            <a:pPr marL="0" indent="0">
              <a:buNone/>
            </a:pPr>
            <a:r>
              <a:rPr lang="en-US" b="1" dirty="0" smtClean="0"/>
              <a:t>CNTREG	EQU	0x20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 smtClean="0"/>
              <a:t>	ORG 0x0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smtClean="0"/>
              <a:t>BCF TRISD, </a:t>
            </a:r>
            <a:r>
              <a:rPr lang="en-US" b="1" dirty="0"/>
              <a:t>5</a:t>
            </a:r>
            <a:endParaRPr lang="en-US" b="1" dirty="0" smtClean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smtClean="0"/>
              <a:t>MOVLW CNT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smtClean="0"/>
              <a:t>MOVWF CNTREG 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smtClean="0"/>
              <a:t>MOVLW MASK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smtClean="0"/>
              <a:t>MOVWF MSKREG</a:t>
            </a:r>
          </a:p>
          <a:p>
            <a:pPr marL="0" indent="0">
              <a:buNone/>
            </a:pPr>
            <a:r>
              <a:rPr lang="en-US" b="1" dirty="0"/>
              <a:t>	</a:t>
            </a: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LOOP	MOVLW VAL</a:t>
            </a:r>
          </a:p>
          <a:p>
            <a:pPr marL="0" indent="0">
              <a:buNone/>
            </a:pPr>
            <a:r>
              <a:rPr lang="en-US" b="1" dirty="0" smtClean="0"/>
              <a:t>	ANDWF MSKREG, W</a:t>
            </a:r>
          </a:p>
          <a:p>
            <a:pPr marL="0" indent="0">
              <a:buNone/>
            </a:pPr>
            <a:r>
              <a:rPr lang="en-US" b="1" dirty="0" smtClean="0"/>
              <a:t>	BZ ZERO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smtClean="0"/>
              <a:t>BSF PORTD, 5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smtClean="0"/>
              <a:t>BRA DONE</a:t>
            </a:r>
            <a:endParaRPr lang="en-US" b="1" dirty="0"/>
          </a:p>
          <a:p>
            <a:pPr marL="0" indent="0">
              <a:buNone/>
            </a:pPr>
            <a:r>
              <a:rPr lang="en-US" b="1" dirty="0" smtClean="0"/>
              <a:t>ZERO	BCF PORTD, 5</a:t>
            </a:r>
          </a:p>
          <a:p>
            <a:pPr marL="0" indent="0">
              <a:buNone/>
            </a:pPr>
            <a:r>
              <a:rPr lang="en-US" b="1" dirty="0" smtClean="0"/>
              <a:t>DONE	RRNCF </a:t>
            </a:r>
            <a:r>
              <a:rPr lang="en-US" b="1" dirty="0"/>
              <a:t>MSKREG, </a:t>
            </a:r>
            <a:r>
              <a:rPr lang="en-US" b="1" dirty="0" smtClean="0"/>
              <a:t>F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smtClean="0"/>
              <a:t>DECFSZ CNTREG, F</a:t>
            </a:r>
            <a:endParaRPr lang="en-US" b="1" dirty="0"/>
          </a:p>
          <a:p>
            <a:pPr marL="0" indent="0">
              <a:buNone/>
            </a:pPr>
            <a:r>
              <a:rPr lang="en-US" b="1" dirty="0" smtClean="0"/>
              <a:t>	BRA LOOP</a:t>
            </a:r>
          </a:p>
          <a:p>
            <a:pPr marL="0" indent="0">
              <a:buNone/>
            </a:pPr>
            <a:r>
              <a:rPr lang="en-US" b="1" dirty="0" smtClean="0"/>
              <a:t>	GOTO $</a:t>
            </a:r>
            <a:endParaRPr lang="en-US" b="1" dirty="0"/>
          </a:p>
          <a:p>
            <a:pPr marL="0" indent="0">
              <a:buNone/>
            </a:pPr>
            <a:r>
              <a:rPr lang="en-US" b="1" dirty="0" smtClean="0"/>
              <a:t>	END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533400" y="1447800"/>
            <a:ext cx="8153400" cy="639762"/>
          </a:xfrm>
          <a:prstGeom prst="rect">
            <a:avLst/>
          </a:prstGeom>
          <a:noFill/>
          <a:ln w="44450" cap="flat" cmpd="sng" algn="ctr">
            <a:noFill/>
            <a:prstDash val="solid"/>
          </a:ln>
          <a:effectLst/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6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Send out a byte 0x23 on RD5, serially, MSB first!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0295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MPLABX: Parallel programming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457200" y="1992312"/>
            <a:ext cx="3931920" cy="639762"/>
          </a:xfrm>
        </p:spPr>
        <p:txBody>
          <a:bodyPr/>
          <a:lstStyle/>
          <a:p>
            <a:r>
              <a:rPr lang="en-US" dirty="0" smtClean="0"/>
              <a:t>C 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457200" y="2754312"/>
            <a:ext cx="3931920" cy="39512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include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xc.h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main(void)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unsigned char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0x23;</a:t>
            </a: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TRISB = 0;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PORTB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return;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27432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4754880" y="1992312"/>
            <a:ext cx="3931920" cy="639762"/>
          </a:xfrm>
        </p:spPr>
        <p:txBody>
          <a:bodyPr/>
          <a:lstStyle/>
          <a:p>
            <a:r>
              <a:rPr lang="en-US" dirty="0" smtClean="0"/>
              <a:t>Assembly version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4754880" y="2754312"/>
            <a:ext cx="3931920" cy="395128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dirty="0" smtClean="0"/>
              <a:t>#include “P18F4520.inc”</a:t>
            </a:r>
          </a:p>
          <a:p>
            <a:pPr marL="0" indent="0">
              <a:buNone/>
            </a:pPr>
            <a:r>
              <a:rPr lang="en-US" sz="2000" dirty="0" smtClean="0"/>
              <a:t>VAL	EQU	0x23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	ORG 0x0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CLRF TRISB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MOVLW VAL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MOVWF PORTB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	END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533400" y="1447800"/>
            <a:ext cx="8153400" cy="639762"/>
          </a:xfrm>
          <a:prstGeom prst="rect">
            <a:avLst/>
          </a:prstGeom>
          <a:noFill/>
          <a:ln w="44450" cap="flat" cmpd="sng" algn="ctr">
            <a:noFill/>
            <a:prstDash val="solid"/>
          </a:ln>
          <a:effectLst/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6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Send out a byte 0x23 on PORT B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1300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MPLABX: C variables in code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Akin to assembly</a:t>
            </a:r>
          </a:p>
          <a:p>
            <a:pPr lvl="1"/>
            <a:r>
              <a:rPr lang="en-US" dirty="0" smtClean="0"/>
              <a:t>C can also put variables (data) into code memory</a:t>
            </a:r>
          </a:p>
          <a:p>
            <a:pPr marL="274320" lvl="1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432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xc.h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27432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put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at 0x200 in code/program memory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4320" lvl="1" indent="0">
              <a:buNone/>
            </a:pP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[]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@0x200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"Hello";</a:t>
            </a:r>
          </a:p>
          <a:p>
            <a:pPr marL="27432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main(void)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NOP();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return;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190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MPLABX: C data to code memory moves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Akin to assembly</a:t>
            </a:r>
          </a:p>
          <a:p>
            <a:pPr lvl="1"/>
            <a:r>
              <a:rPr lang="en-US" dirty="0" smtClean="0"/>
              <a:t>C can also move data from code memory to data memory</a:t>
            </a:r>
          </a:p>
          <a:p>
            <a:pPr lvl="1"/>
            <a:endParaRPr lang="en-US" dirty="0" smtClean="0"/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xc.h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27432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string.h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27432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4320" lvl="1" indent="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char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str_codemem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@0x200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"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Hello world!";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432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main(void)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char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str_datamem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[100] = {0};</a:t>
            </a:r>
          </a:p>
          <a:p>
            <a:pPr marL="27432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=0;i&lt;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strlen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str_codemem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str_datamem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str_codemem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return;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708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MPLABX: C interrupts (simulation)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</a:t>
            </a:r>
            <a:r>
              <a:rPr lang="en-US" dirty="0" err="1" smtClean="0"/>
              <a:t>ain.c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xc.h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oid main(void)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INTCONbits.GIE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1;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INTCONbits.TMR0IE = 1;</a:t>
            </a:r>
          </a:p>
          <a:p>
            <a:pPr marL="0" indent="0"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INTCONbits.TMR0IF = 0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for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=0;i&lt;10;i++)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if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==5)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     INTCONbits.TMR0IF = 1;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return;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 smtClean="0"/>
              <a:t>interrupts.c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xc.h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interrupt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high_isr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(void)</a:t>
            </a:r>
          </a:p>
          <a:p>
            <a:pPr marL="0" indent="0">
              <a:buNone/>
            </a:pP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INTCONbits.TMR0IF 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= 0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return;</a:t>
            </a:r>
          </a:p>
          <a:p>
            <a:pPr marL="0" indent="0">
              <a:buNone/>
            </a:pP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138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PIC18F: C programming summary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 programming language</a:t>
            </a:r>
          </a:p>
          <a:p>
            <a:pPr lvl="1"/>
            <a:r>
              <a:rPr lang="en-US" dirty="0" smtClean="0"/>
              <a:t>Overview</a:t>
            </a:r>
          </a:p>
          <a:p>
            <a:pPr lvl="1"/>
            <a:r>
              <a:rPr lang="en-US" dirty="0" smtClean="0"/>
              <a:t>History</a:t>
            </a:r>
          </a:p>
          <a:p>
            <a:pPr lvl="1"/>
            <a:r>
              <a:rPr lang="en-US" dirty="0" smtClean="0"/>
              <a:t>Use-cases</a:t>
            </a:r>
          </a:p>
          <a:p>
            <a:pPr lvl="1"/>
            <a:r>
              <a:rPr lang="en-US" dirty="0" smtClean="0"/>
              <a:t>Limitations</a:t>
            </a:r>
          </a:p>
          <a:p>
            <a:pPr lvl="1"/>
            <a:r>
              <a:rPr lang="en-US" dirty="0" smtClean="0"/>
              <a:t>Variables, syntax, quirks</a:t>
            </a:r>
          </a:p>
          <a:p>
            <a:pPr lvl="1"/>
            <a:endParaRPr lang="en-US" dirty="0"/>
          </a:p>
          <a:p>
            <a:r>
              <a:rPr lang="en-US" dirty="0" smtClean="0"/>
              <a:t>C on PIC18F</a:t>
            </a:r>
          </a:p>
          <a:p>
            <a:pPr lvl="1"/>
            <a:r>
              <a:rPr lang="en-US" dirty="0" smtClean="0"/>
              <a:t>Using XC8 v2.20 toolchain</a:t>
            </a:r>
          </a:p>
          <a:p>
            <a:pPr lvl="1"/>
            <a:r>
              <a:rPr lang="en-US" dirty="0" smtClean="0"/>
              <a:t>Project creation</a:t>
            </a:r>
            <a:r>
              <a:rPr lang="en-US" smtClean="0"/>
              <a:t>, debugging</a:t>
            </a:r>
            <a:endParaRPr lang="en-US" dirty="0" smtClean="0"/>
          </a:p>
          <a:p>
            <a:pPr lvl="1"/>
            <a:r>
              <a:rPr lang="en-US" dirty="0" smtClean="0"/>
              <a:t>C programs, standard library (introduction)</a:t>
            </a:r>
          </a:p>
          <a:p>
            <a:pPr lvl="1"/>
            <a:r>
              <a:rPr lang="en-US" dirty="0" smtClean="0"/>
              <a:t>C use-cases vis-à-vis assembly code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184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C: A brief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 successor to B</a:t>
            </a:r>
          </a:p>
          <a:p>
            <a:endParaRPr lang="en-US" dirty="0" smtClean="0"/>
          </a:p>
          <a:p>
            <a:r>
              <a:rPr lang="en-US" dirty="0" smtClean="0"/>
              <a:t>Developed at</a:t>
            </a:r>
          </a:p>
          <a:p>
            <a:pPr lvl="1"/>
            <a:r>
              <a:rPr lang="en-US" dirty="0" smtClean="0"/>
              <a:t>Bell Labs, 1978+ </a:t>
            </a:r>
          </a:p>
          <a:p>
            <a:endParaRPr lang="en-US" dirty="0" smtClean="0"/>
          </a:p>
          <a:p>
            <a:r>
              <a:rPr lang="en-US" dirty="0" smtClean="0"/>
              <a:t>Original author</a:t>
            </a:r>
          </a:p>
          <a:p>
            <a:pPr lvl="1"/>
            <a:r>
              <a:rPr lang="en-US" dirty="0" smtClean="0"/>
              <a:t>Dennis Ritchie</a:t>
            </a:r>
          </a:p>
          <a:p>
            <a:r>
              <a:rPr lang="en-US" dirty="0" smtClean="0"/>
              <a:t>Original purpose</a:t>
            </a:r>
          </a:p>
          <a:p>
            <a:pPr lvl="1"/>
            <a:r>
              <a:rPr lang="en-US" dirty="0" smtClean="0"/>
              <a:t>Implementing the UNIX OS kernel</a:t>
            </a:r>
          </a:p>
          <a:p>
            <a:endParaRPr lang="en-US" dirty="0" smtClean="0"/>
          </a:p>
          <a:p>
            <a:r>
              <a:rPr lang="en-US" dirty="0" smtClean="0"/>
              <a:t>Best learnt from:</a:t>
            </a:r>
          </a:p>
          <a:p>
            <a:pPr lvl="1"/>
            <a:r>
              <a:rPr lang="en-US" dirty="0" smtClean="0"/>
              <a:t>Kernighan and Ritchie’s </a:t>
            </a:r>
            <a:r>
              <a:rPr lang="en-US" b="1" dirty="0" smtClean="0"/>
              <a:t>K&amp;R C</a:t>
            </a:r>
          </a:p>
          <a:p>
            <a:pPr lvl="1"/>
            <a:endParaRPr lang="en-US" dirty="0"/>
          </a:p>
          <a:p>
            <a:r>
              <a:rPr lang="en-US" dirty="0" smtClean="0"/>
              <a:t>Now standardized</a:t>
            </a:r>
          </a:p>
          <a:p>
            <a:pPr lvl="1"/>
            <a:r>
              <a:rPr lang="en-US" dirty="0" smtClean="0"/>
              <a:t>By ANSI (ANSI C), and also by the ISO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2438400"/>
            <a:ext cx="1957388" cy="2582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6388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929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C: 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High-level</a:t>
            </a:r>
          </a:p>
          <a:p>
            <a:pPr lvl="2"/>
            <a:r>
              <a:rPr lang="en-US" dirty="0"/>
              <a:t>S</a:t>
            </a:r>
            <a:r>
              <a:rPr lang="en-US" dirty="0" smtClean="0"/>
              <a:t>implifies code-writing, system development, debugging</a:t>
            </a:r>
          </a:p>
          <a:p>
            <a:pPr lvl="1"/>
            <a:r>
              <a:rPr lang="en-US" dirty="0" smtClean="0"/>
              <a:t>Intermediate-level</a:t>
            </a:r>
          </a:p>
          <a:p>
            <a:pPr lvl="2"/>
            <a:r>
              <a:rPr lang="en-US" dirty="0" smtClean="0"/>
              <a:t>Low-level access to system resources like memory (through </a:t>
            </a:r>
            <a:r>
              <a:rPr lang="en-US" b="1" dirty="0" smtClean="0"/>
              <a:t>pointers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Highly portable</a:t>
            </a:r>
          </a:p>
          <a:p>
            <a:pPr lvl="2"/>
            <a:r>
              <a:rPr lang="en-US" dirty="0" smtClean="0"/>
              <a:t>Between controller / microprocessor architectures</a:t>
            </a:r>
          </a:p>
          <a:p>
            <a:pPr lvl="3"/>
            <a:r>
              <a:rPr lang="en-US" dirty="0" smtClean="0"/>
              <a:t>x86-64, x86 (Intel), ARM, 8051, PIC, AVR, MIPS, PowerPC, SPARC, …</a:t>
            </a:r>
          </a:p>
          <a:p>
            <a:pPr lvl="2"/>
            <a:r>
              <a:rPr lang="en-US" dirty="0" smtClean="0"/>
              <a:t>Between Operating systems</a:t>
            </a:r>
          </a:p>
          <a:p>
            <a:pPr lvl="3"/>
            <a:r>
              <a:rPr lang="en-US" dirty="0" smtClean="0"/>
              <a:t>Linux, Unix, Windows, </a:t>
            </a:r>
            <a:r>
              <a:rPr lang="en-US" dirty="0" err="1" smtClean="0"/>
              <a:t>macOS</a:t>
            </a:r>
            <a:r>
              <a:rPr lang="en-US" dirty="0" smtClean="0"/>
              <a:t>, Solaris, …</a:t>
            </a:r>
          </a:p>
          <a:p>
            <a:pPr lvl="1"/>
            <a:r>
              <a:rPr lang="en-US" dirty="0" smtClean="0"/>
              <a:t>‘Fast’</a:t>
            </a:r>
          </a:p>
          <a:p>
            <a:pPr lvl="2"/>
            <a:r>
              <a:rPr lang="en-US" dirty="0" smtClean="0"/>
              <a:t>Minimum run-time demands on system resources</a:t>
            </a:r>
          </a:p>
          <a:p>
            <a:pPr lvl="2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218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C: Use-cases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sz="18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And remember, Beethoven wrote his first symphony in C. 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			</a:t>
                </a:r>
                <a:r>
                  <a:rPr lang="en-US" sz="1200" i="1" dirty="0" smtClean="0"/>
                  <a:t>—</a:t>
                </a:r>
                <a:r>
                  <a:rPr lang="en-US" sz="1200" i="1" dirty="0"/>
                  <a:t>A.P.L. </a:t>
                </a:r>
                <a:r>
                  <a:rPr lang="en-US" sz="1200" i="1" dirty="0" err="1"/>
                  <a:t>Byteswap's</a:t>
                </a:r>
                <a:r>
                  <a:rPr lang="en-US" sz="1200" i="1" dirty="0"/>
                  <a:t> Big Book of Tuning Tips and Rugby </a:t>
                </a:r>
                <a:r>
                  <a:rPr lang="en-US" sz="1200" i="1" dirty="0" smtClean="0"/>
                  <a:t>Songs</a:t>
                </a:r>
              </a:p>
              <a:p>
                <a:endParaRPr lang="en-US" i="1" dirty="0"/>
              </a:p>
              <a:p>
                <a:r>
                  <a:rPr lang="en-US" dirty="0" smtClean="0"/>
                  <a:t>Use-cases</a:t>
                </a:r>
              </a:p>
              <a:p>
                <a:pPr lvl="1"/>
                <a:r>
                  <a:rPr lang="en-US" dirty="0" smtClean="0"/>
                  <a:t>Systems programming (OS)</a:t>
                </a:r>
              </a:p>
              <a:p>
                <a:pPr lvl="2"/>
                <a:r>
                  <a:rPr lang="en-US" dirty="0" smtClean="0"/>
                  <a:t>Desktop/Server/Workstation: Unix, Linux, Windows, DOS, </a:t>
                </a:r>
                <a:r>
                  <a:rPr lang="en-US" dirty="0" err="1" smtClean="0"/>
                  <a:t>macOS</a:t>
                </a:r>
                <a:r>
                  <a:rPr lang="en-US" dirty="0" smtClean="0"/>
                  <a:t>, …</a:t>
                </a:r>
              </a:p>
              <a:p>
                <a:pPr lvl="2"/>
                <a:r>
                  <a:rPr lang="en-US" dirty="0" smtClean="0"/>
                  <a:t>Embedded: Android(Embedded Linux), Windows Embedded, …</a:t>
                </a:r>
              </a:p>
              <a:p>
                <a:pPr lvl="3"/>
                <a:r>
                  <a:rPr lang="en-US" dirty="0" smtClean="0"/>
                  <a:t>RTOS: </a:t>
                </a:r>
                <a:r>
                  <a:rPr lang="en-US" dirty="0" err="1" smtClean="0"/>
                  <a:t>FreeRTOS</a:t>
                </a:r>
                <a:r>
                  <a:rPr lang="en-US" dirty="0" smtClean="0"/>
                  <a:t>, VxWorks, </a:t>
                </a:r>
                <a:r>
                  <a:rPr lang="en-US" dirty="0" err="1" smtClean="0"/>
                  <a:t>RTLinux</a:t>
                </a:r>
                <a:r>
                  <a:rPr lang="en-US" dirty="0" smtClean="0"/>
                  <a:t>, MicroC OS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𝜇</m:t>
                    </m:r>
                  </m:oMath>
                </a14:m>
                <a:r>
                  <a:rPr lang="en-US" dirty="0" smtClean="0"/>
                  <a:t>COS-II), …</a:t>
                </a:r>
              </a:p>
              <a:p>
                <a:pPr lvl="3"/>
                <a:endParaRPr lang="en-US" dirty="0" smtClean="0"/>
              </a:p>
              <a:p>
                <a:pPr lvl="1"/>
                <a:r>
                  <a:rPr lang="en-US" dirty="0" smtClean="0"/>
                  <a:t>Writing (toolchains for) other high-level languages</a:t>
                </a:r>
              </a:p>
              <a:p>
                <a:pPr lvl="2"/>
                <a:r>
                  <a:rPr lang="en-US" dirty="0" smtClean="0"/>
                  <a:t>C++, Perl, Python, Java, PHP, Ruby, …</a:t>
                </a:r>
              </a:p>
              <a:p>
                <a:pPr lvl="2"/>
                <a:endParaRPr lang="en-US" dirty="0" smtClean="0"/>
              </a:p>
              <a:p>
                <a:pPr lvl="1"/>
                <a:r>
                  <a:rPr lang="en-US" dirty="0" smtClean="0"/>
                  <a:t>Desktop system applications</a:t>
                </a:r>
              </a:p>
              <a:p>
                <a:pPr lvl="1"/>
                <a:endParaRPr lang="en-US" dirty="0" smtClean="0"/>
              </a:p>
              <a:p>
                <a:pPr lvl="1"/>
                <a:r>
                  <a:rPr lang="en-US" dirty="0" smtClean="0"/>
                  <a:t>Embedded system applications</a:t>
                </a:r>
              </a:p>
              <a:p>
                <a:pPr lvl="1"/>
                <a:endParaRPr lang="en-US" dirty="0" smtClean="0"/>
              </a:p>
              <a:p>
                <a:pPr lvl="1"/>
                <a:r>
                  <a:rPr lang="en-US" dirty="0" smtClean="0"/>
                  <a:t>Website programming (CGI, etc.)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444" t="-1000" b="-8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370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C: Current ‘market status’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TIOBE Index for programming language popularity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435" y="2667000"/>
            <a:ext cx="7232650" cy="29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00664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C: Hello world program (PC)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 method to evaluate a language</a:t>
            </a:r>
          </a:p>
          <a:p>
            <a:pPr lvl="1"/>
            <a:r>
              <a:rPr lang="en-US" dirty="0" smtClean="0"/>
              <a:t>Write a </a:t>
            </a:r>
            <a:r>
              <a:rPr lang="en-US" b="1" dirty="0" smtClean="0"/>
              <a:t>hello world</a:t>
            </a:r>
            <a:r>
              <a:rPr lang="en-US" dirty="0" smtClean="0"/>
              <a:t> program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Portable</a:t>
            </a:r>
          </a:p>
          <a:p>
            <a:pPr lvl="2"/>
            <a:r>
              <a:rPr lang="en-US" dirty="0" smtClean="0"/>
              <a:t>Machine / Chip Architecture wise</a:t>
            </a:r>
          </a:p>
          <a:p>
            <a:pPr lvl="2"/>
            <a:r>
              <a:rPr lang="en-US" dirty="0" smtClean="0"/>
              <a:t>Operating system wise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048000" y="2598420"/>
            <a:ext cx="5181600" cy="259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Font typeface="Arial" pitchFamily="34" charset="0"/>
              <a:buNone/>
            </a:pPr>
            <a:endParaRPr lang="en-US" sz="1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itchFamily="34" charset="0"/>
              <a:buNone/>
            </a:pP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char *</a:t>
            </a:r>
            <a:r>
              <a:rPr lang="en-US" sz="18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Font typeface="Arial" pitchFamily="34" charset="0"/>
              <a:buNone/>
            </a:pP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Font typeface="Arial" pitchFamily="34" charset="0"/>
              <a:buNone/>
            </a:pP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(“Hello world!\n”);</a:t>
            </a:r>
          </a:p>
          <a:p>
            <a:pPr marL="0" indent="0">
              <a:buFont typeface="Arial" pitchFamily="34" charset="0"/>
              <a:buNone/>
            </a:pP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return 0;</a:t>
            </a:r>
          </a:p>
          <a:p>
            <a:pPr marL="0" indent="0">
              <a:buFont typeface="Arial" pitchFamily="34" charset="0"/>
              <a:buNone/>
            </a:pP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3840" y="2598420"/>
            <a:ext cx="1880643" cy="33855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Header file include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762000" y="3257788"/>
            <a:ext cx="1143000" cy="32316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Entry point</a:t>
            </a:r>
            <a:endParaRPr lang="en-US" sz="1500" dirty="0"/>
          </a:p>
        </p:txBody>
      </p:sp>
      <p:sp>
        <p:nvSpPr>
          <p:cNvPr id="8" name="TextBox 7"/>
          <p:cNvSpPr txBox="1"/>
          <p:nvPr/>
        </p:nvSpPr>
        <p:spPr>
          <a:xfrm>
            <a:off x="637365" y="4462492"/>
            <a:ext cx="1471878" cy="58477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Function code</a:t>
            </a:r>
          </a:p>
          <a:p>
            <a:r>
              <a:rPr lang="en-US" sz="1600" dirty="0" smtClean="0"/>
              <a:t>demarcation</a:t>
            </a:r>
            <a:endParaRPr lang="en-US" sz="1600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124483" y="2767697"/>
            <a:ext cx="923517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3"/>
          </p:cNvCxnSpPr>
          <p:nvPr/>
        </p:nvCxnSpPr>
        <p:spPr>
          <a:xfrm>
            <a:off x="1905000" y="3419371"/>
            <a:ext cx="1152117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101623" y="4762500"/>
            <a:ext cx="923517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2103120" y="3810000"/>
            <a:ext cx="1021080" cy="96012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988795" y="4724400"/>
            <a:ext cx="1757212" cy="33855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Line demarcation</a:t>
            </a:r>
            <a:endParaRPr lang="en-US" sz="1600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 flipV="1">
            <a:off x="5257800" y="4419600"/>
            <a:ext cx="1600200" cy="3048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6865620" y="4191000"/>
            <a:ext cx="525780" cy="5334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664301"/>
            <a:ext cx="1990725" cy="22726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03618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2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C: Executable creation – Toolchain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Pre-processor</a:t>
            </a:r>
          </a:p>
          <a:p>
            <a:pPr lvl="1"/>
            <a:r>
              <a:rPr lang="en-US" dirty="0" smtClean="0"/>
              <a:t>Handles all lines starting with “#”</a:t>
            </a:r>
          </a:p>
          <a:p>
            <a:pPr lvl="2"/>
            <a:r>
              <a:rPr lang="en-US" dirty="0" smtClean="0"/>
              <a:t>#include			Bodily include headers, etc.</a:t>
            </a:r>
          </a:p>
          <a:p>
            <a:pPr lvl="2"/>
            <a:r>
              <a:rPr lang="en-US" dirty="0" smtClean="0"/>
              <a:t>#define			Macro definition, text replacement, etc.</a:t>
            </a:r>
          </a:p>
          <a:p>
            <a:pPr lvl="2"/>
            <a:r>
              <a:rPr lang="en-US" dirty="0" smtClean="0"/>
              <a:t>#if, #else, #</a:t>
            </a:r>
            <a:r>
              <a:rPr lang="en-US" dirty="0" err="1" smtClean="0"/>
              <a:t>ifdef</a:t>
            </a:r>
            <a:r>
              <a:rPr lang="en-US" dirty="0" smtClean="0"/>
              <a:t>, #</a:t>
            </a:r>
            <a:r>
              <a:rPr lang="en-US" dirty="0" err="1" smtClean="0"/>
              <a:t>endif</a:t>
            </a:r>
            <a:r>
              <a:rPr lang="en-US" dirty="0" smtClean="0"/>
              <a:t>		Conditional compilation</a:t>
            </a:r>
            <a:endParaRPr lang="en-US" dirty="0"/>
          </a:p>
          <a:p>
            <a:pPr lvl="2"/>
            <a:r>
              <a:rPr lang="en-US" dirty="0" smtClean="0"/>
              <a:t>#pragma, …			Chip/platform specific extensions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Compiler</a:t>
            </a:r>
          </a:p>
          <a:p>
            <a:pPr lvl="1"/>
            <a:r>
              <a:rPr lang="en-US" dirty="0" smtClean="0"/>
              <a:t>‘Compiles’ C code to chip’s assembly counterpart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Assembler</a:t>
            </a:r>
          </a:p>
          <a:p>
            <a:pPr lvl="1"/>
            <a:r>
              <a:rPr lang="en-US" dirty="0" smtClean="0"/>
              <a:t>‘Assembles’ assembly code to machine/object code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Linker</a:t>
            </a:r>
          </a:p>
          <a:p>
            <a:pPr lvl="1"/>
            <a:r>
              <a:rPr lang="en-US" dirty="0" smtClean="0"/>
              <a:t>‘Links’ all object code files</a:t>
            </a:r>
          </a:p>
          <a:p>
            <a:pPr lvl="2"/>
            <a:r>
              <a:rPr lang="en-US" dirty="0" smtClean="0"/>
              <a:t>Resolves all symbols (variables, functions, etc.)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ulls in library files, external code (if any)</a:t>
            </a:r>
          </a:p>
          <a:p>
            <a:pPr lvl="1"/>
            <a:r>
              <a:rPr lang="en-US" dirty="0" smtClean="0"/>
              <a:t>Creates proper </a:t>
            </a:r>
            <a:r>
              <a:rPr lang="en-US" b="1" dirty="0" smtClean="0"/>
              <a:t>executable</a:t>
            </a:r>
            <a:r>
              <a:rPr lang="en-US" dirty="0" smtClean="0"/>
              <a:t> for platform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Down Arrow 4"/>
          <p:cNvSpPr/>
          <p:nvPr/>
        </p:nvSpPr>
        <p:spPr>
          <a:xfrm>
            <a:off x="304800" y="1676400"/>
            <a:ext cx="228600" cy="457200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7849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0</TotalTime>
  <Words>1885</Words>
  <Application>Microsoft Office PowerPoint</Application>
  <PresentationFormat>On-screen Show (4:3)</PresentationFormat>
  <Paragraphs>818</Paragraphs>
  <Slides>40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Clarity</vt:lpstr>
      <vt:lpstr>The PIC microcontroller</vt:lpstr>
      <vt:lpstr>C – the language</vt:lpstr>
      <vt:lpstr>What is C?</vt:lpstr>
      <vt:lpstr>C: A brief history</vt:lpstr>
      <vt:lpstr>C: Advantages</vt:lpstr>
      <vt:lpstr>C: Use-cases</vt:lpstr>
      <vt:lpstr>C: Current ‘market status’</vt:lpstr>
      <vt:lpstr>C: Hello world program (PC)</vt:lpstr>
      <vt:lpstr>C: Executable creation – Toolchain </vt:lpstr>
      <vt:lpstr>C: Code syntactic elements</vt:lpstr>
      <vt:lpstr>C: Operators</vt:lpstr>
      <vt:lpstr>C: Program structure and flow</vt:lpstr>
      <vt:lpstr>C: Behind the scenes – runtime, life-cycle</vt:lpstr>
      <vt:lpstr>C: Function API / signature</vt:lpstr>
      <vt:lpstr>C: More on function APIs</vt:lpstr>
      <vt:lpstr>C: Command-line arguments</vt:lpstr>
      <vt:lpstr>C: What does code look like?</vt:lpstr>
      <vt:lpstr>C: Variable scope</vt:lpstr>
      <vt:lpstr>C: Looping constructs</vt:lpstr>
      <vt:lpstr>C: Conditional flow</vt:lpstr>
      <vt:lpstr>C: Switch</vt:lpstr>
      <vt:lpstr>C for pic18f on MPLABX  using the XC8 toolchain</vt:lpstr>
      <vt:lpstr>MPLABX: Simplest C program</vt:lpstr>
      <vt:lpstr>MPLABX: Software delays in XC8</vt:lpstr>
      <vt:lpstr>MPLABX: Standard library in XC8</vt:lpstr>
      <vt:lpstr>MPLABX: C arrays</vt:lpstr>
      <vt:lpstr>MPLABX: C pointers</vt:lpstr>
      <vt:lpstr>MPLABX: C structs</vt:lpstr>
      <vt:lpstr>MPLABX: C pointers to structs!</vt:lpstr>
      <vt:lpstr>MPLABX: C function pointers</vt:lpstr>
      <vt:lpstr>MPLABX: C function pointers in action</vt:lpstr>
      <vt:lpstr>MPLABX: C I/O port access</vt:lpstr>
      <vt:lpstr>MPLABX: IO port programming</vt:lpstr>
      <vt:lpstr>MPLABX: Serial programming</vt:lpstr>
      <vt:lpstr>MPLABX: Parallel programming</vt:lpstr>
      <vt:lpstr>MPLABX: C variables in code memory</vt:lpstr>
      <vt:lpstr>MPLABX: C data to code memory moves </vt:lpstr>
      <vt:lpstr>MPLABX: C interrupts (simulation)</vt:lpstr>
      <vt:lpstr>PIC18F: C programming summary</vt:lpstr>
      <vt:lpstr>Thank you!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2020-09-10T12:54:58Z</dcterms:created>
  <dcterms:modified xsi:type="dcterms:W3CDTF">2020-09-25T10:28:17Z</dcterms:modified>
</cp:coreProperties>
</file>