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40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406" r:id="rId22"/>
    <p:sldId id="277" r:id="rId23"/>
    <p:sldId id="278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3" r:id="rId43"/>
    <p:sldId id="304" r:id="rId44"/>
    <p:sldId id="305" r:id="rId45"/>
    <p:sldId id="311" r:id="rId46"/>
    <p:sldId id="312" r:id="rId47"/>
    <p:sldId id="313" r:id="rId48"/>
    <p:sldId id="324" r:id="rId49"/>
    <p:sldId id="325" r:id="rId50"/>
    <p:sldId id="326" r:id="rId51"/>
    <p:sldId id="327" r:id="rId52"/>
    <p:sldId id="329" r:id="rId53"/>
    <p:sldId id="328" r:id="rId54"/>
    <p:sldId id="314" r:id="rId55"/>
    <p:sldId id="315" r:id="rId56"/>
    <p:sldId id="316" r:id="rId57"/>
    <p:sldId id="317" r:id="rId58"/>
    <p:sldId id="318" r:id="rId59"/>
    <p:sldId id="319" r:id="rId60"/>
    <p:sldId id="322" r:id="rId61"/>
    <p:sldId id="320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8" r:id="rId70"/>
    <p:sldId id="339" r:id="rId71"/>
    <p:sldId id="340" r:id="rId72"/>
    <p:sldId id="342" r:id="rId73"/>
    <p:sldId id="345" r:id="rId74"/>
    <p:sldId id="346" r:id="rId75"/>
    <p:sldId id="356" r:id="rId76"/>
    <p:sldId id="347" r:id="rId77"/>
    <p:sldId id="361" r:id="rId78"/>
    <p:sldId id="362" r:id="rId79"/>
    <p:sldId id="363" r:id="rId80"/>
    <p:sldId id="364" r:id="rId81"/>
    <p:sldId id="366" r:id="rId82"/>
    <p:sldId id="367" r:id="rId83"/>
    <p:sldId id="368" r:id="rId84"/>
    <p:sldId id="369" r:id="rId85"/>
    <p:sldId id="370" r:id="rId86"/>
    <p:sldId id="375" r:id="rId87"/>
    <p:sldId id="376" r:id="rId88"/>
    <p:sldId id="374" r:id="rId89"/>
    <p:sldId id="377" r:id="rId90"/>
    <p:sldId id="378" r:id="rId91"/>
    <p:sldId id="379" r:id="rId92"/>
    <p:sldId id="380" r:id="rId93"/>
    <p:sldId id="381" r:id="rId94"/>
    <p:sldId id="382" r:id="rId95"/>
    <p:sldId id="385" r:id="rId96"/>
    <p:sldId id="383" r:id="rId97"/>
    <p:sldId id="384" r:id="rId98"/>
    <p:sldId id="386" r:id="rId99"/>
    <p:sldId id="387" r:id="rId100"/>
    <p:sldId id="388" r:id="rId101"/>
    <p:sldId id="389" r:id="rId102"/>
    <p:sldId id="390" r:id="rId103"/>
    <p:sldId id="391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6" d="100"/>
          <a:sy n="86" d="100"/>
        </p:scale>
        <p:origin x="-89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7A19A-7258-4DC0-A761-3EE74D5D30ED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C2AA-A748-4E10-8F5B-9617F96D3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457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7C2AA-A748-4E10-8F5B-9617F96D31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7C2AA-A748-4E10-8F5B-9617F96D316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7C2AA-A748-4E10-8F5B-9617F96D316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547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87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815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62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53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97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60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026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19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0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19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78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603F-9039-411B-BC24-E2A6CDEE1B7E}" type="datetimeFigureOut">
              <a:rPr lang="en-IN" smtClean="0"/>
              <a:pPr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B6DA-431C-40F5-840D-430C60A04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786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Embedded System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600" b="1" dirty="0" smtClean="0">
                <a:ea typeface="굴림" pitchFamily="34" charset="-127"/>
              </a:rPr>
              <a:t>Embedded system</a:t>
            </a:r>
            <a:endParaRPr lang="en-US" altLang="ko-KR" sz="3600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A system whose principal function is not computational, but which is controlled by a computer embedded within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B0AF6-ABE0-4526-9547-A9F22FD5AA67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6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Microcontroller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714500" y="1600200"/>
            <a:ext cx="5715000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45C27-1856-4060-8C57-07A822673F7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62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Bridge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 bridge is used to control the speed of a DC motor in both directions</a:t>
            </a:r>
          </a:p>
          <a:p>
            <a:r>
              <a:rPr lang="en-US" dirty="0" smtClean="0"/>
              <a:t>Schematic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S1 and S4 are closed, the motor rotates clockwise</a:t>
            </a:r>
          </a:p>
          <a:p>
            <a:r>
              <a:rPr lang="en-US" dirty="0" smtClean="0"/>
              <a:t>S2 and S3 are closed, the motor rotates anti clockwise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4857" y="2328620"/>
            <a:ext cx="4514286" cy="2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4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bridge operation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595249"/>
            <a:ext cx="4038600" cy="253586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602184"/>
            <a:ext cx="4038600" cy="2521995"/>
          </a:xfrm>
        </p:spPr>
      </p:pic>
    </p:spTree>
    <p:extLst>
      <p:ext uri="{BB962C8B-B14F-4D97-AF65-F5344CB8AC3E}">
        <p14:creationId xmlns:p14="http://schemas.microsoft.com/office/powerpoint/2010/main" xmlns="" val="19655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ECCP: Enhanced PWM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ECCP PWM has 4 PWM output pins:</a:t>
            </a:r>
          </a:p>
          <a:p>
            <a:pPr lvl="1"/>
            <a:r>
              <a:rPr lang="en-US" dirty="0" smtClean="0"/>
              <a:t>P1A(ECCP1), P1B, P1C, P1D</a:t>
            </a:r>
          </a:p>
          <a:p>
            <a:r>
              <a:rPr lang="en-US" dirty="0" smtClean="0"/>
              <a:t>ECCP1CON register has 2 control pins</a:t>
            </a:r>
          </a:p>
          <a:p>
            <a:pPr lvl="1"/>
            <a:r>
              <a:rPr lang="en-US" dirty="0" smtClean="0"/>
              <a:t>EPWM1M1, EPWM1M0 (bits 7,6) which control the PWM </a:t>
            </a:r>
            <a:r>
              <a:rPr lang="en-US" dirty="0" err="1" smtClean="0"/>
              <a:t>behaviour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8929677"/>
              </p:ext>
            </p:extLst>
          </p:nvPr>
        </p:nvGraphicFramePr>
        <p:xfrm>
          <a:off x="899592" y="4365104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296144"/>
                <a:gridCol w="47525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EPWM1M1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EPWM1M0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</a:t>
                      </a:r>
                      <a:r>
                        <a:rPr lang="en-US" baseline="0" dirty="0" smtClean="0"/>
                        <a:t> PWM, P1B, P1C, P1D inactive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 PWM, P1D active, P1B, P1C inactive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P1A, P1D both PWM, P1B,</a:t>
                      </a:r>
                      <a:r>
                        <a:rPr lang="en-US" baseline="0" dirty="0" smtClean="0"/>
                        <a:t> P1C inactive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P1A inactive,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P1B PWM,</a:t>
                      </a:r>
                      <a:r>
                        <a:rPr lang="en-US" baseline="0" dirty="0" smtClean="0"/>
                        <a:t> P1C active, P1D inactive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39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ECCP: EPWM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EPWM1M1,0 is 01</a:t>
            </a:r>
          </a:p>
          <a:p>
            <a:r>
              <a:rPr lang="en-US" dirty="0" smtClean="0"/>
              <a:t>P1A PWM, P1D active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Clockwise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EPWM1M1,0 is 11</a:t>
            </a:r>
          </a:p>
          <a:p>
            <a:r>
              <a:rPr lang="en-US" dirty="0" smtClean="0"/>
              <a:t>P1B PWM, P1C active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Anticlockwise operation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9" y="2580196"/>
            <a:ext cx="3816424" cy="2504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2618970"/>
            <a:ext cx="3899182" cy="24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2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Microcontroller Families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36713" y="1600200"/>
            <a:ext cx="5870575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C1978-1AB2-41B8-BF75-B7899A8286DD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Microcontroller Packaging and Appearance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847850"/>
            <a:ext cx="8229600" cy="295275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FFF80-F16F-4E8C-9951-12065C4D155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838200" y="49530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latin typeface="Calibri" pitchFamily="34" charset="0"/>
              </a:rPr>
              <a:t>From left to right: PIC 12F508, PIC 16F84A, PIC 16C72, Motorola 68HC05B16, PIC 16F877, Motorola 68000</a:t>
            </a:r>
          </a:p>
        </p:txBody>
      </p:sp>
    </p:spTree>
    <p:extLst>
      <p:ext uri="{BB962C8B-B14F-4D97-AF65-F5344CB8AC3E}">
        <p14:creationId xmlns:p14="http://schemas.microsoft.com/office/powerpoint/2010/main" xmlns="" val="28911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Peripheral Interface Controller (PIC) was originally designed by General Instruments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the late 1970s, GI introduced PIC® 1650 and 1655 – RISC with 30 instructions.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PIC was sold to Microchip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Features: low-cost, self-contained, 8-bit, Harvard structure, pipelined, RISC, single accumulator, with fixed reset and interrupt vectors.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024C1-9E9B-4FE6-98C5-9CC68275F562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5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 Families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3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PIC Family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Stack Size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Instruction Word Size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of Instructions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Interrup</a:t>
                      </a:r>
                      <a:r>
                        <a:rPr lang="en-US" sz="1800" baseline="0" dirty="0" smtClean="0"/>
                        <a:t>t Vectors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12CX/12FX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 or</a:t>
                      </a:r>
                      <a:r>
                        <a:rPr lang="en-US" sz="1800" baseline="0" dirty="0" smtClean="0"/>
                        <a:t> 14-bit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16C5X/16F5X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16CX/16FX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17CX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18CX/18FX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16-bit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4860C-1B85-44AB-A846-6398D8FAF5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529" name="TextBox 6"/>
          <p:cNvSpPr txBox="1">
            <a:spLocks noChangeArrowheads="1"/>
          </p:cNvSpPr>
          <p:nvPr/>
        </p:nvSpPr>
        <p:spPr bwMode="auto">
          <a:xfrm>
            <a:off x="457200" y="44196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‘C’ implies CMOS technology; Complementary Metal Oxide Semiconductor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‘F’ insert indicates incorporation of Flash memory technology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u="sng"/>
              <a:t>Example</a:t>
            </a:r>
            <a:r>
              <a:rPr lang="en-US"/>
              <a:t>: 16C84 was the first of its kind. It was later reissued as the 16F84, incorporating Flash memory technology. It was then reissued as 16F84A.</a:t>
            </a:r>
          </a:p>
        </p:txBody>
      </p:sp>
    </p:spTree>
    <p:extLst>
      <p:ext uri="{BB962C8B-B14F-4D97-AF65-F5344CB8AC3E}">
        <p14:creationId xmlns:p14="http://schemas.microsoft.com/office/powerpoint/2010/main" xmlns="" val="667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PIC18F4520 Pin-out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999" y="1910800"/>
            <a:ext cx="7800001" cy="3904762"/>
          </a:xfrm>
        </p:spPr>
      </p:pic>
    </p:spTree>
    <p:extLst>
      <p:ext uri="{BB962C8B-B14F-4D97-AF65-F5344CB8AC3E}">
        <p14:creationId xmlns:p14="http://schemas.microsoft.com/office/powerpoint/2010/main" xmlns="" val="19293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Assembly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Assembly language instruction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      [</a:t>
            </a:r>
            <a:r>
              <a:rPr lang="en-US" dirty="0" smtClean="0"/>
              <a:t>label]</a:t>
            </a:r>
            <a:r>
              <a:rPr lang="en-US" smtClean="0"/>
              <a:t>	[</a:t>
            </a:r>
            <a:r>
              <a:rPr lang="en-US" dirty="0" smtClean="0"/>
              <a:t>mnemonic] [operands] </a:t>
            </a:r>
            <a:r>
              <a:rPr lang="en-US" smtClean="0"/>
              <a:t>		[;</a:t>
            </a:r>
            <a:r>
              <a:rPr lang="en-US" dirty="0" smtClean="0"/>
              <a:t>comment]</a:t>
            </a:r>
          </a:p>
          <a:p>
            <a:endParaRPr lang="en-US" dirty="0" smtClean="0"/>
          </a:p>
          <a:p>
            <a:r>
              <a:rPr lang="en-US" dirty="0" smtClean="0"/>
              <a:t>Assembler directives</a:t>
            </a:r>
          </a:p>
          <a:p>
            <a:pPr lvl="1"/>
            <a:r>
              <a:rPr lang="en-US" dirty="0" smtClean="0"/>
              <a:t>ORG</a:t>
            </a:r>
          </a:p>
          <a:p>
            <a:pPr lvl="1"/>
            <a:r>
              <a:rPr lang="en-US" dirty="0" smtClean="0"/>
              <a:t>EQU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#include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radix</a:t>
            </a:r>
          </a:p>
        </p:txBody>
      </p:sp>
    </p:spTree>
    <p:extLst>
      <p:ext uri="{BB962C8B-B14F-4D97-AF65-F5344CB8AC3E}">
        <p14:creationId xmlns:p14="http://schemas.microsoft.com/office/powerpoint/2010/main" xmlns="" val="23578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Byte-oriented file-register operations</a:t>
            </a:r>
          </a:p>
          <a:p>
            <a:pPr lvl="1"/>
            <a:r>
              <a:rPr lang="en-US" dirty="0" smtClean="0"/>
              <a:t>MOVWF, ADDWF, CLRF, DECF</a:t>
            </a:r>
          </a:p>
          <a:p>
            <a:r>
              <a:rPr lang="en-US" dirty="0" smtClean="0"/>
              <a:t>Bit-oriented file-register operations</a:t>
            </a:r>
          </a:p>
          <a:p>
            <a:pPr lvl="1"/>
            <a:r>
              <a:rPr lang="en-US" dirty="0" smtClean="0"/>
              <a:t>BCF, BTFSC</a:t>
            </a:r>
          </a:p>
          <a:p>
            <a:r>
              <a:rPr lang="en-US" dirty="0" smtClean="0"/>
              <a:t>Literal instructions</a:t>
            </a:r>
          </a:p>
          <a:p>
            <a:pPr lvl="1"/>
            <a:r>
              <a:rPr lang="en-US" dirty="0" smtClean="0"/>
              <a:t>MOVLW, ADDLW</a:t>
            </a:r>
          </a:p>
          <a:p>
            <a:r>
              <a:rPr lang="en-US" dirty="0" smtClean="0"/>
              <a:t>Control operations</a:t>
            </a:r>
          </a:p>
          <a:p>
            <a:pPr lvl="1"/>
            <a:r>
              <a:rPr lang="en-US" dirty="0" smtClean="0"/>
              <a:t>BRA, BNZ, CALL,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238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 – destination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operation can have 2 possible destinations:</a:t>
            </a:r>
          </a:p>
          <a:p>
            <a:pPr lvl="1"/>
            <a:r>
              <a:rPr lang="en-US" dirty="0" smtClean="0"/>
              <a:t>W or F (the file-register)</a:t>
            </a:r>
          </a:p>
          <a:p>
            <a:pPr lvl="1"/>
            <a:r>
              <a:rPr lang="en-US" dirty="0" smtClean="0"/>
              <a:t>The destination is specified by a flag d (f/w)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ADDWF </a:t>
            </a:r>
            <a:r>
              <a:rPr lang="en-US" dirty="0" err="1">
                <a:solidFill>
                  <a:srgbClr val="FF0000"/>
                </a:solidFill>
              </a:rPr>
              <a:t>Freg</a:t>
            </a:r>
            <a:r>
              <a:rPr lang="en-US" dirty="0">
                <a:solidFill>
                  <a:srgbClr val="FF0000"/>
                </a:solidFill>
              </a:rPr>
              <a:t>, d       &lt;- general </a:t>
            </a:r>
            <a:r>
              <a:rPr lang="en-US" dirty="0" smtClean="0">
                <a:solidFill>
                  <a:srgbClr val="FF0000"/>
                </a:solidFill>
              </a:rPr>
              <a:t>format</a:t>
            </a:r>
            <a:endParaRPr lang="en-US" dirty="0" smtClean="0"/>
          </a:p>
          <a:p>
            <a:pPr marL="457200" lvl="1" indent="0">
              <a:buNone/>
            </a:pPr>
            <a:r>
              <a:rPr lang="en-US" smtClean="0"/>
              <a:t>Example: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ADDWF </a:t>
            </a:r>
            <a:r>
              <a:rPr lang="en-US" dirty="0" err="1" smtClean="0"/>
              <a:t>Freg</a:t>
            </a:r>
            <a:r>
              <a:rPr lang="en-US" dirty="0" smtClean="0"/>
              <a:t>, f        &lt;- </a:t>
            </a:r>
            <a:r>
              <a:rPr lang="en-US" dirty="0" err="1" smtClean="0"/>
              <a:t>Freg</a:t>
            </a:r>
            <a:r>
              <a:rPr lang="en-US" dirty="0" smtClean="0"/>
              <a:t> is the destination</a:t>
            </a:r>
          </a:p>
          <a:p>
            <a:pPr marL="457200" lvl="1" indent="0">
              <a:buNone/>
            </a:pPr>
            <a:r>
              <a:rPr lang="en-US" dirty="0" smtClean="0"/>
              <a:t>ADDWF </a:t>
            </a:r>
            <a:r>
              <a:rPr lang="en-US" dirty="0" err="1" smtClean="0"/>
              <a:t>Freg</a:t>
            </a:r>
            <a:r>
              <a:rPr lang="en-US" dirty="0" smtClean="0"/>
              <a:t>, w       &lt;- w is the destination</a:t>
            </a:r>
          </a:p>
          <a:p>
            <a:pPr marL="457200" lvl="1" indent="0">
              <a:buNone/>
            </a:pPr>
            <a:r>
              <a:rPr lang="en-US" dirty="0" smtClean="0"/>
              <a:t>- The default is d==f so f is the default destination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75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Assembly: ALU with W and </a:t>
            </a:r>
            <a:r>
              <a:rPr lang="en-US" dirty="0" err="1" smtClean="0"/>
              <a:t>Freg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ADDWF </a:t>
            </a:r>
            <a:r>
              <a:rPr lang="en-US" dirty="0" err="1" smtClean="0"/>
              <a:t>Freg</a:t>
            </a:r>
            <a:r>
              <a:rPr lang="en-US" dirty="0" smtClean="0"/>
              <a:t>, d (add </a:t>
            </a:r>
            <a:r>
              <a:rPr lang="en-US" dirty="0" err="1" smtClean="0"/>
              <a:t>Freg</a:t>
            </a:r>
            <a:r>
              <a:rPr lang="en-US" dirty="0" smtClean="0"/>
              <a:t> to W)</a:t>
            </a:r>
          </a:p>
          <a:p>
            <a:r>
              <a:rPr lang="en-US" dirty="0" smtClean="0"/>
              <a:t>ADDWFC </a:t>
            </a:r>
            <a:r>
              <a:rPr lang="en-US" dirty="0" err="1" smtClean="0"/>
              <a:t>Freg</a:t>
            </a:r>
            <a:r>
              <a:rPr lang="en-US" dirty="0" smtClean="0"/>
              <a:t>, d (with carry)</a:t>
            </a:r>
          </a:p>
          <a:p>
            <a:r>
              <a:rPr lang="en-US" dirty="0" smtClean="0"/>
              <a:t>ANDWF </a:t>
            </a:r>
            <a:r>
              <a:rPr lang="en-US" dirty="0" err="1" smtClean="0"/>
              <a:t>Freg</a:t>
            </a:r>
            <a:r>
              <a:rPr lang="en-US" dirty="0" smtClean="0"/>
              <a:t>, d (AND </a:t>
            </a:r>
            <a:r>
              <a:rPr lang="en-US" dirty="0" err="1" smtClean="0"/>
              <a:t>Freg</a:t>
            </a:r>
            <a:r>
              <a:rPr lang="en-US" dirty="0" smtClean="0"/>
              <a:t> with W)</a:t>
            </a:r>
          </a:p>
          <a:p>
            <a:r>
              <a:rPr lang="en-US" dirty="0" smtClean="0"/>
              <a:t>IORWF </a:t>
            </a:r>
            <a:r>
              <a:rPr lang="en-US" dirty="0" err="1" smtClean="0"/>
              <a:t>Freg</a:t>
            </a:r>
            <a:r>
              <a:rPr lang="en-US" dirty="0" smtClean="0"/>
              <a:t>, d (inclusive OR </a:t>
            </a:r>
            <a:r>
              <a:rPr lang="en-US" dirty="0" err="1" smtClean="0"/>
              <a:t>Freg</a:t>
            </a:r>
            <a:r>
              <a:rPr lang="en-US" dirty="0" smtClean="0"/>
              <a:t> with W)</a:t>
            </a:r>
          </a:p>
          <a:p>
            <a:r>
              <a:rPr lang="en-US" dirty="0" smtClean="0"/>
              <a:t>SUBWF </a:t>
            </a:r>
            <a:r>
              <a:rPr lang="en-US" dirty="0" err="1" smtClean="0"/>
              <a:t>Freg</a:t>
            </a:r>
            <a:r>
              <a:rPr lang="en-US" dirty="0" smtClean="0"/>
              <a:t>, d (subtract </a:t>
            </a:r>
            <a:r>
              <a:rPr lang="en-US" dirty="0" err="1" smtClean="0"/>
              <a:t>Freg</a:t>
            </a:r>
            <a:r>
              <a:rPr lang="en-US" dirty="0" smtClean="0"/>
              <a:t> from W)</a:t>
            </a:r>
          </a:p>
          <a:p>
            <a:r>
              <a:rPr lang="en-US" dirty="0" smtClean="0"/>
              <a:t>SUBWFB </a:t>
            </a:r>
            <a:r>
              <a:rPr lang="en-US" dirty="0" err="1" smtClean="0"/>
              <a:t>Freg</a:t>
            </a:r>
            <a:r>
              <a:rPr lang="en-US" dirty="0" smtClean="0"/>
              <a:t>, d (with borrow)</a:t>
            </a:r>
          </a:p>
          <a:p>
            <a:r>
              <a:rPr lang="en-US" dirty="0" smtClean="0"/>
              <a:t>SUBFWB </a:t>
            </a:r>
            <a:r>
              <a:rPr lang="en-US" dirty="0" err="1" smtClean="0"/>
              <a:t>Freg</a:t>
            </a:r>
            <a:r>
              <a:rPr lang="en-US" dirty="0" smtClean="0"/>
              <a:t>, d (subtract W from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XORWF </a:t>
            </a:r>
            <a:r>
              <a:rPr lang="en-US" dirty="0" err="1" smtClean="0"/>
              <a:t>Freg</a:t>
            </a:r>
            <a:r>
              <a:rPr lang="en-US" dirty="0" smtClean="0"/>
              <a:t>, d (exclusive OR </a:t>
            </a:r>
            <a:r>
              <a:rPr lang="en-US" dirty="0" err="1" smtClean="0"/>
              <a:t>Freg</a:t>
            </a:r>
            <a:r>
              <a:rPr lang="en-US" dirty="0" smtClean="0"/>
              <a:t> with W)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62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Refrigerator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C8EF9-125A-406B-AA14-5A5DA3FAB3BC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37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Assembly: </a:t>
            </a:r>
            <a:r>
              <a:rPr lang="en-US" dirty="0" err="1" smtClean="0"/>
              <a:t>Freg</a:t>
            </a:r>
            <a:r>
              <a:rPr lang="en-US" dirty="0" smtClean="0"/>
              <a:t> instructions</a:t>
            </a:r>
            <a:br>
              <a:rPr lang="en-US" dirty="0" smtClean="0"/>
            </a:br>
            <a:r>
              <a:rPr lang="en-US" dirty="0" smtClean="0"/>
              <a:t>Byte-oriented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MOVWF </a:t>
            </a:r>
            <a:r>
              <a:rPr lang="en-US" smtClean="0"/>
              <a:t>Freg</a:t>
            </a:r>
            <a:endParaRPr lang="en-US" dirty="0" smtClean="0"/>
          </a:p>
          <a:p>
            <a:r>
              <a:rPr lang="en-US" dirty="0" smtClean="0"/>
              <a:t>Complement and negatives</a:t>
            </a:r>
          </a:p>
          <a:p>
            <a:pPr lvl="1"/>
            <a:r>
              <a:rPr lang="en-US" dirty="0" smtClean="0"/>
              <a:t>COMF </a:t>
            </a:r>
            <a:r>
              <a:rPr lang="en-US" dirty="0" err="1" smtClean="0"/>
              <a:t>Freg</a:t>
            </a:r>
            <a:r>
              <a:rPr lang="en-US" dirty="0" smtClean="0"/>
              <a:t>, d (complement </a:t>
            </a:r>
            <a:r>
              <a:rPr lang="en-US" dirty="0" err="1" smtClean="0"/>
              <a:t>Freg</a:t>
            </a:r>
            <a:r>
              <a:rPr lang="en-US" dirty="0" smtClean="0"/>
              <a:t>) =&gt; 1 to 0, 0 to 1</a:t>
            </a:r>
          </a:p>
          <a:p>
            <a:pPr lvl="1"/>
            <a:r>
              <a:rPr lang="en-US" dirty="0" smtClean="0"/>
              <a:t>NEGF </a:t>
            </a:r>
            <a:r>
              <a:rPr lang="en-US" dirty="0" err="1" smtClean="0"/>
              <a:t>Freg</a:t>
            </a:r>
            <a:r>
              <a:rPr lang="en-US" dirty="0" smtClean="0"/>
              <a:t>, d (negate </a:t>
            </a:r>
            <a:r>
              <a:rPr lang="en-US" dirty="0" err="1" smtClean="0"/>
              <a:t>Freg</a:t>
            </a:r>
            <a:r>
              <a:rPr lang="en-US" dirty="0" smtClean="0"/>
              <a:t>) =&gt; 2’s complement</a:t>
            </a:r>
          </a:p>
          <a:p>
            <a:r>
              <a:rPr lang="en-US" dirty="0" smtClean="0"/>
              <a:t>Rotates</a:t>
            </a:r>
          </a:p>
          <a:p>
            <a:pPr lvl="1"/>
            <a:r>
              <a:rPr lang="en-US" dirty="0" smtClean="0"/>
              <a:t>RLCF, RLNCF </a:t>
            </a:r>
            <a:r>
              <a:rPr lang="en-US" dirty="0" err="1" smtClean="0"/>
              <a:t>Freg</a:t>
            </a:r>
            <a:r>
              <a:rPr lang="en-US" dirty="0" smtClean="0"/>
              <a:t>, d (rotate left </a:t>
            </a:r>
            <a:r>
              <a:rPr lang="en-US" dirty="0" err="1" smtClean="0"/>
              <a:t>Freg</a:t>
            </a:r>
            <a:r>
              <a:rPr lang="en-US" dirty="0" smtClean="0"/>
              <a:t> with/without carry)</a:t>
            </a:r>
          </a:p>
          <a:p>
            <a:pPr lvl="1"/>
            <a:r>
              <a:rPr lang="en-US" dirty="0" smtClean="0"/>
              <a:t>RRCF, RRNCF </a:t>
            </a:r>
            <a:r>
              <a:rPr lang="en-US" dirty="0" err="1" smtClean="0"/>
              <a:t>Freg</a:t>
            </a:r>
            <a:r>
              <a:rPr lang="en-US" dirty="0" smtClean="0"/>
              <a:t>, d (rotate right…)</a:t>
            </a:r>
          </a:p>
          <a:p>
            <a:r>
              <a:rPr lang="en-US" dirty="0" smtClean="0"/>
              <a:t>Swaps</a:t>
            </a:r>
          </a:p>
          <a:p>
            <a:pPr lvl="1"/>
            <a:r>
              <a:rPr lang="en-US" dirty="0" smtClean="0"/>
              <a:t>SWAPF </a:t>
            </a:r>
            <a:r>
              <a:rPr lang="en-US" dirty="0" err="1" smtClean="0"/>
              <a:t>Freg</a:t>
            </a:r>
            <a:r>
              <a:rPr lang="en-US" dirty="0" smtClean="0"/>
              <a:t>, d (swap nibbles in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Increment, Decrement</a:t>
            </a:r>
          </a:p>
          <a:p>
            <a:pPr lvl="1"/>
            <a:r>
              <a:rPr lang="en-US" dirty="0" err="1" smtClean="0"/>
              <a:t>Skipless</a:t>
            </a:r>
            <a:endParaRPr lang="en-US" dirty="0" smtClean="0"/>
          </a:p>
          <a:p>
            <a:pPr lvl="2"/>
            <a:r>
              <a:rPr lang="en-US" dirty="0" smtClean="0"/>
              <a:t>DECF </a:t>
            </a:r>
            <a:r>
              <a:rPr lang="en-US" dirty="0" err="1"/>
              <a:t>Freg</a:t>
            </a:r>
            <a:r>
              <a:rPr lang="en-US" dirty="0"/>
              <a:t>, d (decrement </a:t>
            </a:r>
            <a:r>
              <a:rPr lang="en-US" dirty="0" err="1"/>
              <a:t>Freg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INCF </a:t>
            </a:r>
            <a:r>
              <a:rPr lang="en-US" dirty="0" err="1"/>
              <a:t>Freg</a:t>
            </a:r>
            <a:r>
              <a:rPr lang="en-US" dirty="0"/>
              <a:t>, d (increment </a:t>
            </a:r>
            <a:r>
              <a:rPr lang="en-US" dirty="0" err="1"/>
              <a:t>Freg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Skipful</a:t>
            </a:r>
            <a:endParaRPr lang="en-US" dirty="0"/>
          </a:p>
          <a:p>
            <a:pPr lvl="2"/>
            <a:r>
              <a:rPr lang="en-US" dirty="0" smtClean="0"/>
              <a:t>DECFSZ </a:t>
            </a:r>
            <a:r>
              <a:rPr lang="en-US" dirty="0" err="1" smtClean="0"/>
              <a:t>Freg</a:t>
            </a:r>
            <a:r>
              <a:rPr lang="en-US" dirty="0"/>
              <a:t>, d (skip if </a:t>
            </a:r>
            <a:r>
              <a:rPr lang="en-US" dirty="0" smtClean="0"/>
              <a:t>zero) -&gt; similarly, DECFSNZ</a:t>
            </a:r>
            <a:endParaRPr lang="en-US" dirty="0"/>
          </a:p>
          <a:p>
            <a:pPr lvl="2"/>
            <a:r>
              <a:rPr lang="en-US" dirty="0" smtClean="0"/>
              <a:t>INCFSZ </a:t>
            </a:r>
            <a:r>
              <a:rPr lang="en-US" dirty="0" err="1" smtClean="0"/>
              <a:t>Freg</a:t>
            </a:r>
            <a:r>
              <a:rPr lang="en-US" dirty="0"/>
              <a:t>, </a:t>
            </a:r>
            <a:r>
              <a:rPr lang="en-US" dirty="0" smtClean="0"/>
              <a:t>d (skip if zero) -&gt; similarly, INCFSNZ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940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Assembly: </a:t>
            </a:r>
            <a:r>
              <a:rPr lang="en-US" dirty="0" err="1" smtClean="0"/>
              <a:t>Freg</a:t>
            </a:r>
            <a:r>
              <a:rPr lang="en-US" dirty="0" smtClean="0"/>
              <a:t> instructions</a:t>
            </a:r>
            <a:br>
              <a:rPr lang="en-US" dirty="0" smtClean="0"/>
            </a:br>
            <a:r>
              <a:rPr lang="en-US" dirty="0" smtClean="0"/>
              <a:t>Bit-oriented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</a:t>
            </a:r>
            <a:r>
              <a:rPr lang="en-US" dirty="0" smtClean="0"/>
              <a:t>kip-less</a:t>
            </a:r>
          </a:p>
          <a:p>
            <a:pPr lvl="2"/>
            <a:r>
              <a:rPr lang="en-US" dirty="0" smtClean="0"/>
              <a:t>BTG </a:t>
            </a:r>
            <a:r>
              <a:rPr lang="en-US" dirty="0" err="1" smtClean="0"/>
              <a:t>Freg</a:t>
            </a:r>
            <a:r>
              <a:rPr lang="en-US" dirty="0" smtClean="0"/>
              <a:t>, X (bit toggle the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BSF </a:t>
            </a:r>
            <a:r>
              <a:rPr lang="en-US" dirty="0" err="1" smtClean="0"/>
              <a:t>Freg</a:t>
            </a:r>
            <a:r>
              <a:rPr lang="en-US" dirty="0" smtClean="0"/>
              <a:t>, X (set the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BCF </a:t>
            </a:r>
            <a:r>
              <a:rPr lang="en-US" dirty="0" err="1" smtClean="0"/>
              <a:t>Freg</a:t>
            </a:r>
            <a:r>
              <a:rPr lang="en-US" dirty="0" smtClean="0"/>
              <a:t>, X (clear the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Skipful</a:t>
            </a:r>
            <a:endParaRPr lang="en-US" dirty="0" smtClean="0"/>
          </a:p>
          <a:p>
            <a:pPr lvl="2"/>
            <a:r>
              <a:rPr lang="en-US" dirty="0" smtClean="0"/>
              <a:t>BTFSS </a:t>
            </a:r>
            <a:r>
              <a:rPr lang="en-US" dirty="0" err="1" smtClean="0"/>
              <a:t>Freg</a:t>
            </a:r>
            <a:r>
              <a:rPr lang="en-US" dirty="0" smtClean="0"/>
              <a:t>, X (bit test X-</a:t>
            </a:r>
            <a:r>
              <a:rPr lang="en-US" dirty="0" err="1" smtClean="0"/>
              <a:t>th</a:t>
            </a:r>
            <a:r>
              <a:rPr lang="en-US" dirty="0" smtClean="0"/>
              <a:t> bit of </a:t>
            </a:r>
            <a:r>
              <a:rPr lang="en-US" dirty="0" err="1" smtClean="0"/>
              <a:t>Freg</a:t>
            </a:r>
            <a:r>
              <a:rPr lang="en-US" dirty="0" smtClean="0"/>
              <a:t>, skip if it is set)</a:t>
            </a:r>
          </a:p>
          <a:p>
            <a:pPr lvl="2"/>
            <a:r>
              <a:rPr lang="en-US" dirty="0" smtClean="0"/>
              <a:t>BTFSC </a:t>
            </a:r>
            <a:r>
              <a:rPr lang="en-US" dirty="0" err="1"/>
              <a:t>Freg</a:t>
            </a:r>
            <a:r>
              <a:rPr lang="en-US" dirty="0"/>
              <a:t>, X (bit test X-</a:t>
            </a:r>
            <a:r>
              <a:rPr lang="en-US" dirty="0" err="1"/>
              <a:t>th</a:t>
            </a:r>
            <a:r>
              <a:rPr lang="en-US" dirty="0"/>
              <a:t> bit of </a:t>
            </a:r>
            <a:r>
              <a:rPr lang="en-US" dirty="0" err="1"/>
              <a:t>Freg</a:t>
            </a:r>
            <a:r>
              <a:rPr lang="en-US" dirty="0"/>
              <a:t>, skip if it is </a:t>
            </a:r>
            <a:r>
              <a:rPr lang="en-US" dirty="0" smtClean="0"/>
              <a:t>clear)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42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reg</a:t>
            </a:r>
            <a:r>
              <a:rPr lang="en-US" dirty="0" smtClean="0"/>
              <a:t> to file </a:t>
            </a:r>
            <a:r>
              <a:rPr lang="en-US" dirty="0" err="1" smtClean="0"/>
              <a:t>reg</a:t>
            </a:r>
            <a:r>
              <a:rPr lang="en-US" dirty="0" smtClean="0"/>
              <a:t> MOV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MOVFF Freg1, Freg2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77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decisions on Status flag 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BC, BNC (carry)</a:t>
            </a:r>
          </a:p>
          <a:p>
            <a:r>
              <a:rPr lang="en-US" dirty="0" smtClean="0"/>
              <a:t>BZ, BNZ (zero)</a:t>
            </a:r>
          </a:p>
          <a:p>
            <a:r>
              <a:rPr lang="en-US" dirty="0" smtClean="0"/>
              <a:t>BN</a:t>
            </a:r>
            <a:r>
              <a:rPr lang="en-US" smtClean="0"/>
              <a:t>, BNN </a:t>
            </a:r>
            <a:r>
              <a:rPr lang="en-US" dirty="0" smtClean="0"/>
              <a:t>(negative bit)</a:t>
            </a:r>
          </a:p>
          <a:p>
            <a:r>
              <a:rPr lang="en-US" dirty="0" smtClean="0"/>
              <a:t>BOV, BNOV (overflow)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787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5 to W 4 times</a:t>
            </a:r>
          </a:p>
          <a:p>
            <a:pPr lvl="1"/>
            <a:r>
              <a:rPr lang="en-US" dirty="0" smtClean="0"/>
              <a:t>Brute force instruction issue</a:t>
            </a:r>
          </a:p>
          <a:p>
            <a:pPr marL="457200" lvl="1" indent="0">
              <a:buNone/>
            </a:pPr>
            <a:r>
              <a:rPr lang="en-US" dirty="0"/>
              <a:t>	MOVLW 0</a:t>
            </a:r>
          </a:p>
          <a:p>
            <a:pPr marL="457200" lvl="1" indent="0">
              <a:buNone/>
            </a:pPr>
            <a:r>
              <a:rPr lang="en-US" dirty="0"/>
              <a:t>	ADDLW 5</a:t>
            </a:r>
          </a:p>
          <a:p>
            <a:pPr marL="457200" lvl="1" indent="0">
              <a:buNone/>
            </a:pPr>
            <a:r>
              <a:rPr lang="en-US" dirty="0"/>
              <a:t>	ADDLW 5</a:t>
            </a:r>
          </a:p>
          <a:p>
            <a:pPr marL="457200" lvl="1" indent="0">
              <a:buNone/>
            </a:pPr>
            <a:r>
              <a:rPr lang="en-US" dirty="0"/>
              <a:t>	ADDLW 5</a:t>
            </a:r>
          </a:p>
          <a:p>
            <a:pPr marL="457200" lvl="1" indent="0">
              <a:buNone/>
            </a:pPr>
            <a:r>
              <a:rPr lang="en-US" dirty="0"/>
              <a:t>	ADDLW </a:t>
            </a:r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Boring code</a:t>
            </a:r>
          </a:p>
          <a:p>
            <a:pPr lvl="1"/>
            <a:r>
              <a:rPr lang="en-US" dirty="0" smtClean="0"/>
              <a:t>Too many instructions eat up ROM space</a:t>
            </a:r>
          </a:p>
        </p:txBody>
      </p:sp>
    </p:spTree>
    <p:extLst>
      <p:ext uri="{BB962C8B-B14F-4D97-AF65-F5344CB8AC3E}">
        <p14:creationId xmlns:p14="http://schemas.microsoft.com/office/powerpoint/2010/main" xmlns="" val="8117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5 to W 4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Using loop and conditional branching (BNZ)</a:t>
            </a:r>
          </a:p>
          <a:p>
            <a:pPr marL="457200" lvl="1" indent="0">
              <a:buNone/>
            </a:pPr>
            <a:r>
              <a:rPr lang="en-US" dirty="0" smtClean="0"/>
              <a:t>CNTREG 	EQU	h’25’</a:t>
            </a:r>
          </a:p>
          <a:p>
            <a:pPr marL="457200" lvl="1" indent="0">
              <a:buNone/>
            </a:pPr>
            <a:r>
              <a:rPr lang="en-US" dirty="0" smtClean="0"/>
              <a:t>CNT	EQU	h’4’</a:t>
            </a:r>
          </a:p>
          <a:p>
            <a:pPr marL="457200" lvl="1" indent="0">
              <a:buNone/>
            </a:pPr>
            <a:r>
              <a:rPr lang="en-US" dirty="0" smtClean="0"/>
              <a:t>		ORG 0</a:t>
            </a:r>
          </a:p>
          <a:p>
            <a:pPr marL="457200" lvl="1" indent="0">
              <a:buNone/>
            </a:pPr>
            <a:r>
              <a:rPr lang="en-US" dirty="0" smtClean="0"/>
              <a:t>		MOVLW CNT</a:t>
            </a:r>
          </a:p>
          <a:p>
            <a:pPr marL="457200" lvl="1" indent="0">
              <a:buNone/>
            </a:pPr>
            <a:r>
              <a:rPr lang="en-US" dirty="0" smtClean="0"/>
              <a:t>		MOVWF CNTREG</a:t>
            </a:r>
          </a:p>
          <a:p>
            <a:pPr marL="457200" lvl="1" indent="0">
              <a:buNone/>
            </a:pPr>
            <a:r>
              <a:rPr lang="en-US" dirty="0" smtClean="0"/>
              <a:t>		MOVLW 0</a:t>
            </a:r>
          </a:p>
          <a:p>
            <a:pPr marL="457200" lvl="1" indent="0">
              <a:buNone/>
            </a:pPr>
            <a:r>
              <a:rPr lang="en-US" dirty="0" smtClean="0"/>
              <a:t>BACK	ADDLW h’5’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DECF CNTREG,F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BNZ BACK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GOTO $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26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5 to W 4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Using a loop and </a:t>
            </a:r>
            <a:r>
              <a:rPr lang="en-US" b="1" dirty="0" err="1" smtClean="0"/>
              <a:t>skipful</a:t>
            </a:r>
            <a:r>
              <a:rPr lang="en-US" dirty="0" smtClean="0"/>
              <a:t> branching</a:t>
            </a:r>
          </a:p>
          <a:p>
            <a:pPr marL="457200" lvl="1" indent="0">
              <a:buNone/>
            </a:pPr>
            <a:r>
              <a:rPr lang="en-US" dirty="0" smtClean="0"/>
              <a:t>CNTREG </a:t>
            </a:r>
            <a:r>
              <a:rPr lang="en-US" dirty="0"/>
              <a:t>	</a:t>
            </a:r>
            <a:r>
              <a:rPr lang="en-US" dirty="0" smtClean="0"/>
              <a:t>EQU	h’25’</a:t>
            </a:r>
          </a:p>
          <a:p>
            <a:pPr marL="457200" lvl="1" indent="0">
              <a:buNone/>
            </a:pPr>
            <a:r>
              <a:rPr lang="en-US" dirty="0" smtClean="0"/>
              <a:t>CNT	EQU	h’4’</a:t>
            </a:r>
          </a:p>
          <a:p>
            <a:pPr marL="457200" lvl="1" indent="0">
              <a:buNone/>
            </a:pPr>
            <a:r>
              <a:rPr lang="en-US" dirty="0" smtClean="0"/>
              <a:t>		ORG 0</a:t>
            </a:r>
          </a:p>
          <a:p>
            <a:pPr marL="457200" lvl="1" indent="0">
              <a:buNone/>
            </a:pPr>
            <a:r>
              <a:rPr lang="en-US" dirty="0" smtClean="0"/>
              <a:t>		MOVLW CNT</a:t>
            </a:r>
          </a:p>
          <a:p>
            <a:pPr marL="457200" lvl="1" indent="0">
              <a:buNone/>
            </a:pPr>
            <a:r>
              <a:rPr lang="en-US" dirty="0" smtClean="0"/>
              <a:t>		MOVWF CNTREG</a:t>
            </a:r>
          </a:p>
          <a:p>
            <a:pPr marL="457200" lvl="1" indent="0">
              <a:buNone/>
            </a:pPr>
            <a:r>
              <a:rPr lang="en-US" dirty="0" smtClean="0"/>
              <a:t>		MOVLW 0</a:t>
            </a:r>
          </a:p>
          <a:p>
            <a:pPr marL="457200" lvl="1" indent="0">
              <a:buNone/>
            </a:pPr>
            <a:r>
              <a:rPr lang="en-US" dirty="0" smtClean="0"/>
              <a:t>BACK	ADDLW h’5’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DECFSZ CNTREG, F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GOTO BACK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GOTO $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single </a:t>
            </a:r>
            <a:r>
              <a:rPr lang="en-US" dirty="0" err="1" smtClean="0"/>
              <a:t>FReg</a:t>
            </a:r>
            <a:r>
              <a:rPr lang="en-US" dirty="0" smtClean="0"/>
              <a:t> as a counter limits us to 0xFF (255)</a:t>
            </a:r>
          </a:p>
          <a:p>
            <a:r>
              <a:rPr lang="en-US" dirty="0" smtClean="0"/>
              <a:t>For larger values, we have to use nested loops (loops inside loops)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Freg’s</a:t>
            </a:r>
            <a:r>
              <a:rPr lang="en-US" dirty="0" smtClean="0"/>
              <a:t> can give us a max of 255^2 (65025)</a:t>
            </a:r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Freg’s</a:t>
            </a:r>
            <a:r>
              <a:rPr lang="en-US" dirty="0" smtClean="0"/>
              <a:t> can give us a max of 255^3 (~16 million)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39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and Long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conditional branches are 2-byte instructions, leaving only 1 byte for the jump-to address</a:t>
            </a:r>
          </a:p>
          <a:p>
            <a:r>
              <a:rPr lang="en-US" dirty="0" smtClean="0"/>
              <a:t>Hence, the jump-to address range is 256 bytes (-127 to +128)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4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GOTO</a:t>
            </a:r>
          </a:p>
          <a:p>
            <a:pPr lvl="1"/>
            <a:r>
              <a:rPr lang="en-US" sz="2000" dirty="0" smtClean="0"/>
              <a:t>4-byte instruction, so 20 bits available for the jump-to address</a:t>
            </a:r>
          </a:p>
          <a:p>
            <a:pPr lvl="1"/>
            <a:r>
              <a:rPr lang="en-US" sz="2000" dirty="0" smtClean="0"/>
              <a:t>Long jump, can address the entire 2M space</a:t>
            </a:r>
          </a:p>
          <a:p>
            <a:r>
              <a:rPr lang="en-US" sz="2000" dirty="0" smtClean="0"/>
              <a:t>BRA</a:t>
            </a:r>
          </a:p>
          <a:p>
            <a:pPr lvl="1"/>
            <a:r>
              <a:rPr lang="en-US" sz="2000" dirty="0" smtClean="0"/>
              <a:t>2-byte instruction, so only 11 bits available for the jump-to address</a:t>
            </a:r>
          </a:p>
          <a:p>
            <a:pPr lvl="1"/>
            <a:r>
              <a:rPr lang="en-US" sz="2000" dirty="0" smtClean="0"/>
              <a:t>Range of 2048 (-1024 to +1023)</a:t>
            </a:r>
          </a:p>
          <a:p>
            <a:r>
              <a:rPr lang="en-US" sz="2000" dirty="0" smtClean="0"/>
              <a:t>Jumping to “Self”</a:t>
            </a:r>
          </a:p>
          <a:p>
            <a:pPr lvl="1"/>
            <a:r>
              <a:rPr lang="en-US" sz="2000" dirty="0" smtClean="0"/>
              <a:t>Replace </a:t>
            </a:r>
          </a:p>
          <a:p>
            <a:pPr marL="457200" lvl="1" indent="0">
              <a:buNone/>
            </a:pPr>
            <a:r>
              <a:rPr lang="en-US" sz="2000" dirty="0"/>
              <a:t>HERE	GOTO </a:t>
            </a:r>
            <a:r>
              <a:rPr lang="en-US" sz="2000" dirty="0" smtClean="0"/>
              <a:t>  HERE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by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GOTO </a:t>
            </a:r>
            <a:r>
              <a:rPr lang="en-US" sz="2000" dirty="0" smtClean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xmlns="" val="693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Car Door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800225"/>
            <a:ext cx="8229600" cy="412591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7CCFE-8F7F-42FD-B869-FBB766E3FEB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0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 and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4-byte instruction, 20 bits for jump-to address</a:t>
            </a:r>
          </a:p>
          <a:p>
            <a:pPr lvl="1"/>
            <a:r>
              <a:rPr lang="en-US" dirty="0" smtClean="0"/>
              <a:t>The CPU saves the address (PC) of the “next” instruction on the “stack”</a:t>
            </a:r>
          </a:p>
          <a:p>
            <a:pPr lvl="1"/>
            <a:r>
              <a:rPr lang="en-US" dirty="0" smtClean="0"/>
              <a:t>Returns to the caller by RETURN statement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…</a:t>
            </a:r>
          </a:p>
          <a:p>
            <a:pPr marL="457200" lvl="1" indent="0">
              <a:buNone/>
            </a:pPr>
            <a:r>
              <a:rPr lang="en-US" dirty="0" smtClean="0"/>
              <a:t>		CALL FUNC</a:t>
            </a:r>
          </a:p>
          <a:p>
            <a:pPr marL="457200" lvl="1" indent="0">
              <a:buNone/>
            </a:pPr>
            <a:r>
              <a:rPr lang="en-US" dirty="0" smtClean="0"/>
              <a:t>		MOVLW d’5’	; this location address is saved on SP</a:t>
            </a:r>
          </a:p>
          <a:p>
            <a:pPr marL="457200" lvl="1" indent="0">
              <a:buNone/>
            </a:pPr>
            <a:r>
              <a:rPr lang="en-US" dirty="0" smtClean="0"/>
              <a:t>		…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FUNC	MOVLW d’2’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ADDLW d’4’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</a:p>
          <a:p>
            <a:r>
              <a:rPr lang="en-US" dirty="0" smtClean="0"/>
              <a:t>RCALL</a:t>
            </a:r>
          </a:p>
          <a:p>
            <a:pPr lvl="2"/>
            <a:r>
              <a:rPr lang="en-US" dirty="0" smtClean="0"/>
              <a:t>2-byte instruction, 11 bits for jump-to address</a:t>
            </a:r>
          </a:p>
          <a:p>
            <a:pPr lvl="2"/>
            <a:r>
              <a:rPr lang="en-US" dirty="0"/>
              <a:t>J</a:t>
            </a:r>
            <a:r>
              <a:rPr lang="en-US" dirty="0" smtClean="0"/>
              <a:t>ump range restricted to 2048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-&gt; RCALL saves ROM space when jumps are short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13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Stack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 is 21-bit wide since the PC is 21-bit wide</a:t>
            </a:r>
          </a:p>
          <a:p>
            <a:r>
              <a:rPr lang="en-US" dirty="0" smtClean="0"/>
              <a:t>PIC18 has a 32-deep stack</a:t>
            </a:r>
          </a:p>
          <a:p>
            <a:pPr lvl="1"/>
            <a:r>
              <a:rPr lang="en-US" dirty="0" smtClean="0"/>
              <a:t>So SP can take values from 0x00 to 0x1F</a:t>
            </a:r>
          </a:p>
          <a:p>
            <a:r>
              <a:rPr lang="en-US" dirty="0" smtClean="0"/>
              <a:t>The stack is a LIFO</a:t>
            </a:r>
          </a:p>
          <a:p>
            <a:r>
              <a:rPr lang="en-US" dirty="0" smtClean="0"/>
              <a:t>CALL, RCALL instructions use the PUSH/POP functionality to save the PC </a:t>
            </a:r>
          </a:p>
          <a:p>
            <a:r>
              <a:rPr lang="en-US" dirty="0" smtClean="0"/>
              <a:t>Upper limit of stack is 31</a:t>
            </a:r>
          </a:p>
          <a:p>
            <a:pPr lvl="1"/>
            <a:r>
              <a:rPr lang="en-US" dirty="0" smtClean="0"/>
              <a:t>So only 31 nested CALLS, RCALLS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Delay using CALL and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Implementing a “delay” function</a:t>
            </a:r>
          </a:p>
          <a:p>
            <a:pPr marL="0" indent="0">
              <a:buNone/>
            </a:pPr>
            <a:r>
              <a:rPr lang="en-US" dirty="0" smtClean="0"/>
              <a:t>COUNT	EQU 	0x30</a:t>
            </a:r>
          </a:p>
          <a:p>
            <a:pPr marL="0" indent="0">
              <a:buNone/>
            </a:pPr>
            <a:r>
              <a:rPr lang="en-US" dirty="0" smtClean="0"/>
              <a:t>		ORG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CALL 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0x300</a:t>
            </a:r>
          </a:p>
          <a:p>
            <a:pPr marL="0" indent="0">
              <a:buNone/>
            </a:pPr>
            <a:r>
              <a:rPr lang="en-US" dirty="0" smtClean="0"/>
              <a:t>DELAY		MOVLW h’20’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COUNT</a:t>
            </a:r>
          </a:p>
          <a:p>
            <a:pPr marL="0" indent="0">
              <a:buNone/>
            </a:pPr>
            <a:r>
              <a:rPr lang="en-US" dirty="0" smtClean="0"/>
              <a:t>LOOP	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DECF COUNT, 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BNZ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2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(unsigned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Addition (ADDLW, ADDWF, </a:t>
            </a:r>
            <a:r>
              <a:rPr lang="en-US" dirty="0"/>
              <a:t>A</a:t>
            </a:r>
            <a:r>
              <a:rPr lang="en-US" dirty="0" smtClean="0"/>
              <a:t>DDWFC)</a:t>
            </a:r>
          </a:p>
          <a:p>
            <a:pPr lvl="1"/>
            <a:r>
              <a:rPr lang="en-US" dirty="0" smtClean="0"/>
              <a:t>Unsigned numbers</a:t>
            </a:r>
          </a:p>
          <a:p>
            <a:pPr lvl="1"/>
            <a:r>
              <a:rPr lang="en-US" dirty="0" smtClean="0"/>
              <a:t>Packed BCD numbers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0x17 + 0x28 = 0x3F but result should be 0x45</a:t>
            </a:r>
          </a:p>
          <a:p>
            <a:pPr lvl="3"/>
            <a:r>
              <a:rPr lang="en-US" dirty="0" smtClean="0"/>
              <a:t>We need to add 0x6 to the lower digit to make it packed BCD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0x52 + 0x87 = 0xD9 but result should be 0x139</a:t>
            </a:r>
          </a:p>
          <a:p>
            <a:pPr lvl="3"/>
            <a:r>
              <a:rPr lang="en-US" dirty="0" smtClean="0"/>
              <a:t>We need to add 0x6 to the upper digit to make it packed BCD</a:t>
            </a:r>
          </a:p>
          <a:p>
            <a:pPr lvl="2"/>
            <a:r>
              <a:rPr lang="en-US" dirty="0" smtClean="0"/>
              <a:t>This addition of 0x6 is taken care of by DAW instruction</a:t>
            </a:r>
          </a:p>
          <a:p>
            <a:pPr lvl="3"/>
            <a:r>
              <a:rPr lang="en-US" dirty="0" smtClean="0"/>
              <a:t>It senses whether the DC bit (auxiliary carry) is 1 or 0</a:t>
            </a:r>
          </a:p>
          <a:p>
            <a:pPr lvl="3"/>
            <a:r>
              <a:rPr lang="en-US" dirty="0" smtClean="0"/>
              <a:t>If lower nibble &gt; 9, add 0x6 to it</a:t>
            </a:r>
          </a:p>
          <a:p>
            <a:pPr lvl="3"/>
            <a:r>
              <a:rPr lang="en-US" dirty="0" smtClean="0"/>
              <a:t>If upper nibble &gt; 9, add 0x6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06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(unsigned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PIC18 uses the 2’s complement for subtraction</a:t>
            </a:r>
          </a:p>
          <a:p>
            <a:pPr lvl="1"/>
            <a:r>
              <a:rPr lang="en-US" dirty="0" smtClean="0"/>
              <a:t>2’s complement: Negate all bits, add 1</a:t>
            </a:r>
          </a:p>
          <a:p>
            <a:r>
              <a:rPr lang="en-US" dirty="0" smtClean="0"/>
              <a:t>“Subtract W from L/F” instructions:</a:t>
            </a:r>
          </a:p>
          <a:p>
            <a:pPr lvl="1"/>
            <a:r>
              <a:rPr lang="en-US" dirty="0" smtClean="0"/>
              <a:t>SUBLW K (W = K-W)</a:t>
            </a:r>
          </a:p>
          <a:p>
            <a:pPr lvl="1"/>
            <a:r>
              <a:rPr lang="en-US" dirty="0" smtClean="0"/>
              <a:t>SUBWF FREG, W (W = FREG – W)</a:t>
            </a:r>
          </a:p>
          <a:p>
            <a:pPr lvl="1"/>
            <a:r>
              <a:rPr lang="en-US" dirty="0" smtClean="0"/>
              <a:t>SUBWF FREG, F (FREG = FREG – W)</a:t>
            </a:r>
          </a:p>
          <a:p>
            <a:pPr lvl="1"/>
            <a:r>
              <a:rPr lang="en-US" dirty="0"/>
              <a:t>If N is 0 and C is 1 result is positive</a:t>
            </a:r>
          </a:p>
          <a:p>
            <a:pPr lvl="1"/>
            <a:r>
              <a:rPr lang="en-US" dirty="0"/>
              <a:t>If N is 1 and C is 0 result is negative and destination has 2’s complement; use NEGF W to get the positive </a:t>
            </a:r>
            <a:r>
              <a:rPr lang="en-US" dirty="0" smtClean="0"/>
              <a:t>counterpart</a:t>
            </a:r>
          </a:p>
          <a:p>
            <a:pPr lvl="1"/>
            <a:r>
              <a:rPr lang="en-US" dirty="0" smtClean="0"/>
              <a:t>SUBWFB (with borrow)</a:t>
            </a:r>
          </a:p>
          <a:p>
            <a:r>
              <a:rPr lang="en-US" dirty="0" smtClean="0"/>
              <a:t>“Subtract F from W” instructions</a:t>
            </a:r>
          </a:p>
          <a:p>
            <a:pPr lvl="1"/>
            <a:r>
              <a:rPr lang="en-US" dirty="0" smtClean="0"/>
              <a:t>SUBFWB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99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Multiplication, Division (unsigned)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numbers</a:t>
            </a:r>
            <a:endParaRPr lang="en-US" b="1" dirty="0" smtClean="0"/>
          </a:p>
          <a:p>
            <a:pPr lvl="1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MULLW K (W = W*K)</a:t>
            </a:r>
          </a:p>
          <a:p>
            <a:pPr lvl="2"/>
            <a:r>
              <a:rPr lang="en-US" dirty="0" smtClean="0"/>
              <a:t>MULWF FREG, d (d = W*FREG) </a:t>
            </a:r>
          </a:p>
          <a:p>
            <a:pPr lvl="3"/>
            <a:r>
              <a:rPr lang="en-US" dirty="0" smtClean="0"/>
              <a:t>Byte by byte (8-bit x 8-bit)</a:t>
            </a:r>
          </a:p>
          <a:p>
            <a:pPr lvl="3"/>
            <a:r>
              <a:rPr lang="en-US" dirty="0" smtClean="0"/>
              <a:t>16-bit result goes to SFR’s PRODH:PRODL</a:t>
            </a:r>
          </a:p>
          <a:p>
            <a:pPr lvl="1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PIC18 does not have explicit division instruction</a:t>
            </a:r>
          </a:p>
          <a:p>
            <a:pPr lvl="2"/>
            <a:r>
              <a:rPr lang="en-US" dirty="0" smtClean="0"/>
              <a:t>Perform division by repeated subtraction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8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/ subtraction result for signed numbers needs to be “adjusted”</a:t>
            </a:r>
          </a:p>
          <a:p>
            <a:r>
              <a:rPr lang="en-US" dirty="0" smtClean="0"/>
              <a:t>PIC18 indicates this by setting Overflow (OV) flag to 1</a:t>
            </a:r>
          </a:p>
          <a:p>
            <a:pPr lvl="1"/>
            <a:r>
              <a:rPr lang="en-US" dirty="0" smtClean="0"/>
              <a:t>If N is 0 result is positive, else negative</a:t>
            </a:r>
          </a:p>
          <a:p>
            <a:pPr lvl="1"/>
            <a:r>
              <a:rPr lang="en-US" dirty="0" smtClean="0"/>
              <a:t>If OV is 1, there has been an overflow</a:t>
            </a:r>
          </a:p>
          <a:p>
            <a:pPr lvl="1"/>
            <a:r>
              <a:rPr lang="en-US" dirty="0" smtClean="0"/>
              <a:t>NEGF may be used in conjunction with BOV, BNOV to adjust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95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ANDLW, IORLW, XORLW</a:t>
            </a:r>
          </a:p>
          <a:p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COMF, NEGF</a:t>
            </a:r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CPFSGT (FREG &gt; W)</a:t>
            </a:r>
          </a:p>
          <a:p>
            <a:pPr lvl="1"/>
            <a:r>
              <a:rPr lang="en-US" dirty="0" smtClean="0"/>
              <a:t>CPFSEQ (FREG == W)</a:t>
            </a:r>
          </a:p>
          <a:p>
            <a:pPr lvl="1"/>
            <a:r>
              <a:rPr lang="en-US" smtClean="0"/>
              <a:t>CPFSLT (FREG &lt; 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8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Immediate addressing</a:t>
            </a:r>
          </a:p>
          <a:p>
            <a:pPr lvl="1"/>
            <a:r>
              <a:rPr lang="en-US" dirty="0" smtClean="0"/>
              <a:t>Put literals in the instruction itself</a:t>
            </a:r>
          </a:p>
          <a:p>
            <a:pPr marL="457200" lvl="1" indent="0">
              <a:buNone/>
            </a:pPr>
            <a:r>
              <a:rPr lang="en-US" dirty="0" smtClean="0"/>
              <a:t>MOVLW h’4f’</a:t>
            </a:r>
          </a:p>
          <a:p>
            <a:r>
              <a:rPr lang="en-US" dirty="0" smtClean="0"/>
              <a:t>Register direct addressing</a:t>
            </a:r>
          </a:p>
          <a:p>
            <a:pPr lvl="1"/>
            <a:r>
              <a:rPr lang="en-US" dirty="0" smtClean="0"/>
              <a:t>Insert literal into W and move it to </a:t>
            </a:r>
            <a:r>
              <a:rPr lang="en-US" dirty="0" err="1" smtClean="0"/>
              <a:t>Freg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MOVLW h’4f’			</a:t>
            </a:r>
          </a:p>
          <a:p>
            <a:pPr marL="457200" lvl="1" indent="0">
              <a:buNone/>
            </a:pPr>
            <a:r>
              <a:rPr lang="en-US" dirty="0"/>
              <a:t>MOVWF </a:t>
            </a:r>
            <a:r>
              <a:rPr lang="en-US" dirty="0" smtClean="0"/>
              <a:t>0x40</a:t>
            </a:r>
          </a:p>
          <a:p>
            <a:pPr lvl="1"/>
            <a:r>
              <a:rPr lang="en-US" dirty="0" smtClean="0"/>
              <a:t>Move data between </a:t>
            </a:r>
            <a:r>
              <a:rPr lang="en-US" dirty="0" err="1" smtClean="0"/>
              <a:t>Fregs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MOVFF </a:t>
            </a:r>
            <a:r>
              <a:rPr lang="en-US" dirty="0"/>
              <a:t>0x40, </a:t>
            </a:r>
            <a:r>
              <a:rPr lang="en-US" dirty="0" smtClean="0"/>
              <a:t>0x50</a:t>
            </a:r>
          </a:p>
          <a:p>
            <a:r>
              <a:rPr lang="en-US" dirty="0" smtClean="0"/>
              <a:t>Register indirect addressing </a:t>
            </a:r>
          </a:p>
          <a:p>
            <a:pPr lvl="1"/>
            <a:r>
              <a:rPr lang="en-US" dirty="0" smtClean="0"/>
              <a:t>Use special “pointer” and “index” registers</a:t>
            </a:r>
          </a:p>
          <a:p>
            <a:r>
              <a:rPr lang="en-US" dirty="0" smtClean="0"/>
              <a:t>Indexed ROM</a:t>
            </a:r>
          </a:p>
        </p:txBody>
      </p:sp>
    </p:spTree>
    <p:extLst>
      <p:ext uri="{BB962C8B-B14F-4D97-AF65-F5344CB8AC3E}">
        <p14:creationId xmlns:p14="http://schemas.microsoft.com/office/powerpoint/2010/main" xmlns="" val="11288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concept is similar to pointers in C</a:t>
            </a:r>
          </a:p>
          <a:p>
            <a:pPr lvl="1"/>
            <a:r>
              <a:rPr lang="en-US" dirty="0" smtClean="0"/>
              <a:t>Fill up a “pointer register” </a:t>
            </a:r>
            <a:r>
              <a:rPr lang="en-US" dirty="0" err="1" smtClean="0"/>
              <a:t>FSRnH:FSRnL</a:t>
            </a:r>
            <a:endParaRPr lang="en-US" dirty="0" smtClean="0"/>
          </a:p>
          <a:p>
            <a:pPr lvl="2"/>
            <a:r>
              <a:rPr lang="en-US" dirty="0" smtClean="0"/>
              <a:t>Three such pointer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2"/>
            <a:r>
              <a:rPr lang="en-US" dirty="0" smtClean="0"/>
              <a:t>12-bits wide: </a:t>
            </a:r>
            <a:r>
              <a:rPr lang="en-US" dirty="0" err="1" smtClean="0"/>
              <a:t>FSRnL</a:t>
            </a:r>
            <a:r>
              <a:rPr lang="en-US" dirty="0" smtClean="0"/>
              <a:t> is 8 low bits, </a:t>
            </a:r>
            <a:r>
              <a:rPr lang="en-US" dirty="0" err="1" smtClean="0"/>
              <a:t>FSRnH</a:t>
            </a:r>
            <a:r>
              <a:rPr lang="en-US" dirty="0" smtClean="0"/>
              <a:t> is 4 higher bits</a:t>
            </a:r>
          </a:p>
          <a:p>
            <a:pPr lvl="1"/>
            <a:r>
              <a:rPr lang="en-US" dirty="0" smtClean="0"/>
              <a:t>Access data through “index register”  </a:t>
            </a:r>
            <a:r>
              <a:rPr lang="en-US" dirty="0" err="1" smtClean="0"/>
              <a:t>INDFn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LFSR 0, 0x20		; load FSR0 with 0x20</a:t>
            </a:r>
          </a:p>
          <a:p>
            <a:pPr marL="457200" lvl="1" indent="0">
              <a:buNone/>
            </a:pPr>
            <a:r>
              <a:rPr lang="en-US" dirty="0" smtClean="0"/>
              <a:t>MOVWF INDF0		; move from W to memory 					; pointed to by FSR0 (</a:t>
            </a:r>
            <a:r>
              <a:rPr lang="en-US" dirty="0" err="1" smtClean="0"/>
              <a:t>ie</a:t>
            </a:r>
            <a:r>
              <a:rPr lang="en-US" dirty="0" smtClean="0"/>
              <a:t>. 0x20)</a:t>
            </a:r>
          </a:p>
          <a:p>
            <a:r>
              <a:rPr lang="en-US" dirty="0" smtClean="0"/>
              <a:t>Incrementing </a:t>
            </a:r>
            <a:r>
              <a:rPr lang="en-US" dirty="0" err="1" smtClean="0"/>
              <a:t>FSRnL</a:t>
            </a:r>
            <a:r>
              <a:rPr lang="en-US" dirty="0" smtClean="0"/>
              <a:t>, </a:t>
            </a:r>
            <a:r>
              <a:rPr lang="en-US" dirty="0" err="1" smtClean="0"/>
              <a:t>FSRnH</a:t>
            </a:r>
            <a:endParaRPr lang="en-US" dirty="0" smtClean="0"/>
          </a:p>
          <a:p>
            <a:pPr lvl="1"/>
            <a:r>
              <a:rPr lang="en-US" dirty="0" smtClean="0"/>
              <a:t>Special instructions needed to increment </a:t>
            </a:r>
            <a:r>
              <a:rPr lang="en-US" dirty="0" err="1" smtClean="0"/>
              <a:t>FSRnL</a:t>
            </a:r>
            <a:r>
              <a:rPr lang="en-US" dirty="0" smtClean="0"/>
              <a:t> or </a:t>
            </a:r>
            <a:r>
              <a:rPr lang="en-US" dirty="0" err="1" smtClean="0"/>
              <a:t>FSRnH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59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Derbot</a:t>
            </a:r>
            <a:r>
              <a:rPr lang="en-US" dirty="0" smtClean="0"/>
              <a:t> Autonomous Guided Vehicle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738313" y="1600200"/>
            <a:ext cx="5667375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E4E77-74DC-4D69-8497-E853C097E4C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FSR auto-increment options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saw that INCF only works on </a:t>
            </a:r>
            <a:r>
              <a:rPr lang="en-US" dirty="0" err="1" smtClean="0"/>
              <a:t>FSRnL</a:t>
            </a:r>
            <a:r>
              <a:rPr lang="en-US" dirty="0" smtClean="0"/>
              <a:t> or </a:t>
            </a:r>
            <a:r>
              <a:rPr lang="en-US" dirty="0" err="1" smtClean="0"/>
              <a:t>FSRnH</a:t>
            </a:r>
            <a:endParaRPr lang="en-US" dirty="0" smtClean="0"/>
          </a:p>
          <a:p>
            <a:r>
              <a:rPr lang="en-US" dirty="0" smtClean="0"/>
              <a:t>The carry from low to high is never taken care of!</a:t>
            </a:r>
          </a:p>
          <a:p>
            <a:r>
              <a:rPr lang="en-US" dirty="0" smtClean="0"/>
              <a:t>There are auto-increment options to take care of this</a:t>
            </a:r>
          </a:p>
          <a:p>
            <a:pPr lvl="1"/>
            <a:r>
              <a:rPr lang="en-US" dirty="0" err="1" smtClean="0"/>
              <a:t>POSTINCn</a:t>
            </a:r>
            <a:r>
              <a:rPr lang="en-US" dirty="0"/>
              <a:t>	</a:t>
            </a:r>
            <a:r>
              <a:rPr lang="en-US" dirty="0" smtClean="0"/>
              <a:t>;akin to i++</a:t>
            </a:r>
          </a:p>
          <a:p>
            <a:pPr lvl="1"/>
            <a:r>
              <a:rPr lang="en-US" dirty="0" err="1" smtClean="0"/>
              <a:t>PREINCn</a:t>
            </a:r>
            <a:r>
              <a:rPr lang="en-US" dirty="0" smtClean="0"/>
              <a:t>		;akin to ++i</a:t>
            </a:r>
          </a:p>
          <a:p>
            <a:pPr lvl="1"/>
            <a:r>
              <a:rPr lang="en-US" dirty="0" err="1" smtClean="0"/>
              <a:t>POSTDECn</a:t>
            </a:r>
            <a:r>
              <a:rPr lang="en-US" dirty="0" smtClean="0"/>
              <a:t>	;akin to i--</a:t>
            </a:r>
          </a:p>
          <a:p>
            <a:pPr lvl="1"/>
            <a:r>
              <a:rPr lang="en-US" dirty="0" err="1" smtClean="0"/>
              <a:t>PLUSWn</a:t>
            </a:r>
            <a:r>
              <a:rPr lang="en-US" dirty="0" smtClean="0"/>
              <a:t>		;changes memory location [</a:t>
            </a:r>
            <a:r>
              <a:rPr lang="en-US" dirty="0" err="1" smtClean="0"/>
              <a:t>FSRn</a:t>
            </a:r>
            <a:r>
              <a:rPr lang="en-US" dirty="0" smtClean="0"/>
              <a:t> + </a:t>
            </a:r>
            <a:r>
              <a:rPr lang="en-US" dirty="0" err="1" smtClean="0"/>
              <a:t>Wreg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The auto-increment / auto-decrement affects all 12bits of the pointer register</a:t>
            </a:r>
          </a:p>
          <a:p>
            <a:pPr lvl="1"/>
            <a:r>
              <a:rPr lang="en-US" dirty="0" smtClean="0"/>
              <a:t>But it does not affect the STATUS register bits (C, N, Z, OV)!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59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Auto-increment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Move 10 bytes from 0x30 to 0x60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CNT	EQU	</a:t>
            </a:r>
            <a:r>
              <a:rPr lang="en-US" dirty="0" err="1" smtClean="0"/>
              <a:t>h’A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CNTREG  EQU</a:t>
            </a:r>
            <a:r>
              <a:rPr lang="en-US" dirty="0"/>
              <a:t>	</a:t>
            </a:r>
            <a:r>
              <a:rPr lang="en-US" dirty="0" smtClean="0"/>
              <a:t>0X20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CNT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CNTREG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LFSR 1, 0X30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LFSR 2, 0X60</a:t>
            </a:r>
          </a:p>
          <a:p>
            <a:pPr marL="0" indent="0">
              <a:buNone/>
            </a:pPr>
            <a:r>
              <a:rPr lang="en-US" dirty="0" smtClean="0"/>
              <a:t>AGN	MOVF POSTINC1,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POSTINC2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DECF CNTREG, 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BNZ AGN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9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ROM / Table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PIC18 can store data in code space</a:t>
            </a:r>
          </a:p>
          <a:p>
            <a:r>
              <a:rPr lang="en-US" dirty="0" smtClean="0"/>
              <a:t>The DB (define byte) directive is used to store decimal/hex/binary values and strings</a:t>
            </a:r>
          </a:p>
          <a:p>
            <a:pPr lvl="1"/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		ORG h’50’</a:t>
            </a:r>
          </a:p>
          <a:p>
            <a:pPr marL="457200" lvl="1" indent="0">
              <a:buNone/>
            </a:pPr>
            <a:r>
              <a:rPr lang="en-US" dirty="0" smtClean="0"/>
              <a:t>VAL1	DB	h’56’</a:t>
            </a:r>
          </a:p>
          <a:p>
            <a:pPr marL="457200" lvl="1" indent="0">
              <a:buNone/>
            </a:pPr>
            <a:r>
              <a:rPr lang="en-US" dirty="0" smtClean="0"/>
              <a:t>VAL2	DB	d’32’</a:t>
            </a:r>
          </a:p>
          <a:p>
            <a:pPr marL="457200" lvl="1" indent="0">
              <a:buNone/>
            </a:pPr>
            <a:r>
              <a:rPr lang="en-US" dirty="0" smtClean="0"/>
              <a:t>VAL3	DB 	b’00011000’</a:t>
            </a:r>
          </a:p>
          <a:p>
            <a:pPr marL="457200" lvl="1" indent="0">
              <a:buNone/>
            </a:pPr>
            <a:r>
              <a:rPr lang="en-US" dirty="0" smtClean="0"/>
              <a:t>VAL4	DB	‘r’</a:t>
            </a:r>
          </a:p>
          <a:p>
            <a:pPr marL="457200" lvl="1" indent="0">
              <a:buNone/>
            </a:pPr>
            <a:r>
              <a:rPr lang="en-US" dirty="0" smtClean="0"/>
              <a:t>VAL5	DB	“Hello world!”</a:t>
            </a:r>
          </a:p>
          <a:p>
            <a:r>
              <a:rPr lang="en-US" dirty="0" smtClean="0"/>
              <a:t>SFR’s to address ROM code space</a:t>
            </a:r>
          </a:p>
          <a:p>
            <a:pPr lvl="1"/>
            <a:r>
              <a:rPr lang="en-US" b="1" dirty="0" smtClean="0"/>
              <a:t>Pointer: TBLPTR</a:t>
            </a:r>
          </a:p>
          <a:p>
            <a:pPr lvl="2"/>
            <a:r>
              <a:rPr lang="en-US" dirty="0" smtClean="0"/>
              <a:t>TBLPTR is a 21-bit wide register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TBLPTRL, TBLPTRH, TBLPTRU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Latch: TABLAT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Keeps the byte once it is fetched through the TBLPTR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Instructions that use TBLPTR: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TBLRD*</a:t>
            </a:r>
            <a:r>
              <a:rPr lang="en-US" dirty="0" smtClean="0">
                <a:sym typeface="Wingdings" pitchFamily="2" charset="2"/>
              </a:rPr>
              <a:t>	; Simple read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TBLRD*+</a:t>
            </a:r>
            <a:r>
              <a:rPr lang="en-US" dirty="0" smtClean="0">
                <a:sym typeface="Wingdings" pitchFamily="2" charset="2"/>
              </a:rPr>
              <a:t>	; Read and increment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TBLRD*-</a:t>
            </a:r>
            <a:r>
              <a:rPr lang="en-US" dirty="0" smtClean="0">
                <a:sym typeface="Wingdings" pitchFamily="2" charset="2"/>
              </a:rPr>
              <a:t>	; Read and decrement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TBLRD+*</a:t>
            </a:r>
            <a:r>
              <a:rPr lang="en-US" dirty="0" smtClean="0">
                <a:sym typeface="Wingdings" pitchFamily="2" charset="2"/>
              </a:rPr>
              <a:t>	; Pre-increment and read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processing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Move a null-terminated string from ROM location 0x400 to RAM location 0x30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TBLPTRL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h’4’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TBLPTRH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LFSR 1, 0x30</a:t>
            </a:r>
          </a:p>
          <a:p>
            <a:pPr marL="0" indent="0">
              <a:buNone/>
            </a:pPr>
            <a:r>
              <a:rPr lang="en-US" dirty="0" smtClean="0"/>
              <a:t>B1		</a:t>
            </a:r>
            <a:r>
              <a:rPr lang="en-US" smtClean="0"/>
              <a:t>TBLRD*+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MOVF TABLAT,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BZ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POSTINC1</a:t>
            </a:r>
          </a:p>
          <a:p>
            <a:pPr marL="0" indent="0">
              <a:buNone/>
            </a:pPr>
            <a:r>
              <a:rPr lang="en-US" dirty="0" smtClean="0"/>
              <a:t>		BRA B1</a:t>
            </a:r>
          </a:p>
          <a:p>
            <a:pPr marL="0" indent="0">
              <a:buNone/>
            </a:pPr>
            <a:r>
              <a:rPr lang="en-US" dirty="0" smtClean="0"/>
              <a:t>EXIT		GOTO 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0x400</a:t>
            </a:r>
          </a:p>
          <a:p>
            <a:pPr marL="0" indent="0">
              <a:buNone/>
            </a:pPr>
            <a:r>
              <a:rPr lang="en-US" dirty="0" smtClean="0"/>
              <a:t>STRING		DB “This is nice!",0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12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lookup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Use PCL, CALL and RETLW for implementing look-up tables</a:t>
            </a:r>
          </a:p>
          <a:p>
            <a:r>
              <a:rPr lang="en-US" dirty="0" smtClean="0"/>
              <a:t>Example: Use a lookup table for squaring an input number (0&lt;x&lt;9) read from PORTB and sending to PORTC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SETF TRISB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TRISC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MOVF PORTB, W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ANDLW 0xF, W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CALL SQR_TABLE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MOVWF PORTC, 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SQR_TABLE		MULLW h’2’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MOVFF PRODL,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ADDWF PCL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d’0’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d’1’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d’4’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RETLW d’9’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RETLW d’81’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2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programming: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Macros are used to automate repeated tasks (like moving data)</a:t>
            </a:r>
          </a:p>
          <a:p>
            <a:r>
              <a:rPr lang="en-US" dirty="0" smtClean="0"/>
              <a:t>They take “dummy” arguments 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Name	MACRO	dummy1, dummy2,…	; dummy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	local1, local2, …	; local labels, if used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ENDM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Macro definition</a:t>
            </a:r>
          </a:p>
          <a:p>
            <a:pPr marL="0" indent="0">
              <a:buNone/>
            </a:pPr>
            <a:r>
              <a:rPr lang="en-US" dirty="0" smtClean="0"/>
              <a:t>MV_DATA	MACRO	K, MYREG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MYREG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Macro usage</a:t>
            </a:r>
          </a:p>
          <a:p>
            <a:pPr marL="0" indent="0">
              <a:buNone/>
            </a:pPr>
            <a:r>
              <a:rPr lang="en-US" dirty="0" smtClean="0"/>
              <a:t>		MV_DATA 0x44, 0x20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VAL1	EQU 0x10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VAL2 	EQU 0x20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MV_DATA VAL1, VAL2	</a:t>
            </a:r>
          </a:p>
          <a:p>
            <a:r>
              <a:rPr lang="en-US" dirty="0" smtClean="0"/>
              <a:t>The LOCAL keyword for macro labels prevents multiple </a:t>
            </a:r>
            <a:r>
              <a:rPr lang="en-US" dirty="0" err="1" smtClean="0"/>
              <a:t>occurences</a:t>
            </a:r>
            <a:r>
              <a:rPr lang="en-US" dirty="0" smtClean="0"/>
              <a:t> of the label when the macro is called from multiple places in the code</a:t>
            </a:r>
          </a:p>
        </p:txBody>
      </p:sp>
    </p:spTree>
    <p:extLst>
      <p:ext uri="{BB962C8B-B14F-4D97-AF65-F5344CB8AC3E}">
        <p14:creationId xmlns:p14="http://schemas.microsoft.com/office/powerpoint/2010/main" xmlns="" val="32901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PIC18 assembly supports linking code from several independent pieces of object code from several files</a:t>
            </a:r>
          </a:p>
          <a:p>
            <a:pPr lvl="1"/>
            <a:r>
              <a:rPr lang="en-US" dirty="0" smtClean="0"/>
              <a:t>These are called modules</a:t>
            </a:r>
          </a:p>
          <a:p>
            <a:pPr lvl="1"/>
            <a:r>
              <a:rPr lang="en-US" dirty="0" smtClean="0"/>
              <a:t>There are concepts of EXTERN and GLOBAL in assembly as well</a:t>
            </a:r>
          </a:p>
          <a:p>
            <a:pPr lvl="1"/>
            <a:r>
              <a:rPr lang="en-US" dirty="0" smtClean="0"/>
              <a:t>These concepts apply to names (labels) and variables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GLOBAL </a:t>
            </a:r>
            <a:r>
              <a:rPr lang="en-US" dirty="0" smtClean="0"/>
              <a:t>name1</a:t>
            </a:r>
            <a:endParaRPr lang="en-US" dirty="0"/>
          </a:p>
          <a:p>
            <a:pPr lvl="1"/>
            <a:r>
              <a:rPr lang="en-US" dirty="0" smtClean="0"/>
              <a:t>These tell the linker to “expose”/ “export” name1 at all modules</a:t>
            </a:r>
          </a:p>
          <a:p>
            <a:pPr marL="0" indent="0">
              <a:buNone/>
            </a:pPr>
            <a:r>
              <a:rPr lang="en-US" dirty="0" smtClean="0"/>
              <a:t>EXTERN name1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signal to the linker that name1 is defined elsewhere</a:t>
            </a:r>
          </a:p>
          <a:p>
            <a:r>
              <a:rPr lang="en-US" dirty="0" smtClean="0"/>
              <a:t>Modules are “linked” together to get the final executable “hex” file</a:t>
            </a:r>
          </a:p>
          <a:p>
            <a:pPr lvl="1"/>
            <a:r>
              <a:rPr lang="en-US" dirty="0" smtClean="0"/>
              <a:t>Use the PIC linker (</a:t>
            </a:r>
            <a:r>
              <a:rPr lang="en-US" dirty="0" err="1" smtClean="0"/>
              <a:t>eg</a:t>
            </a:r>
            <a:r>
              <a:rPr lang="en-US" dirty="0" smtClean="0"/>
              <a:t>, MPLink.exe)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043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Main.asm</a:t>
            </a:r>
          </a:p>
          <a:p>
            <a:pPr marL="0" indent="0">
              <a:buNone/>
            </a:pPr>
            <a:r>
              <a:rPr lang="en-US" sz="2000" dirty="0" smtClean="0"/>
              <a:t>MYREG		EQU	0x10</a:t>
            </a:r>
          </a:p>
          <a:p>
            <a:pPr marL="0" indent="0">
              <a:buNone/>
            </a:pPr>
            <a:r>
              <a:rPr lang="en-US" sz="2000" b="1" dirty="0" smtClean="0"/>
              <a:t>EXTERN  	COMPUTE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ORG 0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MOVF MYREG, W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CALL COMPUTE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MOVWF PORTB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END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Compute.asm</a:t>
            </a:r>
          </a:p>
          <a:p>
            <a:pPr marL="0" indent="0">
              <a:buNone/>
            </a:pPr>
            <a:r>
              <a:rPr lang="en-US" sz="2000" b="1" dirty="0" smtClean="0"/>
              <a:t>GLOBAL COMPUTE</a:t>
            </a:r>
          </a:p>
          <a:p>
            <a:pPr marL="0" indent="0">
              <a:buNone/>
            </a:pPr>
            <a:r>
              <a:rPr lang="en-US" sz="2000" b="1" dirty="0" smtClean="0"/>
              <a:t>PGM CODE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COMPUTE	MULLW h’2’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MOVFF PRODL, W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</a:t>
            </a:r>
          </a:p>
          <a:p>
            <a:pPr marL="0" indent="0">
              <a:buNone/>
            </a:pPr>
            <a:r>
              <a:rPr lang="en-US" sz="2000" dirty="0" smtClean="0"/>
              <a:t>		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661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registers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 registers control the </a:t>
            </a:r>
            <a:r>
              <a:rPr lang="en-US" dirty="0" err="1" smtClean="0"/>
              <a:t>behaviour</a:t>
            </a:r>
            <a:r>
              <a:rPr lang="en-US" dirty="0" smtClean="0"/>
              <a:t> and enable/disable features of the PIC18 </a:t>
            </a:r>
          </a:p>
          <a:p>
            <a:r>
              <a:rPr lang="en-US" dirty="0" smtClean="0"/>
              <a:t>CONFIG registers start at 0x300001 and go up to 0x30000D</a:t>
            </a:r>
          </a:p>
          <a:p>
            <a:r>
              <a:rPr lang="en-US" dirty="0" smtClean="0"/>
              <a:t>Main registers:</a:t>
            </a:r>
          </a:p>
          <a:p>
            <a:pPr lvl="1"/>
            <a:r>
              <a:rPr lang="en-US" dirty="0" smtClean="0"/>
              <a:t>0x300001 =&gt; CONFIG1H (Oscillator selection)</a:t>
            </a:r>
          </a:p>
          <a:p>
            <a:pPr lvl="1"/>
            <a:r>
              <a:rPr lang="en-US" dirty="0" smtClean="0"/>
              <a:t>0x300002 =&gt; CONFIG2L (Brown out)</a:t>
            </a:r>
          </a:p>
          <a:p>
            <a:pPr lvl="1"/>
            <a:r>
              <a:rPr lang="en-US" dirty="0" smtClean="0"/>
              <a:t>0x300003 =&gt; CONFIG2H (Watchdog enable)</a:t>
            </a:r>
          </a:p>
        </p:txBody>
      </p:sp>
    </p:spTree>
    <p:extLst>
      <p:ext uri="{BB962C8B-B14F-4D97-AF65-F5344CB8AC3E}">
        <p14:creationId xmlns:p14="http://schemas.microsoft.com/office/powerpoint/2010/main" xmlns="" val="18057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CONFIG1H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Used for oscillator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OSCSEN: Active low input</a:t>
            </a:r>
          </a:p>
          <a:p>
            <a:pPr lvl="1"/>
            <a:r>
              <a:rPr lang="en-US" dirty="0" smtClean="0"/>
              <a:t>1 =&gt; CPU switches to internal system clock 32 KHz</a:t>
            </a:r>
          </a:p>
          <a:p>
            <a:pPr lvl="2"/>
            <a:r>
              <a:rPr lang="en-US" dirty="0" smtClean="0"/>
              <a:t>Very low power applications (</a:t>
            </a:r>
            <a:r>
              <a:rPr lang="en-US" dirty="0" err="1" smtClean="0"/>
              <a:t>nanoWatt</a:t>
            </a:r>
            <a:r>
              <a:rPr lang="en-US" dirty="0" smtClean="0"/>
              <a:t> range)</a:t>
            </a:r>
          </a:p>
          <a:p>
            <a:pPr lvl="1"/>
            <a:r>
              <a:rPr lang="en-US" dirty="0" smtClean="0"/>
              <a:t>0 =&gt; Switching to internal clock system disabled</a:t>
            </a:r>
          </a:p>
          <a:p>
            <a:pPr lvl="2"/>
            <a:r>
              <a:rPr lang="en-US" dirty="0" smtClean="0"/>
              <a:t>CPU has to use external oscillator on OSC1, OSC2 pins </a:t>
            </a:r>
          </a:p>
          <a:p>
            <a:r>
              <a:rPr lang="en-US" dirty="0" err="1" smtClean="0"/>
              <a:t>FOSCn</a:t>
            </a:r>
            <a:r>
              <a:rPr lang="en-US" dirty="0" smtClean="0"/>
              <a:t>: Oscillator selection bits</a:t>
            </a:r>
          </a:p>
          <a:p>
            <a:pPr lvl="1"/>
            <a:r>
              <a:rPr lang="en-US" dirty="0" smtClean="0"/>
              <a:t>000 Low power (LP 32 kHz to 200 kHz)</a:t>
            </a:r>
          </a:p>
          <a:p>
            <a:pPr lvl="1"/>
            <a:r>
              <a:rPr lang="en-US" dirty="0" smtClean="0"/>
              <a:t>001 Crystal oscillator (XT 200 kHz to 1 MHz)</a:t>
            </a:r>
          </a:p>
          <a:p>
            <a:pPr lvl="1"/>
            <a:r>
              <a:rPr lang="en-US" dirty="0" smtClean="0"/>
              <a:t>010 </a:t>
            </a:r>
            <a:r>
              <a:rPr lang="en-US" dirty="0" err="1" smtClean="0"/>
              <a:t>Hispeed</a:t>
            </a:r>
            <a:r>
              <a:rPr lang="en-US" dirty="0" smtClean="0"/>
              <a:t> oscillator (HS 4 </a:t>
            </a:r>
            <a:r>
              <a:rPr lang="en-US" dirty="0" err="1" smtClean="0"/>
              <a:t>Mhz</a:t>
            </a:r>
            <a:r>
              <a:rPr lang="en-US" dirty="0" smtClean="0"/>
              <a:t> to 25 MHz)</a:t>
            </a:r>
          </a:p>
          <a:p>
            <a:pPr lvl="1"/>
            <a:r>
              <a:rPr lang="en-US" dirty="0" smtClean="0"/>
              <a:t>011 RC oscillator</a:t>
            </a:r>
          </a:p>
          <a:p>
            <a:pPr lvl="1"/>
            <a:r>
              <a:rPr lang="en-US" dirty="0" smtClean="0"/>
              <a:t>100 External clock with OSC2 as /4 clock output</a:t>
            </a:r>
          </a:p>
          <a:p>
            <a:pPr lvl="1"/>
            <a:r>
              <a:rPr lang="en-US" dirty="0" smtClean="0"/>
              <a:t>101 External clock with OSC2 as RA6</a:t>
            </a:r>
          </a:p>
          <a:p>
            <a:pPr lvl="1"/>
            <a:r>
              <a:rPr lang="en-US" dirty="0" smtClean="0"/>
              <a:t>110 </a:t>
            </a:r>
            <a:r>
              <a:rPr lang="en-US" dirty="0" err="1" smtClean="0"/>
              <a:t>Hispeed</a:t>
            </a:r>
            <a:r>
              <a:rPr lang="en-US" dirty="0" smtClean="0"/>
              <a:t> oscillator with PLL enabled 4 * </a:t>
            </a:r>
            <a:r>
              <a:rPr lang="en-US" dirty="0" err="1" smtClean="0"/>
              <a:t>Fosc</a:t>
            </a:r>
            <a:r>
              <a:rPr lang="en-US" dirty="0" smtClean="0"/>
              <a:t> (HS PLL)</a:t>
            </a:r>
          </a:p>
          <a:p>
            <a:pPr lvl="1"/>
            <a:r>
              <a:rPr lang="en-US" dirty="0" smtClean="0"/>
              <a:t>111 RC oscillator with OSC2 as RA6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1760" y="206084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OSCSEN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27585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593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601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609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FOSC2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5617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FOSC1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76256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FOSC0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287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Derbot</a:t>
            </a:r>
            <a:r>
              <a:rPr lang="en-US" dirty="0" smtClean="0"/>
              <a:t> Autonomous Guided Vehicle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17775" y="1600200"/>
            <a:ext cx="4108450" cy="4525963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E88B-6DEB-45FA-88DD-3AED8BC7D49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2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CONFIG2L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Reset and brown out voltage control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PWRTEN: Active low power-up timer control</a:t>
            </a:r>
          </a:p>
          <a:p>
            <a:pPr lvl="1"/>
            <a:r>
              <a:rPr lang="en-US" dirty="0" smtClean="0"/>
              <a:t>1 =&gt; PWRT enabled</a:t>
            </a:r>
          </a:p>
          <a:p>
            <a:pPr lvl="1"/>
            <a:r>
              <a:rPr lang="en-US" dirty="0" smtClean="0"/>
              <a:t>0 =&gt; PWRT disabled</a:t>
            </a:r>
          </a:p>
          <a:p>
            <a:r>
              <a:rPr lang="en-US" dirty="0" smtClean="0"/>
              <a:t>BOREN: Brown out reset control</a:t>
            </a:r>
          </a:p>
          <a:p>
            <a:pPr lvl="1"/>
            <a:r>
              <a:rPr lang="en-US" dirty="0" smtClean="0"/>
              <a:t>1 =&gt; Enabled</a:t>
            </a:r>
          </a:p>
          <a:p>
            <a:pPr lvl="1"/>
            <a:r>
              <a:rPr lang="en-US" dirty="0" smtClean="0"/>
              <a:t>0 =&gt; Disabled</a:t>
            </a:r>
          </a:p>
          <a:p>
            <a:r>
              <a:rPr lang="en-US" dirty="0" smtClean="0"/>
              <a:t>BORV0,1: Brown out reset voltage bits</a:t>
            </a:r>
          </a:p>
          <a:p>
            <a:pPr lvl="1"/>
            <a:r>
              <a:rPr lang="en-US" dirty="0" smtClean="0"/>
              <a:t>00 =&gt; 4.5V</a:t>
            </a:r>
          </a:p>
          <a:p>
            <a:pPr lvl="1"/>
            <a:r>
              <a:rPr lang="en-US" dirty="0" smtClean="0"/>
              <a:t>01 =&gt; 4.2V</a:t>
            </a:r>
          </a:p>
          <a:p>
            <a:pPr lvl="1"/>
            <a:r>
              <a:rPr lang="en-US" dirty="0" smtClean="0"/>
              <a:t>10 </a:t>
            </a:r>
            <a:r>
              <a:rPr lang="en-US" smtClean="0"/>
              <a:t>=&gt; 2.7V</a:t>
            </a:r>
            <a:endParaRPr lang="en-US" dirty="0" smtClean="0"/>
          </a:p>
          <a:p>
            <a:pPr lvl="1"/>
            <a:r>
              <a:rPr lang="en-US" dirty="0" smtClean="0"/>
              <a:t>11 =&gt; 2.0V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983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7991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999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BORV1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2007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BORV0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940152" y="2204864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BOREN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04248" y="2204864"/>
            <a:ext cx="936104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PWRTEN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339752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1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CONFIG2H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Watchdog timer control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WDTEN: Watchdog timer control</a:t>
            </a:r>
          </a:p>
          <a:p>
            <a:pPr lvl="1"/>
            <a:r>
              <a:rPr lang="en-US" dirty="0" smtClean="0"/>
              <a:t>1 =&gt; Enabled</a:t>
            </a:r>
          </a:p>
          <a:p>
            <a:pPr lvl="1"/>
            <a:r>
              <a:rPr lang="en-US" dirty="0" smtClean="0"/>
              <a:t>0 =&gt; Disabled</a:t>
            </a:r>
          </a:p>
          <a:p>
            <a:r>
              <a:rPr lang="en-US" dirty="0" err="1" smtClean="0"/>
              <a:t>WDTPSn</a:t>
            </a:r>
            <a:r>
              <a:rPr lang="en-US" dirty="0" smtClean="0"/>
              <a:t>: </a:t>
            </a:r>
            <a:r>
              <a:rPr lang="en-US" dirty="0" err="1" smtClean="0"/>
              <a:t>Postscale</a:t>
            </a:r>
            <a:r>
              <a:rPr lang="en-US" dirty="0" smtClean="0"/>
              <a:t> select bits</a:t>
            </a:r>
          </a:p>
          <a:p>
            <a:pPr lvl="1"/>
            <a:r>
              <a:rPr lang="en-US" dirty="0" smtClean="0"/>
              <a:t>000 =&gt; 1:1</a:t>
            </a:r>
          </a:p>
          <a:p>
            <a:pPr lvl="1"/>
            <a:r>
              <a:rPr lang="en-US" dirty="0" smtClean="0"/>
              <a:t>001 =&gt; 1:2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111 =&gt; 1:128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62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778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786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8184" y="2204864"/>
            <a:ext cx="10801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WDTPS0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308304" y="2204864"/>
            <a:ext cx="936104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907704" y="2204864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8064" y="2204864"/>
            <a:ext cx="10801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WDTPS1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067944" y="2204864"/>
            <a:ext cx="10801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WDTPS2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2300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CONFIG4L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Controls:</a:t>
            </a:r>
          </a:p>
          <a:p>
            <a:pPr lvl="1"/>
            <a:r>
              <a:rPr lang="en-US" dirty="0" smtClean="0"/>
              <a:t>Enabling/disabling background debugger (DEBUG)</a:t>
            </a:r>
          </a:p>
          <a:p>
            <a:pPr lvl="2"/>
            <a:r>
              <a:rPr lang="en-US" dirty="0" smtClean="0"/>
              <a:t>Uses RB6,7 for in-circuit debugger if enabled</a:t>
            </a:r>
          </a:p>
          <a:p>
            <a:pPr lvl="1"/>
            <a:r>
              <a:rPr lang="en-US" dirty="0" smtClean="0"/>
              <a:t>Enabling/disabling low voltage ICSP (LVP)</a:t>
            </a:r>
          </a:p>
          <a:p>
            <a:pPr lvl="2"/>
            <a:r>
              <a:rPr lang="en-US" dirty="0" smtClean="0"/>
              <a:t>Uses RB5 for ICSP</a:t>
            </a:r>
          </a:p>
          <a:p>
            <a:pPr lvl="1"/>
            <a:r>
              <a:rPr lang="en-US" dirty="0" smtClean="0"/>
              <a:t>Enabling/disabling stack overflow reset (STVR)</a:t>
            </a:r>
          </a:p>
          <a:p>
            <a:pPr lvl="2"/>
            <a:r>
              <a:rPr lang="en-US" dirty="0" smtClean="0"/>
              <a:t>Stack overflow will reset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1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 MPASM CONFIG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P=P18F452</a:t>
            </a:r>
          </a:p>
          <a:p>
            <a:pPr marL="0" indent="0">
              <a:buNone/>
            </a:pPr>
            <a:r>
              <a:rPr lang="en-US" dirty="0" smtClean="0"/>
              <a:t>#include P18F4520.inc</a:t>
            </a:r>
          </a:p>
          <a:p>
            <a:pPr marL="0" indent="0">
              <a:buNone/>
            </a:pPr>
            <a:r>
              <a:rPr lang="en-US" dirty="0" smtClean="0"/>
              <a:t>CONFIG OSC=HS</a:t>
            </a:r>
          </a:p>
          <a:p>
            <a:pPr marL="0" indent="0">
              <a:buNone/>
            </a:pPr>
            <a:r>
              <a:rPr lang="en-US" dirty="0" smtClean="0"/>
              <a:t>CONFIG WDT=OFF</a:t>
            </a:r>
          </a:p>
          <a:p>
            <a:pPr marL="0" indent="0">
              <a:buNone/>
            </a:pPr>
            <a:r>
              <a:rPr lang="en-US" dirty="0" smtClean="0"/>
              <a:t>CONFIG PWRT=OFF</a:t>
            </a:r>
          </a:p>
          <a:p>
            <a:pPr marL="0" indent="0">
              <a:buNone/>
            </a:pPr>
            <a:r>
              <a:rPr lang="en-US" dirty="0" smtClean="0"/>
              <a:t>CONFIG DEBUG=OFF, LVP=OFF, STVREN=OFF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36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 (finally!)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PIC18 supports high-level languages like C</a:t>
            </a:r>
          </a:p>
          <a:p>
            <a:r>
              <a:rPr lang="en-US" dirty="0" smtClean="0"/>
              <a:t>We need C compilers to code and program in C</a:t>
            </a:r>
          </a:p>
          <a:p>
            <a:pPr lvl="1"/>
            <a:r>
              <a:rPr lang="en-US" dirty="0" smtClean="0"/>
              <a:t>Free compilers produce “decent” code</a:t>
            </a:r>
          </a:p>
          <a:p>
            <a:pPr lvl="1"/>
            <a:r>
              <a:rPr lang="en-US" dirty="0" smtClean="0"/>
              <a:t>Paid compilers produce “good” code</a:t>
            </a:r>
          </a:p>
          <a:p>
            <a:pPr lvl="1"/>
            <a:r>
              <a:rPr lang="en-US" dirty="0" smtClean="0"/>
              <a:t>Even after using paid / licensed compilers, most applications would need hand-coding of key assembly modules</a:t>
            </a:r>
          </a:p>
          <a:p>
            <a:r>
              <a:rPr lang="en-US" dirty="0" smtClean="0"/>
              <a:t>Examples of compilers</a:t>
            </a:r>
          </a:p>
          <a:p>
            <a:pPr lvl="1"/>
            <a:r>
              <a:rPr lang="en-US" dirty="0" smtClean="0"/>
              <a:t>MCC18</a:t>
            </a:r>
          </a:p>
          <a:p>
            <a:pPr lvl="1"/>
            <a:r>
              <a:rPr lang="en-US" dirty="0" smtClean="0"/>
              <a:t>Microchip’s XC18</a:t>
            </a:r>
          </a:p>
          <a:p>
            <a:pPr lvl="1"/>
            <a:r>
              <a:rPr lang="en-US" dirty="0" err="1" smtClean="0"/>
              <a:t>HiTech’s</a:t>
            </a:r>
            <a:r>
              <a:rPr lang="en-US" dirty="0" smtClean="0"/>
              <a:t> PIC C compiler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86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C: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Datatyp</a:t>
            </a:r>
            <a:r>
              <a:rPr lang="en-US" dirty="0" err="1"/>
              <a:t>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nsigned char</a:t>
            </a:r>
          </a:p>
          <a:p>
            <a:r>
              <a:rPr lang="en-US" dirty="0"/>
              <a:t>c</a:t>
            </a:r>
            <a:r>
              <a:rPr lang="en-US" dirty="0" smtClean="0"/>
              <a:t>har</a:t>
            </a:r>
          </a:p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nsigned short</a:t>
            </a:r>
          </a:p>
          <a:p>
            <a:r>
              <a:rPr lang="en-US" dirty="0"/>
              <a:t>s</a:t>
            </a:r>
            <a:r>
              <a:rPr lang="en-US" dirty="0" smtClean="0"/>
              <a:t>hort</a:t>
            </a:r>
          </a:p>
          <a:p>
            <a:r>
              <a:rPr lang="en-US" dirty="0"/>
              <a:t>u</a:t>
            </a:r>
            <a:r>
              <a:rPr lang="en-US" dirty="0" smtClean="0"/>
              <a:t>nsigned short long</a:t>
            </a:r>
          </a:p>
          <a:p>
            <a:r>
              <a:rPr lang="en-US" dirty="0"/>
              <a:t>s</a:t>
            </a:r>
            <a:r>
              <a:rPr lang="en-US" dirty="0" smtClean="0"/>
              <a:t>hort long</a:t>
            </a:r>
          </a:p>
          <a:p>
            <a:r>
              <a:rPr lang="en-US" dirty="0"/>
              <a:t>u</a:t>
            </a:r>
            <a:r>
              <a:rPr lang="en-US" dirty="0" smtClean="0"/>
              <a:t>nsigned long</a:t>
            </a:r>
          </a:p>
          <a:p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8-bit</a:t>
            </a:r>
          </a:p>
          <a:p>
            <a:r>
              <a:rPr lang="en-US" dirty="0" smtClean="0"/>
              <a:t>8-bit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16-bit</a:t>
            </a:r>
          </a:p>
          <a:p>
            <a:r>
              <a:rPr lang="en-US" dirty="0" smtClean="0"/>
              <a:t>24-bit</a:t>
            </a:r>
          </a:p>
          <a:p>
            <a:r>
              <a:rPr lang="en-US" dirty="0" smtClean="0"/>
              <a:t>24-bit</a:t>
            </a:r>
          </a:p>
          <a:p>
            <a:r>
              <a:rPr lang="en-US" dirty="0" smtClean="0"/>
              <a:t>32-bit</a:t>
            </a:r>
          </a:p>
          <a:p>
            <a:r>
              <a:rPr lang="en-US" dirty="0" smtClean="0"/>
              <a:t>32-bit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C: Code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18F4520.h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z=0, max=10;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</a:t>
            </a:r>
            <a:r>
              <a:rPr lang="en-US" dirty="0" err="1" smtClean="0"/>
              <a:t>cnt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TRISB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cnt</a:t>
            </a:r>
            <a:r>
              <a:rPr lang="en-US" dirty="0" smtClean="0"/>
              <a:t>=0;cnt&lt;</a:t>
            </a:r>
            <a:r>
              <a:rPr lang="en-US" dirty="0" err="1" smtClean="0"/>
              <a:t>max;cnt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PORTB = z;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the proper “include” and “library” directory paths in “Build Options”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C:\MCC18\H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C:\MCC18\LIB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 projects also need a “linker command file”</a:t>
            </a:r>
          </a:p>
          <a:p>
            <a:r>
              <a:rPr lang="en-US" dirty="0" smtClean="0"/>
              <a:t>For PIC18F4520 the linker file is </a:t>
            </a:r>
            <a:r>
              <a:rPr lang="en-US" dirty="0" smtClean="0">
                <a:solidFill>
                  <a:srgbClr val="FF0000"/>
                </a:solidFill>
              </a:rPr>
              <a:t>18F4520.lkr</a:t>
            </a:r>
          </a:p>
          <a:p>
            <a:r>
              <a:rPr lang="en-US" dirty="0" smtClean="0"/>
              <a:t>Available in </a:t>
            </a:r>
            <a:r>
              <a:rPr lang="en-US" dirty="0" smtClean="0">
                <a:solidFill>
                  <a:srgbClr val="FF0000"/>
                </a:solidFill>
              </a:rPr>
              <a:t>C:\MCC18\LKR\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C: I/O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I/O ports are available as </a:t>
            </a:r>
            <a:r>
              <a:rPr lang="en-US" dirty="0" err="1" smtClean="0"/>
              <a:t>TRISx</a:t>
            </a:r>
            <a:r>
              <a:rPr lang="en-US" dirty="0" smtClean="0"/>
              <a:t> and </a:t>
            </a:r>
            <a:r>
              <a:rPr lang="en-US" dirty="0" err="1" smtClean="0"/>
              <a:t>PORTx</a:t>
            </a:r>
            <a:endParaRPr lang="en-US" dirty="0" smtClean="0"/>
          </a:p>
          <a:p>
            <a:r>
              <a:rPr lang="en-US" dirty="0" smtClean="0"/>
              <a:t>Bits of I/O ports and TRIS’s are available as</a:t>
            </a:r>
          </a:p>
          <a:p>
            <a:pPr lvl="1"/>
            <a:r>
              <a:rPr lang="en-US" dirty="0" err="1" smtClean="0"/>
              <a:t>PORTxbits.Rxn</a:t>
            </a:r>
            <a:r>
              <a:rPr lang="en-US" dirty="0" smtClean="0"/>
              <a:t> (PORTBbits.RB0)</a:t>
            </a:r>
          </a:p>
          <a:p>
            <a:pPr lvl="1"/>
            <a:r>
              <a:rPr lang="en-US" dirty="0" err="1" smtClean="0"/>
              <a:t>TRISxbits.TRISxn</a:t>
            </a:r>
            <a:r>
              <a:rPr lang="en-US" dirty="0" smtClean="0"/>
              <a:t> (TRISBbits.TRISB3)</a:t>
            </a:r>
          </a:p>
        </p:txBody>
      </p:sp>
    </p:spTree>
    <p:extLst>
      <p:ext uri="{BB962C8B-B14F-4D97-AF65-F5344CB8AC3E}">
        <p14:creationId xmlns:p14="http://schemas.microsoft.com/office/powerpoint/2010/main" xmlns="" val="22165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 programming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Read bit 2 of PORTC, send it to bit 3 of PORTB</a:t>
            </a:r>
          </a:p>
          <a:p>
            <a:pPr marL="0" indent="0">
              <a:buNone/>
            </a:pPr>
            <a:r>
              <a:rPr lang="en-US" dirty="0" smtClean="0"/>
              <a:t>#include &lt;P18F4520.h&gt;</a:t>
            </a:r>
          </a:p>
          <a:p>
            <a:pPr marL="0" indent="0">
              <a:buNone/>
            </a:pPr>
            <a:r>
              <a:rPr lang="en-US" dirty="0" smtClean="0"/>
              <a:t>#define 	IN	PORTCbits.RC2</a:t>
            </a:r>
          </a:p>
          <a:p>
            <a:pPr marL="0" indent="0">
              <a:buNone/>
            </a:pPr>
            <a:r>
              <a:rPr lang="en-US" dirty="0" smtClean="0"/>
              <a:t>#define	OUT	PORTBbits.RB3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TRISCbits.TRISC2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TRISBbits.TRISB3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(1)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 = IN;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OUT =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887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serial with ports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Send a byte 0x23 serially on RC5, MSB first</a:t>
            </a:r>
          </a:p>
          <a:p>
            <a:pPr marL="0" indent="0">
              <a:buNone/>
            </a:pPr>
            <a:r>
              <a:rPr lang="en-US" dirty="0" smtClean="0"/>
              <a:t>#include &lt;P18F4520.h&gt;</a:t>
            </a:r>
          </a:p>
          <a:p>
            <a:pPr marL="0" indent="0">
              <a:buNone/>
            </a:pPr>
            <a:r>
              <a:rPr lang="en-US" dirty="0" smtClean="0"/>
              <a:t>#define 	OUT	PORTCbits.RC5</a:t>
            </a:r>
          </a:p>
          <a:p>
            <a:pPr marL="0" indent="0">
              <a:buNone/>
            </a:pPr>
            <a:r>
              <a:rPr lang="en-US" dirty="0" smtClean="0"/>
              <a:t>void main(</a:t>
            </a:r>
            <a:r>
              <a:rPr lang="en-US" dirty="0"/>
              <a:t>v</a:t>
            </a:r>
            <a:r>
              <a:rPr lang="en-US" dirty="0" smtClean="0"/>
              <a:t>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TRISCbits.TRISC5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i, </a:t>
            </a:r>
            <a:r>
              <a:rPr lang="en-US" dirty="0" err="1" smtClean="0"/>
              <a:t>tmp</a:t>
            </a:r>
            <a:r>
              <a:rPr lang="en-US" dirty="0" smtClean="0"/>
              <a:t>, byte=0x23;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= byte;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(i=0;i&lt;8;i++)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OUT = (</a:t>
            </a:r>
            <a:r>
              <a:rPr lang="en-US" dirty="0" err="1" smtClean="0"/>
              <a:t>tmp</a:t>
            </a:r>
            <a:r>
              <a:rPr lang="en-US" dirty="0" smtClean="0"/>
              <a:t>&gt;&gt;7)&amp;0x01;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&lt;&lt;1;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171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Essentials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5821F-BDBA-43C9-B3F3-BF50D0D982D5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612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parallel with ports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Move a byte 0x23 to PORTC</a:t>
            </a:r>
          </a:p>
          <a:p>
            <a:pPr marL="0" indent="0">
              <a:buNone/>
            </a:pPr>
            <a:r>
              <a:rPr lang="en-US" dirty="0" smtClean="0"/>
              <a:t>#include &lt;P18F4520.h&gt;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main(void)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TRISC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char byte = 0x23;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PORTC = byte;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788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and data placement: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keyword “rom” places data in ROM memory (instead of data memory which is the default)</a:t>
            </a:r>
          </a:p>
          <a:p>
            <a:pPr marL="914400" lvl="2" indent="0">
              <a:buNone/>
            </a:pPr>
            <a:r>
              <a:rPr lang="en-US" b="1" dirty="0" smtClean="0"/>
              <a:t>rom</a:t>
            </a:r>
            <a:r>
              <a:rPr lang="en-US" dirty="0" smtClean="0"/>
              <a:t> char string[] = “Hello”;</a:t>
            </a:r>
          </a:p>
          <a:p>
            <a:pPr lvl="1"/>
            <a:r>
              <a:rPr lang="en-US" dirty="0" smtClean="0"/>
              <a:t>Placement can be made exact through </a:t>
            </a:r>
            <a:r>
              <a:rPr lang="en-US" b="1" dirty="0" smtClean="0"/>
              <a:t>#pragma </a:t>
            </a:r>
            <a:r>
              <a:rPr lang="en-US" b="1" dirty="0" err="1" smtClean="0"/>
              <a:t>romdata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#pragma </a:t>
            </a:r>
            <a:r>
              <a:rPr lang="en-US" b="1" dirty="0" err="1" smtClean="0"/>
              <a:t>romdata</a:t>
            </a:r>
            <a:r>
              <a:rPr lang="en-US" dirty="0" smtClean="0"/>
              <a:t> rombank1 = 0x200</a:t>
            </a:r>
          </a:p>
          <a:p>
            <a:pPr marL="914400" lvl="2" indent="0">
              <a:buNone/>
            </a:pPr>
            <a:r>
              <a:rPr lang="en-US" b="1" dirty="0" err="1" smtClean="0"/>
              <a:t>rom</a:t>
            </a:r>
            <a:r>
              <a:rPr lang="en-US" dirty="0" smtClean="0"/>
              <a:t> unsigned char </a:t>
            </a:r>
            <a:r>
              <a:rPr lang="en-US" dirty="0" err="1" smtClean="0"/>
              <a:t>mystring</a:t>
            </a:r>
            <a:r>
              <a:rPr lang="en-US" dirty="0" smtClean="0"/>
              <a:t>[] = “Hello”;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We use </a:t>
            </a:r>
            <a:r>
              <a:rPr lang="en-US" b="1" dirty="0" smtClean="0"/>
              <a:t>#pragma code</a:t>
            </a:r>
            <a:r>
              <a:rPr lang="en-US" dirty="0" smtClean="0"/>
              <a:t> to place code at a particular memory location</a:t>
            </a:r>
          </a:p>
          <a:p>
            <a:pPr marL="914400" lvl="2" indent="0">
              <a:buNone/>
            </a:pPr>
            <a:r>
              <a:rPr lang="en-US" b="1" dirty="0" smtClean="0"/>
              <a:t>#pragma code</a:t>
            </a:r>
            <a:r>
              <a:rPr lang="en-US" dirty="0" smtClean="0"/>
              <a:t> main = 0x50</a:t>
            </a:r>
          </a:p>
        </p:txBody>
      </p:sp>
    </p:spTree>
    <p:extLst>
      <p:ext uri="{BB962C8B-B14F-4D97-AF65-F5344CB8AC3E}">
        <p14:creationId xmlns:p14="http://schemas.microsoft.com/office/powerpoint/2010/main" xmlns="" val="15416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MPLAB MCC18 “C” CONFIG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OSC=HS</a:t>
            </a:r>
          </a:p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WDT=OFF</a:t>
            </a:r>
          </a:p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PWRT=OFF</a:t>
            </a:r>
          </a:p>
          <a:p>
            <a:pPr marL="0" indent="0">
              <a:buNone/>
            </a:pPr>
            <a:r>
              <a:rPr lang="en-US" sz="3000" dirty="0" smtClean="0"/>
              <a:t>#pragma </a:t>
            </a:r>
            <a:r>
              <a:rPr lang="en-US" sz="3000" dirty="0" err="1" smtClean="0"/>
              <a:t>config</a:t>
            </a:r>
            <a:r>
              <a:rPr lang="en-US" sz="3000" dirty="0" smtClean="0"/>
              <a:t> DEBUG=OFF, LVP=OFF, STVR=OFF</a:t>
            </a:r>
          </a:p>
          <a:p>
            <a:pPr marL="0" indent="0">
              <a:buNone/>
            </a:pPr>
            <a:r>
              <a:rPr lang="en-US" sz="3000" dirty="0"/>
              <a:t>#include &lt;P18F4520.h&gt;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// C code follows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7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PIC18 has 2 - 5 timers</a:t>
            </a:r>
          </a:p>
          <a:p>
            <a:pPr lvl="1"/>
            <a:r>
              <a:rPr lang="en-US" dirty="0" smtClean="0"/>
              <a:t>Timer0, … Timer4</a:t>
            </a:r>
          </a:p>
          <a:p>
            <a:pPr lvl="1"/>
            <a:r>
              <a:rPr lang="en-US" dirty="0" smtClean="0"/>
              <a:t>Timers may be 8-bit or 16-bit wide</a:t>
            </a:r>
          </a:p>
          <a:p>
            <a:pPr lvl="2"/>
            <a:r>
              <a:rPr lang="en-US" dirty="0" smtClean="0"/>
              <a:t>Accessed as </a:t>
            </a:r>
            <a:r>
              <a:rPr lang="en-US" dirty="0" err="1" smtClean="0"/>
              <a:t>TMRxH</a:t>
            </a:r>
            <a:r>
              <a:rPr lang="en-US" dirty="0" smtClean="0"/>
              <a:t>, </a:t>
            </a:r>
            <a:r>
              <a:rPr lang="en-US" dirty="0" err="1" smtClean="0"/>
              <a:t>TMRxL</a:t>
            </a:r>
            <a:endParaRPr lang="en-US" dirty="0" smtClean="0"/>
          </a:p>
          <a:p>
            <a:pPr lvl="1"/>
            <a:r>
              <a:rPr lang="en-US" dirty="0" smtClean="0"/>
              <a:t>Each timer has a control register </a:t>
            </a:r>
          </a:p>
          <a:p>
            <a:pPr lvl="2"/>
            <a:r>
              <a:rPr lang="en-US" dirty="0" smtClean="0"/>
              <a:t>Accessed as </a:t>
            </a:r>
            <a:r>
              <a:rPr lang="en-US" dirty="0" err="1" smtClean="0"/>
              <a:t>TxCON</a:t>
            </a:r>
            <a:endParaRPr lang="en-US" dirty="0"/>
          </a:p>
          <a:p>
            <a:pPr lvl="1"/>
            <a:r>
              <a:rPr lang="en-US" dirty="0" smtClean="0"/>
              <a:t>Timers can be used for timing (CPU independent) or as event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53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 T0CON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16-bit timer </a:t>
            </a:r>
            <a:r>
              <a:rPr lang="en-US" dirty="0" err="1" smtClean="0"/>
              <a:t>reg</a:t>
            </a:r>
            <a:r>
              <a:rPr lang="en-US" dirty="0" smtClean="0"/>
              <a:t> TMR0H:TMR0L, Control register T0CON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TMR0ON: Timer on/off bit</a:t>
            </a:r>
          </a:p>
          <a:p>
            <a:r>
              <a:rPr lang="en-US" dirty="0" smtClean="0"/>
              <a:t>T08BIT: 1=&gt; 8-bit, 0 =&gt; 16-bit</a:t>
            </a:r>
          </a:p>
          <a:p>
            <a:r>
              <a:rPr lang="en-US" dirty="0" smtClean="0"/>
              <a:t>T0CS: TMR0 clock source select</a:t>
            </a:r>
          </a:p>
          <a:p>
            <a:pPr lvl="1"/>
            <a:r>
              <a:rPr lang="en-US" dirty="0" smtClean="0"/>
              <a:t>1 =&gt; external clock from RA4/T0CKI pin</a:t>
            </a:r>
          </a:p>
          <a:p>
            <a:pPr lvl="1"/>
            <a:r>
              <a:rPr lang="en-US" dirty="0" smtClean="0"/>
              <a:t>0 =&gt; internal clock (</a:t>
            </a:r>
            <a:r>
              <a:rPr lang="en-US" dirty="0" err="1" smtClean="0"/>
              <a:t>Fosc</a:t>
            </a:r>
            <a:r>
              <a:rPr lang="en-US" dirty="0" smtClean="0"/>
              <a:t>/4) from XTAL</a:t>
            </a:r>
          </a:p>
          <a:p>
            <a:r>
              <a:rPr lang="en-US" dirty="0" smtClean="0"/>
              <a:t>T0SE: TMR0 edge select</a:t>
            </a:r>
          </a:p>
          <a:p>
            <a:pPr lvl="1"/>
            <a:r>
              <a:rPr lang="en-US" dirty="0" smtClean="0"/>
              <a:t>1 =&gt; count H-to-L, 0 =&gt; count L-to-H</a:t>
            </a:r>
          </a:p>
          <a:p>
            <a:r>
              <a:rPr lang="en-US" dirty="0" smtClean="0"/>
              <a:t>PSA: </a:t>
            </a:r>
            <a:r>
              <a:rPr lang="en-US" dirty="0" err="1" smtClean="0"/>
              <a:t>Prescaler</a:t>
            </a:r>
            <a:r>
              <a:rPr lang="en-US" dirty="0" smtClean="0"/>
              <a:t> assignment bit</a:t>
            </a:r>
          </a:p>
          <a:p>
            <a:pPr lvl="1"/>
            <a:r>
              <a:rPr lang="en-US" dirty="0" smtClean="0"/>
              <a:t>1 =&gt; </a:t>
            </a:r>
            <a:r>
              <a:rPr lang="en-US" dirty="0" err="1" smtClean="0"/>
              <a:t>prescaler</a:t>
            </a:r>
            <a:r>
              <a:rPr lang="en-US" dirty="0" smtClean="0"/>
              <a:t> bypassed, 0 =&gt; clock input comes from </a:t>
            </a:r>
            <a:r>
              <a:rPr lang="en-US" dirty="0" err="1" smtClean="0"/>
              <a:t>prescaler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78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T08BIT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34786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T0CS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19672" y="2132856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TMR0ON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78802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PSA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2818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T0PS1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826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T0PS0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06794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T0SE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508104" y="2132856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T0PS2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4609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PIC8 Timer0 T0CON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T0PS0,1,2 </a:t>
            </a:r>
            <a:r>
              <a:rPr lang="en-US" dirty="0" err="1" smtClean="0"/>
              <a:t>prescaler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000 =&gt; 1:2		</a:t>
            </a:r>
            <a:r>
              <a:rPr lang="en-US" dirty="0" err="1" smtClean="0"/>
              <a:t>Fosc</a:t>
            </a:r>
            <a:r>
              <a:rPr lang="en-US" dirty="0" smtClean="0"/>
              <a:t>/4/2</a:t>
            </a:r>
          </a:p>
          <a:p>
            <a:pPr lvl="1"/>
            <a:r>
              <a:rPr lang="en-US" dirty="0" smtClean="0"/>
              <a:t>001 =&gt; 1:4 		</a:t>
            </a:r>
            <a:r>
              <a:rPr lang="en-US" dirty="0" err="1" smtClean="0"/>
              <a:t>Fosc</a:t>
            </a:r>
            <a:r>
              <a:rPr lang="en-US" dirty="0" smtClean="0"/>
              <a:t>/4/4</a:t>
            </a:r>
          </a:p>
          <a:p>
            <a:pPr lvl="1"/>
            <a:r>
              <a:rPr lang="en-US" dirty="0" smtClean="0"/>
              <a:t>010 =&gt; 1:8		</a:t>
            </a:r>
            <a:r>
              <a:rPr lang="en-US" dirty="0" err="1" smtClean="0"/>
              <a:t>Fosc</a:t>
            </a:r>
            <a:r>
              <a:rPr lang="en-US" dirty="0" smtClean="0"/>
              <a:t>/4/8</a:t>
            </a:r>
          </a:p>
          <a:p>
            <a:pPr lvl="1"/>
            <a:r>
              <a:rPr lang="en-US" dirty="0" smtClean="0"/>
              <a:t>011 =&gt; 1:16		</a:t>
            </a:r>
            <a:r>
              <a:rPr lang="en-US" dirty="0" err="1" smtClean="0"/>
              <a:t>Fosc</a:t>
            </a:r>
            <a:r>
              <a:rPr lang="en-US" dirty="0" smtClean="0"/>
              <a:t>/4/16</a:t>
            </a:r>
          </a:p>
          <a:p>
            <a:pPr lvl="1"/>
            <a:r>
              <a:rPr lang="en-US" dirty="0" smtClean="0"/>
              <a:t>100 =&gt; 1:32		</a:t>
            </a:r>
            <a:r>
              <a:rPr lang="en-US" dirty="0" err="1" smtClean="0"/>
              <a:t>Fosc</a:t>
            </a:r>
            <a:r>
              <a:rPr lang="en-US" dirty="0" smtClean="0"/>
              <a:t>/4/32</a:t>
            </a:r>
          </a:p>
          <a:p>
            <a:pPr lvl="1"/>
            <a:r>
              <a:rPr lang="en-US" dirty="0" smtClean="0"/>
              <a:t>101 =&gt; 1:64		</a:t>
            </a:r>
            <a:r>
              <a:rPr lang="en-US" dirty="0" err="1" smtClean="0"/>
              <a:t>Fosc</a:t>
            </a:r>
            <a:r>
              <a:rPr lang="en-US" dirty="0" smtClean="0"/>
              <a:t>/4/64</a:t>
            </a:r>
          </a:p>
          <a:p>
            <a:pPr lvl="1"/>
            <a:r>
              <a:rPr lang="en-US" dirty="0" smtClean="0"/>
              <a:t>110 =&gt; 1:128		</a:t>
            </a:r>
            <a:r>
              <a:rPr lang="en-US" dirty="0" err="1" smtClean="0"/>
              <a:t>Fosc</a:t>
            </a:r>
            <a:r>
              <a:rPr lang="en-US" dirty="0" smtClean="0"/>
              <a:t>/4/128</a:t>
            </a:r>
          </a:p>
          <a:p>
            <a:pPr lvl="1"/>
            <a:r>
              <a:rPr lang="en-US" dirty="0" smtClean="0"/>
              <a:t>111 =&gt; 1:256		</a:t>
            </a:r>
            <a:r>
              <a:rPr lang="en-US" dirty="0" err="1" smtClean="0"/>
              <a:t>Fosc</a:t>
            </a:r>
            <a:r>
              <a:rPr lang="en-US" dirty="0" smtClean="0"/>
              <a:t>/4/256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56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TMR0IF bit (Bit 2) of INTCON register </a:t>
            </a:r>
            <a:r>
              <a:rPr lang="en-US" b="1" i="1" dirty="0" smtClean="0"/>
              <a:t>gets set when TMR0 overflows</a:t>
            </a:r>
          </a:p>
          <a:p>
            <a:pPr lvl="1"/>
            <a:r>
              <a:rPr lang="en-US" dirty="0" smtClean="0"/>
              <a:t>8-bit overflow from 0xFF to 0x00</a:t>
            </a:r>
          </a:p>
          <a:p>
            <a:pPr lvl="1"/>
            <a:r>
              <a:rPr lang="en-US" dirty="0" smtClean="0"/>
              <a:t>16-bit overflow from 0xFFFF to 0x0000</a:t>
            </a:r>
          </a:p>
          <a:p>
            <a:r>
              <a:rPr lang="en-US" dirty="0" smtClean="0"/>
              <a:t>Methods to use overflow:</a:t>
            </a:r>
          </a:p>
          <a:p>
            <a:pPr lvl="1"/>
            <a:r>
              <a:rPr lang="en-US" dirty="0" smtClean="0"/>
              <a:t>Set off TMR0 by setting TMR0ON bit to 1, and monitoring TMR0IF continuously in a loop</a:t>
            </a:r>
          </a:p>
          <a:p>
            <a:pPr lvl="1"/>
            <a:r>
              <a:rPr lang="en-US" dirty="0" smtClean="0"/>
              <a:t>Other option is to make TMR0 generate an interrupt and handle this interrupt in a timer ISR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68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procedure</a:t>
            </a:r>
          </a:p>
          <a:p>
            <a:pPr lvl="1"/>
            <a:r>
              <a:rPr lang="en-US" dirty="0" smtClean="0"/>
              <a:t>Main code</a:t>
            </a:r>
          </a:p>
          <a:p>
            <a:pPr lvl="2"/>
            <a:r>
              <a:rPr lang="en-US" dirty="0" smtClean="0"/>
              <a:t>Load T0CON with </a:t>
            </a:r>
            <a:r>
              <a:rPr lang="en-US" dirty="0" err="1" smtClean="0"/>
              <a:t>config</a:t>
            </a:r>
            <a:r>
              <a:rPr lang="en-US" dirty="0" smtClean="0"/>
              <a:t> bits (keep TMR0ON at 0)</a:t>
            </a:r>
          </a:p>
          <a:p>
            <a:pPr lvl="2"/>
            <a:r>
              <a:rPr lang="en-US" dirty="0" smtClean="0"/>
              <a:t>Load TMR0H:TMR0L with appropriate values</a:t>
            </a:r>
          </a:p>
          <a:p>
            <a:pPr lvl="2"/>
            <a:r>
              <a:rPr lang="en-US" dirty="0" smtClean="0"/>
              <a:t>Clear TMR0IF bit of INTCON</a:t>
            </a:r>
          </a:p>
          <a:p>
            <a:pPr lvl="2"/>
            <a:r>
              <a:rPr lang="en-US" dirty="0" smtClean="0"/>
              <a:t>Call the function TMR_DELAY</a:t>
            </a:r>
          </a:p>
          <a:p>
            <a:pPr lvl="2"/>
            <a:r>
              <a:rPr lang="en-US" dirty="0" smtClean="0"/>
              <a:t>Perform time toggling / delay dependent work</a:t>
            </a:r>
          </a:p>
          <a:p>
            <a:pPr lvl="1"/>
            <a:r>
              <a:rPr lang="en-US" dirty="0" smtClean="0"/>
              <a:t>TMR_DELAY</a:t>
            </a:r>
          </a:p>
          <a:p>
            <a:pPr lvl="2"/>
            <a:r>
              <a:rPr lang="en-US" dirty="0" smtClean="0"/>
              <a:t>Start timer (set TMR0ON to 1)</a:t>
            </a:r>
          </a:p>
          <a:p>
            <a:pPr lvl="2"/>
            <a:r>
              <a:rPr lang="en-US" dirty="0" smtClean="0"/>
              <a:t>Keep checking TMR0IF in a loop</a:t>
            </a:r>
          </a:p>
          <a:p>
            <a:pPr lvl="2"/>
            <a:r>
              <a:rPr lang="en-US" dirty="0" smtClean="0"/>
              <a:t>If set, stop timer and clear interrupt bit</a:t>
            </a:r>
          </a:p>
          <a:p>
            <a:pPr lvl="2"/>
            <a:r>
              <a:rPr lang="en-US" dirty="0" smtClean="0"/>
              <a:t>Return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Timer0 programming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Generate a square wave of 2 kHz on </a:t>
            </a:r>
            <a:r>
              <a:rPr lang="en-US" sz="2200" dirty="0" smtClean="0"/>
              <a:t>RB4 for XTAL clock @ 10MHz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5600" dirty="0" smtClean="0"/>
              <a:t>	BCF TRISB, 4</a:t>
            </a:r>
          </a:p>
          <a:p>
            <a:pPr marL="0" indent="0">
              <a:buNone/>
            </a:pPr>
            <a:r>
              <a:rPr lang="en-US" sz="5600" dirty="0" smtClean="0"/>
              <a:t>	MOVLW h’08’</a:t>
            </a:r>
          </a:p>
          <a:p>
            <a:pPr marL="0" indent="0">
              <a:buNone/>
            </a:pPr>
            <a:r>
              <a:rPr lang="en-US" sz="5600" dirty="0" smtClean="0"/>
              <a:t>	MOVWF T0CON</a:t>
            </a:r>
          </a:p>
          <a:p>
            <a:pPr marL="0" indent="0">
              <a:buNone/>
            </a:pPr>
            <a:r>
              <a:rPr lang="en-US" sz="5600" dirty="0" smtClean="0"/>
              <a:t>L1	MOVLW </a:t>
            </a:r>
            <a:r>
              <a:rPr lang="en-US" sz="5600" dirty="0" err="1" smtClean="0"/>
              <a:t>h’</a:t>
            </a:r>
            <a:r>
              <a:rPr lang="en-US" sz="5600" b="1" dirty="0" err="1" smtClean="0"/>
              <a:t>FD</a:t>
            </a:r>
            <a:r>
              <a:rPr lang="en-US" sz="5600" dirty="0" smtClean="0"/>
              <a:t>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MOVWF TMR0H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MOVLW h’</a:t>
            </a:r>
            <a:r>
              <a:rPr lang="en-US" sz="5600" b="1" dirty="0" smtClean="0"/>
              <a:t>8F</a:t>
            </a:r>
            <a:r>
              <a:rPr lang="en-US" sz="5600" dirty="0" smtClean="0"/>
              <a:t>’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MOVWF TMR0L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BCF INTCON, TMR0IF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CALL TMR_DLY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BTG PORTB, 4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BRA L1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TMR_DLY	BSF T0CON, TMR0ON</a:t>
            </a:r>
          </a:p>
          <a:p>
            <a:pPr marL="0" indent="0">
              <a:buNone/>
            </a:pPr>
            <a:r>
              <a:rPr lang="en-US" sz="5600" dirty="0" smtClean="0"/>
              <a:t>LOOP</a:t>
            </a:r>
            <a:r>
              <a:rPr lang="en-US" sz="5600" dirty="0"/>
              <a:t>	</a:t>
            </a:r>
            <a:r>
              <a:rPr lang="en-US" sz="5600" dirty="0" smtClean="0"/>
              <a:t>BTFSS INTCON, TMR0IF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BRA </a:t>
            </a:r>
            <a:r>
              <a:rPr lang="en-US" sz="5600" dirty="0" smtClean="0"/>
              <a:t>LOOP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BCF T0CON, TMR0ON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BCF INTCON, TMR0IF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RETURN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Finding value of TMR0H:TMR0L</a:t>
            </a:r>
          </a:p>
          <a:p>
            <a:r>
              <a:rPr lang="en-US" sz="2200" dirty="0" smtClean="0"/>
              <a:t>(delay generated by TMR_DLY)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 = 2 kHz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 = 1/F = 500 </a:t>
            </a:r>
            <a:r>
              <a:rPr lang="en-US" dirty="0" err="1" smtClean="0">
                <a:solidFill>
                  <a:srgbClr val="FF0000"/>
                </a:solidFill>
              </a:rPr>
              <a:t>usec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TMR_DLY has to generate a delay of </a:t>
            </a:r>
            <a:r>
              <a:rPr lang="en-US" dirty="0" smtClean="0">
                <a:solidFill>
                  <a:srgbClr val="FF0000"/>
                </a:solidFill>
              </a:rPr>
              <a:t>T/2 = 250 </a:t>
            </a:r>
            <a:r>
              <a:rPr lang="en-US" dirty="0" err="1" smtClean="0">
                <a:solidFill>
                  <a:srgbClr val="FF0000"/>
                </a:solidFill>
              </a:rPr>
              <a:t>usec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For XTAL=10MHz, and no </a:t>
            </a:r>
            <a:r>
              <a:rPr lang="en-US" dirty="0" err="1" smtClean="0"/>
              <a:t>prescaler</a:t>
            </a:r>
            <a:r>
              <a:rPr lang="en-US" dirty="0" smtClean="0"/>
              <a:t>, clock is </a:t>
            </a:r>
            <a:r>
              <a:rPr lang="en-US" i="1" dirty="0" err="1" smtClean="0"/>
              <a:t>Fosc</a:t>
            </a:r>
            <a:r>
              <a:rPr lang="en-US" i="1" dirty="0" smtClean="0"/>
              <a:t>/4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 n</a:t>
            </a:r>
            <a:r>
              <a:rPr lang="en-US" dirty="0" smtClean="0">
                <a:solidFill>
                  <a:srgbClr val="FF0000"/>
                </a:solidFill>
              </a:rPr>
              <a:t> = (10M/4)*250usec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prescaler</a:t>
            </a:r>
            <a:r>
              <a:rPr lang="en-US" dirty="0" smtClean="0"/>
              <a:t> (if not 1:1)</a:t>
            </a:r>
          </a:p>
          <a:p>
            <a:r>
              <a:rPr lang="en-US" dirty="0" smtClean="0"/>
              <a:t>Compute </a:t>
            </a:r>
            <a:r>
              <a:rPr lang="en-US" i="1" dirty="0" err="1" smtClean="0">
                <a:solidFill>
                  <a:srgbClr val="FF0000"/>
                </a:solidFill>
              </a:rPr>
              <a:t>val</a:t>
            </a:r>
            <a:r>
              <a:rPr lang="en-US" dirty="0" smtClean="0">
                <a:solidFill>
                  <a:srgbClr val="FF0000"/>
                </a:solidFill>
              </a:rPr>
              <a:t> = 65536 –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US" dirty="0" smtClean="0"/>
              <a:t>Load TMR0H:TMR0L with hex value of </a:t>
            </a:r>
            <a:r>
              <a:rPr lang="en-US" i="1" dirty="0" err="1" smtClean="0"/>
              <a:t>val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462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Timer0: Effect of </a:t>
            </a:r>
            <a:r>
              <a:rPr lang="en-US" dirty="0" err="1" smtClean="0"/>
              <a:t>prescaler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1:1 </a:t>
            </a:r>
            <a:r>
              <a:rPr lang="en-US" dirty="0" err="1" smtClean="0"/>
              <a:t>prescaler</a:t>
            </a:r>
            <a:endParaRPr lang="en-US" dirty="0"/>
          </a:p>
          <a:p>
            <a:pPr lvl="1"/>
            <a:r>
              <a:rPr lang="en-US" dirty="0" smtClean="0"/>
              <a:t>The maximum delay for 16-bit timer is</a:t>
            </a:r>
          </a:p>
          <a:p>
            <a:pPr lvl="2"/>
            <a:r>
              <a:rPr lang="en-US" dirty="0" smtClean="0"/>
              <a:t>65536 * 0.4usec * 2 = ~52 </a:t>
            </a:r>
            <a:r>
              <a:rPr lang="en-US" dirty="0" err="1" smtClean="0"/>
              <a:t>ms</a:t>
            </a:r>
            <a:r>
              <a:rPr lang="en-US" dirty="0" smtClean="0"/>
              <a:t> (full-wave)</a:t>
            </a:r>
          </a:p>
          <a:p>
            <a:pPr lvl="1"/>
            <a:r>
              <a:rPr lang="en-US" dirty="0" smtClean="0"/>
              <a:t>The minimum frequency is</a:t>
            </a:r>
          </a:p>
          <a:p>
            <a:pPr lvl="2"/>
            <a:r>
              <a:rPr lang="en-US" dirty="0" smtClean="0"/>
              <a:t>1/(65536 * 0.4usec * 2) = ~19 Hz</a:t>
            </a:r>
          </a:p>
          <a:p>
            <a:r>
              <a:rPr lang="en-US" dirty="0" smtClean="0"/>
              <a:t>With 1:256 </a:t>
            </a:r>
            <a:r>
              <a:rPr lang="en-US" dirty="0" err="1" smtClean="0"/>
              <a:t>prescaler</a:t>
            </a:r>
            <a:r>
              <a:rPr lang="en-US" dirty="0" smtClean="0"/>
              <a:t> this becomes</a:t>
            </a:r>
          </a:p>
          <a:p>
            <a:pPr lvl="1"/>
            <a:r>
              <a:rPr lang="en-US" dirty="0" smtClean="0"/>
              <a:t>Maximum delay </a:t>
            </a:r>
          </a:p>
          <a:p>
            <a:pPr lvl="2"/>
            <a:r>
              <a:rPr lang="en-US" dirty="0" smtClean="0"/>
              <a:t>65536 * (0.4usec * 256) * 2 = ~13 </a:t>
            </a:r>
            <a:r>
              <a:rPr lang="en-US" dirty="0" err="1" smtClean="0"/>
              <a:t>secs</a:t>
            </a:r>
            <a:r>
              <a:rPr lang="en-US" dirty="0" smtClean="0"/>
              <a:t> (full-wave)</a:t>
            </a:r>
          </a:p>
          <a:p>
            <a:pPr lvl="1"/>
            <a:r>
              <a:rPr lang="en-US" dirty="0" smtClean="0"/>
              <a:t>Minimum frequency</a:t>
            </a:r>
          </a:p>
          <a:p>
            <a:pPr lvl="2"/>
            <a:r>
              <a:rPr lang="en-US" dirty="0" smtClean="0"/>
              <a:t>1/(65536 * 0.4usec * 256 * 2) = ~0.07 Hz</a:t>
            </a:r>
          </a:p>
        </p:txBody>
      </p:sp>
    </p:spTree>
    <p:extLst>
      <p:ext uri="{BB962C8B-B14F-4D97-AF65-F5344CB8AC3E}">
        <p14:creationId xmlns:p14="http://schemas.microsoft.com/office/powerpoint/2010/main" xmlns="" val="35227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Essentials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Sets</a:t>
            </a:r>
          </a:p>
          <a:p>
            <a:pPr lvl="1" eaLnBrk="1" hangingPunct="1"/>
            <a:r>
              <a:rPr lang="en-US" smtClean="0"/>
              <a:t>CISC: Complex Instruction Set Computer</a:t>
            </a:r>
          </a:p>
          <a:p>
            <a:pPr lvl="1" eaLnBrk="1" hangingPunct="1"/>
            <a:r>
              <a:rPr lang="en-US" smtClean="0"/>
              <a:t>RISC: Reduced Instruction Set Computer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Memory Types</a:t>
            </a:r>
          </a:p>
          <a:p>
            <a:pPr lvl="1" eaLnBrk="1" hangingPunct="1"/>
            <a:r>
              <a:rPr lang="en-US" smtClean="0"/>
              <a:t>Volatile: Random Access Memory (RAM)</a:t>
            </a:r>
          </a:p>
          <a:p>
            <a:pPr lvl="1" eaLnBrk="1" hangingPunct="1"/>
            <a:r>
              <a:rPr lang="en-US" smtClean="0"/>
              <a:t>Non-volatile: Read Only Memory (ROM)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AFC57-0BE1-47D7-A314-EB94B030132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0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Timer as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T0CS bit as 1</a:t>
            </a:r>
          </a:p>
          <a:p>
            <a:pPr lvl="1"/>
            <a:r>
              <a:rPr lang="en-US" dirty="0" smtClean="0"/>
              <a:t>Now source becomes external oscillator</a:t>
            </a:r>
          </a:p>
          <a:p>
            <a:pPr lvl="1"/>
            <a:r>
              <a:rPr lang="en-US" dirty="0" smtClean="0"/>
              <a:t>Timer becomes a counter and counts pulses</a:t>
            </a:r>
          </a:p>
          <a:p>
            <a:pPr lvl="2"/>
            <a:r>
              <a:rPr lang="en-US" dirty="0" smtClean="0"/>
              <a:t>TMR0H:TMR0L hold the “number counted”</a:t>
            </a:r>
          </a:p>
          <a:p>
            <a:pPr lvl="2"/>
            <a:r>
              <a:rPr lang="en-US" dirty="0" smtClean="0"/>
              <a:t>They should ideally be set to 0 before enabling TMR0 through TMR0ON</a:t>
            </a:r>
          </a:p>
          <a:p>
            <a:pPr lvl="1"/>
            <a:r>
              <a:rPr lang="en-US" dirty="0" smtClean="0"/>
              <a:t>RA4 becomes T0CKI (TMR0 Clock Input)</a:t>
            </a:r>
          </a:p>
        </p:txBody>
      </p:sp>
    </p:spTree>
    <p:extLst>
      <p:ext uri="{BB962C8B-B14F-4D97-AF65-F5344CB8AC3E}">
        <p14:creationId xmlns:p14="http://schemas.microsoft.com/office/powerpoint/2010/main" xmlns="" val="7162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Interrupts improve CPU performance</a:t>
            </a:r>
          </a:p>
          <a:p>
            <a:pPr lvl="1"/>
            <a:r>
              <a:rPr lang="en-US" dirty="0" smtClean="0"/>
              <a:t>CPU doesn’t have to keep “polling”</a:t>
            </a:r>
          </a:p>
          <a:p>
            <a:pPr lvl="1"/>
            <a:r>
              <a:rPr lang="en-US" dirty="0" smtClean="0"/>
              <a:t>CPU switches to Interrupt’s Service Routine (ISR) to handle the interrupt</a:t>
            </a:r>
          </a:p>
          <a:p>
            <a:r>
              <a:rPr lang="en-US" dirty="0" smtClean="0"/>
              <a:t>PIC18 has many kinds of interrupts</a:t>
            </a:r>
          </a:p>
          <a:p>
            <a:pPr lvl="1"/>
            <a:r>
              <a:rPr lang="en-US" dirty="0" smtClean="0"/>
              <a:t>Timer interrupts</a:t>
            </a:r>
          </a:p>
          <a:p>
            <a:pPr lvl="1"/>
            <a:r>
              <a:rPr lang="en-US" dirty="0" smtClean="0"/>
              <a:t>USART interrupts</a:t>
            </a:r>
          </a:p>
          <a:p>
            <a:pPr lvl="1"/>
            <a:r>
              <a:rPr lang="en-US" dirty="0" smtClean="0"/>
              <a:t>PORTB change interrupts</a:t>
            </a:r>
          </a:p>
          <a:p>
            <a:pPr lvl="1"/>
            <a:r>
              <a:rPr lang="en-US" dirty="0" smtClean="0"/>
              <a:t>ADC generated interrupts</a:t>
            </a:r>
          </a:p>
          <a:p>
            <a:pPr lvl="1"/>
            <a:r>
              <a:rPr lang="en-US" dirty="0" smtClean="0"/>
              <a:t>CCP generated interrupts</a:t>
            </a:r>
          </a:p>
          <a:p>
            <a:pPr lvl="1"/>
            <a:r>
              <a:rPr lang="en-US" dirty="0" smtClean="0"/>
              <a:t>External interrupts (hardware)</a:t>
            </a:r>
          </a:p>
        </p:txBody>
      </p:sp>
    </p:spTree>
    <p:extLst>
      <p:ext uri="{BB962C8B-B14F-4D97-AF65-F5344CB8AC3E}">
        <p14:creationId xmlns:p14="http://schemas.microsoft.com/office/powerpoint/2010/main" xmlns="" val="4004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 Interrupts: Enabling/disabling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 boot, PIC18 has all interrupts disabled</a:t>
            </a:r>
          </a:p>
          <a:p>
            <a:r>
              <a:rPr lang="en-US" dirty="0" smtClean="0"/>
              <a:t>PIC18 has 2 levels of interrupt control</a:t>
            </a:r>
          </a:p>
          <a:p>
            <a:pPr lvl="1"/>
            <a:r>
              <a:rPr lang="en-US" dirty="0" smtClean="0"/>
              <a:t>Global level (GIE bit of INTCON)</a:t>
            </a:r>
          </a:p>
          <a:p>
            <a:pPr lvl="1"/>
            <a:r>
              <a:rPr lang="en-US" dirty="0" smtClean="0"/>
              <a:t>Interrupt type level (example: timer interrupts TMR0IE,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Timer interrupts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3731547"/>
              </p:ext>
            </p:extLst>
          </p:nvPr>
        </p:nvGraphicFramePr>
        <p:xfrm>
          <a:off x="1475656" y="4725144"/>
          <a:ext cx="5976663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232248"/>
                <a:gridCol w="2520279"/>
              </a:tblGrid>
              <a:tr h="408481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 bit (Register)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bit (Register)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TMR0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TMR0IF (INTCON)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TMR0IE (INTCON)</a:t>
                      </a:r>
                      <a:endParaRPr lang="en-US" dirty="0"/>
                    </a:p>
                  </a:txBody>
                  <a:tcPr/>
                </a:tc>
              </a:tr>
              <a:tr h="366448">
                <a:tc>
                  <a:txBody>
                    <a:bodyPr/>
                    <a:lstStyle/>
                    <a:p>
                      <a:r>
                        <a:rPr lang="en-US" dirty="0" smtClean="0"/>
                        <a:t>TMR1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TMR1IF (PIR1)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TMR1IE (PIE1)</a:t>
                      </a:r>
                      <a:endParaRPr lang="en-US" dirty="0"/>
                    </a:p>
                  </a:txBody>
                  <a:tcPr/>
                </a:tc>
              </a:tr>
              <a:tr h="347912">
                <a:tc>
                  <a:txBody>
                    <a:bodyPr/>
                    <a:lstStyle/>
                    <a:p>
                      <a:r>
                        <a:rPr lang="en-US" dirty="0" smtClean="0"/>
                        <a:t>TMR2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TMR2IF (PIR1)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TMR2IE (PIE1)</a:t>
                      </a:r>
                      <a:endParaRPr lang="en-US" dirty="0"/>
                    </a:p>
                  </a:txBody>
                  <a:tcPr/>
                </a:tc>
              </a:tr>
              <a:tr h="342192">
                <a:tc>
                  <a:txBody>
                    <a:bodyPr/>
                    <a:lstStyle/>
                    <a:p>
                      <a:r>
                        <a:rPr lang="en-US" dirty="0" smtClean="0"/>
                        <a:t>TMR3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TMR3IF (PIR3)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TMR3IE (PIE2)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87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Interrupt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Reset vector		0x0000</a:t>
            </a:r>
          </a:p>
          <a:p>
            <a:pPr lvl="1"/>
            <a:r>
              <a:rPr lang="en-US" dirty="0" smtClean="0"/>
              <a:t>High priority interrupt	0x0008</a:t>
            </a:r>
          </a:p>
          <a:p>
            <a:pPr lvl="1"/>
            <a:r>
              <a:rPr lang="en-US" dirty="0" smtClean="0"/>
              <a:t>Low priority interrupt	0x0018</a:t>
            </a:r>
          </a:p>
          <a:p>
            <a:r>
              <a:rPr lang="en-US" dirty="0" smtClean="0"/>
              <a:t>By default, all interrupts are “high priority”</a:t>
            </a:r>
          </a:p>
          <a:p>
            <a:r>
              <a:rPr lang="en-US" dirty="0" smtClean="0"/>
              <a:t>These only contain hard jumps; the actual code will lie elsewhere</a:t>
            </a:r>
          </a:p>
          <a:p>
            <a:r>
              <a:rPr lang="en-US" dirty="0" smtClean="0"/>
              <a:t>If an interrupt is enabled and the interrupt occurs</a:t>
            </a:r>
          </a:p>
          <a:p>
            <a:pPr lvl="1"/>
            <a:r>
              <a:rPr lang="en-US" dirty="0" smtClean="0"/>
              <a:t>GIE is disabled and the CPU jumps to this vector location</a:t>
            </a:r>
          </a:p>
          <a:p>
            <a:pPr lvl="1"/>
            <a:r>
              <a:rPr lang="en-US" dirty="0" smtClean="0"/>
              <a:t>The hard jump at this location will take it to it’s ISR</a:t>
            </a:r>
          </a:p>
          <a:p>
            <a:pPr lvl="1"/>
            <a:r>
              <a:rPr lang="en-US" dirty="0" smtClean="0"/>
              <a:t>The ISR returns with a RETFIE which enables GIE and returns</a:t>
            </a:r>
          </a:p>
          <a:p>
            <a:r>
              <a:rPr lang="en-US" dirty="0" smtClean="0"/>
              <a:t>Handling multiple interrupts</a:t>
            </a:r>
          </a:p>
          <a:p>
            <a:pPr lvl="1"/>
            <a:r>
              <a:rPr lang="en-US" dirty="0" smtClean="0"/>
              <a:t>ISR first checks which interrupt was responsible for the vector jump</a:t>
            </a:r>
          </a:p>
          <a:p>
            <a:pPr lvl="1"/>
            <a:r>
              <a:rPr lang="en-US" dirty="0" smtClean="0"/>
              <a:t>And jumps to the respective interrupt’s ISR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93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ISR template (assembly)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 smtClean="0"/>
              <a:t>Vector code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ORG 0x0008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GOTO ISR_MAPPER</a:t>
            </a:r>
          </a:p>
          <a:p>
            <a:r>
              <a:rPr lang="en-US" u="sng" dirty="0" smtClean="0"/>
              <a:t>ISR_MAPPER code</a:t>
            </a:r>
          </a:p>
          <a:p>
            <a:pPr marL="0" indent="0">
              <a:buNone/>
            </a:pPr>
            <a:r>
              <a:rPr lang="en-US" dirty="0" smtClean="0"/>
              <a:t>			ORG 0x0040</a:t>
            </a:r>
          </a:p>
          <a:p>
            <a:pPr marL="0" indent="0">
              <a:buNone/>
            </a:pPr>
            <a:r>
              <a:rPr lang="en-US" dirty="0" smtClean="0"/>
              <a:t>	ISR_MAPPER	BTFSC INTCON, TMR0IF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BRA TMR0_ISR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BTFSC PIR1, TMR1IF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BRA TMR1_ISR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RETFIE</a:t>
            </a:r>
          </a:p>
          <a:p>
            <a:r>
              <a:rPr lang="en-US" u="sng" dirty="0" smtClean="0"/>
              <a:t>TMR0_ISR code</a:t>
            </a:r>
            <a:r>
              <a:rPr lang="en-US" dirty="0" smtClean="0"/>
              <a:t>				   </a:t>
            </a:r>
            <a:r>
              <a:rPr lang="en-US" u="sng" dirty="0" smtClean="0"/>
              <a:t>TMR1_ISR code</a:t>
            </a:r>
          </a:p>
          <a:p>
            <a:pPr marL="0" indent="0">
              <a:buNone/>
            </a:pPr>
            <a:r>
              <a:rPr lang="en-US" dirty="0" smtClean="0"/>
              <a:t>	   ORG 0x200			   ORG 0x300</a:t>
            </a:r>
          </a:p>
          <a:p>
            <a:pPr marL="0" indent="0">
              <a:buNone/>
            </a:pPr>
            <a:r>
              <a:rPr lang="en-US" dirty="0"/>
              <a:t>TMR0_ISR </a:t>
            </a:r>
            <a:r>
              <a:rPr lang="en-US" dirty="0" smtClean="0"/>
              <a:t>  … 			TMR1_ISR   …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…				    …	</a:t>
            </a:r>
          </a:p>
          <a:p>
            <a:pPr marL="0" indent="0">
              <a:buNone/>
            </a:pPr>
            <a:r>
              <a:rPr lang="en-US" dirty="0" smtClean="0"/>
              <a:t>	    BCF INTCON, TMR0IF		    BCF INTCON, TMR1IF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GOTO ISR_MAPPER		    GOTO ISR_MAPPER</a:t>
            </a:r>
          </a:p>
        </p:txBody>
      </p:sp>
    </p:spTree>
    <p:extLst>
      <p:ext uri="{BB962C8B-B14F-4D97-AF65-F5344CB8AC3E}">
        <p14:creationId xmlns:p14="http://schemas.microsoft.com/office/powerpoint/2010/main" xmlns="" val="26969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ISR template 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Vector code</a:t>
            </a:r>
          </a:p>
          <a:p>
            <a:pPr marL="1714500" lvl="4" indent="0">
              <a:buNone/>
            </a:pPr>
            <a:r>
              <a:rPr lang="en-US" b="1" dirty="0" smtClean="0"/>
              <a:t>#pragma code </a:t>
            </a:r>
            <a:r>
              <a:rPr lang="en-US" b="1" dirty="0" err="1" smtClean="0"/>
              <a:t>high_vector</a:t>
            </a:r>
            <a:r>
              <a:rPr lang="en-US" b="1" dirty="0" smtClean="0"/>
              <a:t>=0x0008</a:t>
            </a:r>
          </a:p>
          <a:p>
            <a:pPr marL="1714500" lvl="4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my_high_vector_intr</a:t>
            </a:r>
            <a:r>
              <a:rPr lang="en-US" dirty="0" smtClean="0"/>
              <a:t>(void)</a:t>
            </a:r>
          </a:p>
          <a:p>
            <a:pPr marL="1714500" lvl="4" indent="0">
              <a:buNone/>
            </a:pPr>
            <a:r>
              <a:rPr lang="en-US" dirty="0" smtClean="0"/>
              <a:t>{</a:t>
            </a:r>
          </a:p>
          <a:p>
            <a:pPr marL="1714500" lvl="4" indent="0">
              <a:buNone/>
            </a:pPr>
            <a:r>
              <a:rPr lang="en-US" b="1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asm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GOTO </a:t>
            </a:r>
            <a:r>
              <a:rPr lang="en-US" b="1" dirty="0" err="1" smtClean="0">
                <a:solidFill>
                  <a:srgbClr val="FF0000"/>
                </a:solidFill>
              </a:rPr>
              <a:t>ISR_mapper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endasm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1714500" lvl="4" indent="0">
              <a:buNone/>
            </a:pPr>
            <a:r>
              <a:rPr lang="en-US" dirty="0" smtClean="0"/>
              <a:t>}</a:t>
            </a:r>
          </a:p>
          <a:p>
            <a:pPr marL="1714500" lvl="4" indent="0">
              <a:buNone/>
            </a:pPr>
            <a:r>
              <a:rPr lang="en-US" dirty="0" smtClean="0"/>
              <a:t>#pragma code</a:t>
            </a:r>
          </a:p>
          <a:p>
            <a:r>
              <a:rPr lang="en-US" dirty="0" err="1" smtClean="0"/>
              <a:t>ISR_Mapper</a:t>
            </a:r>
            <a:r>
              <a:rPr lang="en-US" dirty="0" smtClean="0"/>
              <a:t> code</a:t>
            </a:r>
          </a:p>
          <a:p>
            <a:pPr marL="1714500" lvl="4" indent="0">
              <a:buNone/>
            </a:pPr>
            <a:r>
              <a:rPr lang="en-US" dirty="0" smtClean="0"/>
              <a:t>#pragma </a:t>
            </a:r>
            <a:r>
              <a:rPr lang="en-US" b="1" dirty="0" smtClean="0">
                <a:solidFill>
                  <a:srgbClr val="FF0000"/>
                </a:solidFill>
              </a:rPr>
              <a:t>interrupt</a:t>
            </a:r>
            <a:r>
              <a:rPr lang="en-US" dirty="0" smtClean="0"/>
              <a:t> </a:t>
            </a:r>
            <a:r>
              <a:rPr lang="en-US" dirty="0" err="1" smtClean="0"/>
              <a:t>ISR_mapper</a:t>
            </a:r>
            <a:endParaRPr lang="en-US" dirty="0" smtClean="0"/>
          </a:p>
          <a:p>
            <a:pPr marL="1714500" lvl="4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ISR_mapper</a:t>
            </a:r>
            <a:r>
              <a:rPr lang="en-US" dirty="0" smtClean="0"/>
              <a:t>(void)</a:t>
            </a:r>
          </a:p>
          <a:p>
            <a:pPr marL="1714500" lvl="4" indent="0">
              <a:buNone/>
            </a:pPr>
            <a:r>
              <a:rPr lang="en-US" dirty="0" smtClean="0"/>
              <a:t>{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// code to check source of interrupt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if (INTCONbits.TMR0IF==1)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	TMR0_ISR();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if (INTCONbits.TMR1IF==1)</a:t>
            </a:r>
          </a:p>
          <a:p>
            <a:pPr marL="1714500" lvl="4" indent="0">
              <a:buNone/>
            </a:pPr>
            <a:r>
              <a:rPr lang="en-US" dirty="0"/>
              <a:t>	</a:t>
            </a:r>
            <a:r>
              <a:rPr lang="en-US" dirty="0" smtClean="0"/>
              <a:t>		TMR1_ISR();	</a:t>
            </a:r>
          </a:p>
          <a:p>
            <a:pPr marL="1714500" lvl="4" indent="0">
              <a:buNone/>
            </a:pPr>
            <a:r>
              <a:rPr lang="en-US" dirty="0" smtClean="0"/>
              <a:t>} // C compiler puts a </a:t>
            </a:r>
            <a:r>
              <a:rPr lang="en-US" dirty="0" smtClean="0">
                <a:solidFill>
                  <a:srgbClr val="FF0000"/>
                </a:solidFill>
              </a:rPr>
              <a:t>RETFIE</a:t>
            </a:r>
          </a:p>
          <a:p>
            <a:r>
              <a:rPr lang="en-US" dirty="0" smtClean="0"/>
              <a:t>ISR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Hardware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pins (</a:t>
            </a:r>
            <a:r>
              <a:rPr lang="en-US" dirty="0"/>
              <a:t>Multiplexed with </a:t>
            </a:r>
            <a:r>
              <a:rPr lang="en-US" dirty="0" smtClean="0"/>
              <a:t>PORTB)</a:t>
            </a:r>
          </a:p>
          <a:p>
            <a:pPr lvl="1"/>
            <a:r>
              <a:rPr lang="en-US" dirty="0" smtClean="0"/>
              <a:t>INT0, INT1, INT2</a:t>
            </a:r>
          </a:p>
          <a:p>
            <a:r>
              <a:rPr lang="en-US" dirty="0" smtClean="0"/>
              <a:t>Edge triggering can be controlled</a:t>
            </a:r>
          </a:p>
          <a:p>
            <a:pPr lvl="1"/>
            <a:r>
              <a:rPr lang="en-US" dirty="0" smtClean="0"/>
              <a:t>By programming </a:t>
            </a:r>
            <a:r>
              <a:rPr lang="en-US" dirty="0" err="1" smtClean="0">
                <a:solidFill>
                  <a:srgbClr val="FF0000"/>
                </a:solidFill>
              </a:rPr>
              <a:t>INTEDGx</a:t>
            </a:r>
            <a:r>
              <a:rPr lang="en-US" dirty="0" smtClean="0"/>
              <a:t> bits (part of INTCON2)</a:t>
            </a:r>
          </a:p>
          <a:p>
            <a:pPr lvl="1"/>
            <a:r>
              <a:rPr lang="en-US" dirty="0"/>
              <a:t>Edge </a:t>
            </a:r>
            <a:r>
              <a:rPr lang="en-US" dirty="0" smtClean="0"/>
              <a:t>triggering: positive (1) [default], negative (0)</a:t>
            </a:r>
          </a:p>
          <a:p>
            <a:r>
              <a:rPr lang="en-US" dirty="0" smtClean="0"/>
              <a:t>Register mapping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1753744"/>
              </p:ext>
            </p:extLst>
          </p:nvPr>
        </p:nvGraphicFramePr>
        <p:xfrm>
          <a:off x="1619672" y="4941168"/>
          <a:ext cx="59046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381200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 bit (Register)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bit (Register)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INT0 (RB0)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INT0IF</a:t>
                      </a:r>
                      <a:r>
                        <a:rPr lang="en-US" baseline="0" dirty="0" smtClean="0"/>
                        <a:t> (INTCON)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INT0IE (INTCON)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INT1 (RB1)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INT1IF (INTCON3)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INT1IE (INTCON3)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INT2 (RB2)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INT2IF (INTCON3)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INT2IE (INTCON3)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715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A-&gt;D Conversion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ADC takes an analog voltage as input, converts this to digital and outputs a binary number</a:t>
            </a:r>
          </a:p>
          <a:p>
            <a:r>
              <a:rPr lang="en-US" dirty="0" smtClean="0"/>
              <a:t>Terms used</a:t>
            </a:r>
          </a:p>
          <a:p>
            <a:pPr lvl="1"/>
            <a:r>
              <a:rPr lang="en-US" dirty="0" smtClean="0"/>
              <a:t>Resolution (number of bits)</a:t>
            </a:r>
          </a:p>
          <a:p>
            <a:pPr lvl="2"/>
            <a:r>
              <a:rPr lang="en-US" dirty="0" smtClean="0"/>
              <a:t>Commercial ADC’s can go from 8-bits to 24-bits</a:t>
            </a:r>
          </a:p>
          <a:p>
            <a:pPr lvl="2"/>
            <a:r>
              <a:rPr lang="en-US" dirty="0" smtClean="0"/>
              <a:t>Higher bits gives smaller step size (finer resolution)</a:t>
            </a:r>
          </a:p>
          <a:p>
            <a:pPr lvl="1"/>
            <a:r>
              <a:rPr lang="en-US" dirty="0" smtClean="0"/>
              <a:t>Conversion time</a:t>
            </a:r>
          </a:p>
          <a:p>
            <a:pPr lvl="2"/>
            <a:r>
              <a:rPr lang="en-US" dirty="0" smtClean="0"/>
              <a:t>Depends on the clock and internal conversion circuitry</a:t>
            </a:r>
          </a:p>
          <a:p>
            <a:pPr lvl="1"/>
            <a:r>
              <a:rPr lang="en-US" dirty="0" err="1" smtClean="0"/>
              <a:t>Vref</a:t>
            </a:r>
            <a:endParaRPr lang="en-US" dirty="0" smtClean="0"/>
          </a:p>
          <a:p>
            <a:pPr lvl="2"/>
            <a:r>
              <a:rPr lang="en-US" dirty="0" smtClean="0"/>
              <a:t>Reference voltage that decides the “range” /max of the ADC, and hence the step size</a:t>
            </a:r>
          </a:p>
          <a:p>
            <a:pPr lvl="1"/>
            <a:r>
              <a:rPr lang="en-US" dirty="0"/>
              <a:t>Digital data output of ADC</a:t>
            </a:r>
          </a:p>
          <a:p>
            <a:pPr lvl="2"/>
            <a:r>
              <a:rPr lang="en-US" dirty="0" smtClean="0"/>
              <a:t>This is the binary data output from the ADC </a:t>
            </a:r>
          </a:p>
          <a:p>
            <a:pPr lvl="1"/>
            <a:r>
              <a:rPr lang="en-US" dirty="0" smtClean="0"/>
              <a:t>Analog input channel</a:t>
            </a:r>
          </a:p>
          <a:p>
            <a:pPr lvl="2"/>
            <a:r>
              <a:rPr lang="en-US" dirty="0" smtClean="0"/>
              <a:t>Each channel is an analog input, and can be activated through a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Start conversion, end-of-conversion signals</a:t>
            </a:r>
          </a:p>
          <a:p>
            <a:pPr lvl="2"/>
            <a:r>
              <a:rPr lang="en-US" dirty="0" smtClean="0"/>
              <a:t>Start signal signals the ADC to start the conversion process</a:t>
            </a:r>
          </a:p>
          <a:p>
            <a:pPr lvl="2"/>
            <a:r>
              <a:rPr lang="en-US" dirty="0" smtClean="0"/>
              <a:t>End-of-conversion signal from ADC tells us that the conversion is complete</a:t>
            </a:r>
          </a:p>
        </p:txBody>
      </p:sp>
    </p:spTree>
    <p:extLst>
      <p:ext uri="{BB962C8B-B14F-4D97-AF65-F5344CB8AC3E}">
        <p14:creationId xmlns:p14="http://schemas.microsoft.com/office/powerpoint/2010/main" xmlns="" val="37778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calculation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Step </a:t>
            </a:r>
            <a:r>
              <a:rPr lang="en-US" dirty="0"/>
              <a:t>size = </a:t>
            </a:r>
            <a:r>
              <a:rPr lang="en-US" dirty="0" err="1"/>
              <a:t>Vref</a:t>
            </a:r>
            <a:r>
              <a:rPr lang="en-US" dirty="0"/>
              <a:t> / 2^(resolution</a:t>
            </a:r>
            <a:r>
              <a:rPr lang="en-US" dirty="0" smtClean="0"/>
              <a:t>)</a:t>
            </a:r>
          </a:p>
          <a:p>
            <a:pPr marL="800100" lvl="3" indent="-342900"/>
            <a:r>
              <a:rPr lang="en-US" dirty="0" smtClean="0"/>
              <a:t>Ex 1: </a:t>
            </a:r>
            <a:r>
              <a:rPr lang="en-US" dirty="0" err="1" smtClean="0"/>
              <a:t>Vref</a:t>
            </a:r>
            <a:r>
              <a:rPr lang="en-US" dirty="0" smtClean="0"/>
              <a:t>=5V, 8-bit ADC gives a step size of 5/256 = 19.53mV</a:t>
            </a:r>
          </a:p>
          <a:p>
            <a:pPr marL="800100" lvl="3" indent="-342900"/>
            <a:r>
              <a:rPr lang="en-US" dirty="0" smtClean="0"/>
              <a:t>Ex 2: </a:t>
            </a:r>
            <a:r>
              <a:rPr lang="en-US" dirty="0" err="1" smtClean="0"/>
              <a:t>Vref</a:t>
            </a:r>
            <a:r>
              <a:rPr lang="en-US" dirty="0" smtClean="0"/>
              <a:t>=5V, 10-bit ADC gives a step size of 5/1024 = 4.88mV</a:t>
            </a:r>
          </a:p>
          <a:p>
            <a:pPr marL="800100" lvl="3" indent="-342900"/>
            <a:r>
              <a:rPr lang="en-US" dirty="0" smtClean="0"/>
              <a:t>Ex 3: </a:t>
            </a:r>
            <a:r>
              <a:rPr lang="en-US" dirty="0" err="1" smtClean="0"/>
              <a:t>Vref</a:t>
            </a:r>
            <a:r>
              <a:rPr lang="en-US" dirty="0" smtClean="0"/>
              <a:t>=2V, 10-bit ADC gives a step size of 2/1024 = 1.95mV</a:t>
            </a:r>
          </a:p>
          <a:p>
            <a:pPr marL="342900" lvl="2" indent="-342900"/>
            <a:r>
              <a:rPr lang="en-US" dirty="0" smtClean="0"/>
              <a:t>Digital data output, </a:t>
            </a:r>
            <a:r>
              <a:rPr lang="en-US" dirty="0" err="1" smtClean="0"/>
              <a:t>Dout</a:t>
            </a:r>
            <a:r>
              <a:rPr lang="en-US" dirty="0" smtClean="0"/>
              <a:t> = Vin / step size</a:t>
            </a:r>
          </a:p>
          <a:p>
            <a:pPr marL="800100" lvl="3" indent="-342900"/>
            <a:r>
              <a:rPr lang="en-US" dirty="0" smtClean="0"/>
              <a:t>Ex 1: Vin = 2V, </a:t>
            </a:r>
            <a:r>
              <a:rPr lang="en-US" dirty="0" err="1" smtClean="0"/>
              <a:t>Dout</a:t>
            </a:r>
            <a:r>
              <a:rPr lang="en-US" dirty="0"/>
              <a:t> </a:t>
            </a:r>
            <a:r>
              <a:rPr lang="en-US" dirty="0" smtClean="0"/>
              <a:t>= 2 / 19.53 = 102 = 0b0110 0110 = 0x66</a:t>
            </a:r>
          </a:p>
          <a:p>
            <a:pPr marL="800100" lvl="3" indent="-342900"/>
            <a:r>
              <a:rPr lang="en-US" dirty="0" smtClean="0"/>
              <a:t>Ex 2: Vin = 4.5V, </a:t>
            </a:r>
            <a:r>
              <a:rPr lang="en-US" dirty="0" err="1" smtClean="0"/>
              <a:t>Dout</a:t>
            </a:r>
            <a:r>
              <a:rPr lang="en-US" dirty="0" smtClean="0"/>
              <a:t> = 4.5 / 4.88 = 922 = 0b0011 1001 1010 = 0x39A</a:t>
            </a:r>
          </a:p>
          <a:p>
            <a:pPr marL="800100" lvl="3" indent="-342900"/>
            <a:r>
              <a:rPr lang="en-US" dirty="0" smtClean="0"/>
              <a:t>Ex 3: Vin = 1V, </a:t>
            </a:r>
            <a:r>
              <a:rPr lang="en-US" dirty="0" err="1" smtClean="0"/>
              <a:t>Dout</a:t>
            </a:r>
            <a:r>
              <a:rPr lang="en-US" dirty="0" smtClean="0"/>
              <a:t> = 1 / 1.95 = 512 = 0b0010 0000 0000 = 0x200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36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PIC18 has internal on-chip ADC</a:t>
            </a:r>
          </a:p>
          <a:p>
            <a:pPr lvl="1"/>
            <a:r>
              <a:rPr lang="en-US" dirty="0" smtClean="0"/>
              <a:t>PIC18F4520 has 8 ADC channels (</a:t>
            </a:r>
            <a:r>
              <a:rPr lang="en-US" dirty="0" err="1" smtClean="0"/>
              <a:t>ANx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 ADC is 10-bit</a:t>
            </a:r>
          </a:p>
          <a:p>
            <a:pPr lvl="1"/>
            <a:r>
              <a:rPr lang="en-US" dirty="0" smtClean="0"/>
              <a:t>Multiplexed with PORTA (AN0-AN4) and PORTE (AN5-AN7)</a:t>
            </a:r>
          </a:p>
          <a:p>
            <a:pPr lvl="1"/>
            <a:r>
              <a:rPr lang="en-US" dirty="0" smtClean="0"/>
              <a:t>2 registers control the </a:t>
            </a:r>
            <a:r>
              <a:rPr lang="en-US" dirty="0" err="1" smtClean="0"/>
              <a:t>behaviour</a:t>
            </a:r>
            <a:r>
              <a:rPr lang="en-US" dirty="0" smtClean="0"/>
              <a:t> of ADC</a:t>
            </a:r>
          </a:p>
          <a:p>
            <a:pPr lvl="2"/>
            <a:r>
              <a:rPr lang="en-US" dirty="0" smtClean="0"/>
              <a:t>ADCON0 and ADCON1</a:t>
            </a:r>
          </a:p>
          <a:p>
            <a:pPr lvl="1"/>
            <a:r>
              <a:rPr lang="en-US" dirty="0" smtClean="0"/>
              <a:t>Output is available in ADRES register (ADRESH:ADRESL)</a:t>
            </a:r>
          </a:p>
          <a:p>
            <a:pPr lvl="2"/>
            <a:r>
              <a:rPr lang="en-US" dirty="0" smtClean="0"/>
              <a:t>10-bits valid out of 16 (right/left justified)</a:t>
            </a:r>
          </a:p>
          <a:p>
            <a:pPr lvl="1"/>
            <a:r>
              <a:rPr lang="en-US" dirty="0" err="1" smtClean="0"/>
              <a:t>Vref</a:t>
            </a:r>
            <a:r>
              <a:rPr lang="en-US" dirty="0" smtClean="0"/>
              <a:t>+, </a:t>
            </a:r>
            <a:r>
              <a:rPr lang="en-US" dirty="0" err="1" smtClean="0"/>
              <a:t>Vref</a:t>
            </a:r>
            <a:r>
              <a:rPr lang="en-US" dirty="0" smtClean="0"/>
              <a:t>- can be </a:t>
            </a:r>
            <a:r>
              <a:rPr lang="en-US" dirty="0" err="1" smtClean="0"/>
              <a:t>Vdd</a:t>
            </a:r>
            <a:r>
              <a:rPr lang="en-US" dirty="0" smtClean="0"/>
              <a:t>, </a:t>
            </a:r>
            <a:r>
              <a:rPr lang="en-US" dirty="0" err="1" smtClean="0"/>
              <a:t>Vss</a:t>
            </a:r>
            <a:r>
              <a:rPr lang="en-US" dirty="0" smtClean="0"/>
              <a:t> or external</a:t>
            </a:r>
          </a:p>
          <a:p>
            <a:pPr lvl="1"/>
            <a:r>
              <a:rPr lang="en-US" dirty="0" smtClean="0"/>
              <a:t>ADC is capable of generating interrupts</a:t>
            </a:r>
          </a:p>
          <a:p>
            <a:pPr lvl="2"/>
            <a:r>
              <a:rPr lang="en-US" dirty="0" smtClean="0"/>
              <a:t>Interrupt flag is ADIF (part of PIR1)</a:t>
            </a:r>
          </a:p>
          <a:p>
            <a:pPr lvl="2"/>
            <a:r>
              <a:rPr lang="en-US" dirty="0" smtClean="0"/>
              <a:t>Interrupt enable flag is ADIE (part of PIE1)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65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and CISC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Simple instruction set</a:t>
            </a:r>
          </a:p>
          <a:p>
            <a:pPr lvl="1"/>
            <a:r>
              <a:rPr lang="en-US" dirty="0" smtClean="0"/>
              <a:t>Regular instruction format</a:t>
            </a:r>
          </a:p>
          <a:p>
            <a:pPr lvl="1"/>
            <a:r>
              <a:rPr lang="en-US" dirty="0" smtClean="0"/>
              <a:t>Simple address modes</a:t>
            </a:r>
          </a:p>
          <a:p>
            <a:pPr lvl="1"/>
            <a:r>
              <a:rPr lang="en-US" dirty="0" smtClean="0"/>
              <a:t>Separate data and program memory</a:t>
            </a:r>
          </a:p>
          <a:p>
            <a:pPr lvl="1"/>
            <a:r>
              <a:rPr lang="en-US" dirty="0" smtClean="0"/>
              <a:t>Operations are </a:t>
            </a:r>
            <a:r>
              <a:rPr lang="en-US" dirty="0" err="1" smtClean="0"/>
              <a:t>reg</a:t>
            </a:r>
            <a:r>
              <a:rPr lang="en-US" dirty="0" smtClean="0"/>
              <a:t> to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/>
              <a:t>Large number of CPU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Simpler to design and debug code</a:t>
            </a:r>
          </a:p>
          <a:p>
            <a:r>
              <a:rPr lang="en-US" dirty="0" smtClean="0"/>
              <a:t>CISC</a:t>
            </a:r>
          </a:p>
          <a:p>
            <a:pPr lvl="1"/>
            <a:r>
              <a:rPr lang="en-US" dirty="0" smtClean="0"/>
              <a:t>Complex instruction set</a:t>
            </a:r>
          </a:p>
          <a:p>
            <a:pPr lvl="1"/>
            <a:r>
              <a:rPr lang="en-US" dirty="0" smtClean="0"/>
              <a:t>Irregular instruction format</a:t>
            </a:r>
          </a:p>
          <a:p>
            <a:pPr lvl="1"/>
            <a:r>
              <a:rPr lang="en-US" dirty="0" smtClean="0"/>
              <a:t>Complex address modes</a:t>
            </a:r>
          </a:p>
          <a:p>
            <a:pPr lvl="1"/>
            <a:r>
              <a:rPr lang="en-US" dirty="0" smtClean="0"/>
              <a:t>Combined data and program memory</a:t>
            </a:r>
          </a:p>
          <a:p>
            <a:pPr lvl="1"/>
            <a:r>
              <a:rPr lang="en-US" dirty="0" smtClean="0"/>
              <a:t>Operations are </a:t>
            </a:r>
            <a:r>
              <a:rPr lang="en-US" dirty="0" err="1" smtClean="0"/>
              <a:t>reg</a:t>
            </a:r>
            <a:r>
              <a:rPr lang="en-US" dirty="0" smtClean="0"/>
              <a:t> to 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/>
              <a:t>Small number of CPU </a:t>
            </a:r>
            <a:r>
              <a:rPr lang="en-US" dirty="0" err="1" smtClean="0"/>
              <a:t>regs</a:t>
            </a:r>
            <a:endParaRPr lang="en-US" dirty="0" smtClean="0"/>
          </a:p>
          <a:p>
            <a:pPr lvl="1"/>
            <a:r>
              <a:rPr lang="en-US" dirty="0" smtClean="0"/>
              <a:t>Code design and debug cycles are complex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443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ADCON0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ADCON0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ADON: Enable (1) / disable (0) the A-to-D feature</a:t>
            </a:r>
          </a:p>
          <a:p>
            <a:pPr lvl="1"/>
            <a:r>
              <a:rPr lang="en-US" dirty="0" smtClean="0"/>
              <a:t>GO/DONE: Set GO to High to start, ADC will make it low on completion</a:t>
            </a:r>
          </a:p>
          <a:p>
            <a:pPr lvl="1"/>
            <a:r>
              <a:rPr lang="en-US" dirty="0" smtClean="0"/>
              <a:t>CHS0,1,2: Channel selection (AN0 to AN7)</a:t>
            </a:r>
          </a:p>
          <a:p>
            <a:pPr lvl="1"/>
            <a:r>
              <a:rPr lang="en-US" dirty="0" smtClean="0"/>
              <a:t>ADCS0,1,2: Clock source select</a:t>
            </a:r>
          </a:p>
          <a:p>
            <a:pPr lvl="2"/>
            <a:r>
              <a:rPr lang="en-US" dirty="0" smtClean="0"/>
              <a:t>000		</a:t>
            </a:r>
            <a:r>
              <a:rPr lang="en-US" dirty="0" err="1" smtClean="0"/>
              <a:t>Fosc</a:t>
            </a:r>
            <a:r>
              <a:rPr lang="en-US" dirty="0" smtClean="0"/>
              <a:t>/2</a:t>
            </a:r>
          </a:p>
          <a:p>
            <a:pPr lvl="2"/>
            <a:r>
              <a:rPr lang="en-US" dirty="0" smtClean="0"/>
              <a:t>001		</a:t>
            </a:r>
            <a:r>
              <a:rPr lang="en-US" dirty="0" err="1" smtClean="0"/>
              <a:t>Fosc</a:t>
            </a:r>
            <a:r>
              <a:rPr lang="en-US" dirty="0" smtClean="0"/>
              <a:t>/8</a:t>
            </a:r>
          </a:p>
          <a:p>
            <a:pPr lvl="2"/>
            <a:r>
              <a:rPr lang="en-US" dirty="0" smtClean="0"/>
              <a:t>010		</a:t>
            </a:r>
            <a:r>
              <a:rPr lang="en-US" dirty="0" err="1" smtClean="0"/>
              <a:t>Fosc</a:t>
            </a:r>
            <a:r>
              <a:rPr lang="en-US" dirty="0" smtClean="0"/>
              <a:t>/32</a:t>
            </a:r>
          </a:p>
          <a:p>
            <a:pPr lvl="2"/>
            <a:r>
              <a:rPr lang="en-US" dirty="0" smtClean="0"/>
              <a:t>011		Internal RC</a:t>
            </a:r>
          </a:p>
          <a:p>
            <a:pPr lvl="2"/>
            <a:r>
              <a:rPr lang="en-US" dirty="0" smtClean="0"/>
              <a:t>100		</a:t>
            </a:r>
            <a:r>
              <a:rPr lang="en-US" dirty="0" err="1" smtClean="0"/>
              <a:t>Fosc</a:t>
            </a:r>
            <a:r>
              <a:rPr lang="en-US" dirty="0" smtClean="0"/>
              <a:t>/4</a:t>
            </a:r>
          </a:p>
          <a:p>
            <a:pPr lvl="2"/>
            <a:r>
              <a:rPr lang="en-US" dirty="0" smtClean="0"/>
              <a:t>101		</a:t>
            </a:r>
            <a:r>
              <a:rPr lang="en-US" dirty="0" err="1" smtClean="0"/>
              <a:t>Fosc</a:t>
            </a:r>
            <a:r>
              <a:rPr lang="en-US" dirty="0" smtClean="0"/>
              <a:t>/16</a:t>
            </a:r>
          </a:p>
          <a:p>
            <a:pPr lvl="2"/>
            <a:r>
              <a:rPr lang="en-US" dirty="0" smtClean="0"/>
              <a:t>110		</a:t>
            </a:r>
            <a:r>
              <a:rPr lang="en-US" dirty="0" err="1" smtClean="0"/>
              <a:t>Fosc</a:t>
            </a:r>
            <a:r>
              <a:rPr lang="en-US" dirty="0" smtClean="0"/>
              <a:t>/64</a:t>
            </a:r>
          </a:p>
          <a:p>
            <a:pPr lvl="2"/>
            <a:r>
              <a:rPr lang="en-US" dirty="0" smtClean="0"/>
              <a:t>111		Internal RC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2060848"/>
            <a:ext cx="792088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ADCS1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83768" y="206084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ADCS0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34786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CHS2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06794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CHS1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78802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CHS0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08103" y="2060848"/>
            <a:ext cx="1088257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GO/DONE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596361" y="2060848"/>
            <a:ext cx="351903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8264" y="206084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9876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ADCON1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ADFM: Controls the right (1) / left (0) justification of output in ADRES</a:t>
            </a:r>
          </a:p>
          <a:p>
            <a:pPr lvl="1"/>
            <a:r>
              <a:rPr lang="en-US" dirty="0" smtClean="0"/>
              <a:t>ADCS2: Part of ADCON0 for deciding clock source</a:t>
            </a:r>
          </a:p>
          <a:p>
            <a:pPr lvl="1"/>
            <a:r>
              <a:rPr lang="en-US" dirty="0" smtClean="0"/>
              <a:t>PCFG0,1,2,3: Control # of channels, pins for channels and </a:t>
            </a:r>
            <a:r>
              <a:rPr lang="en-US" dirty="0" err="1" smtClean="0"/>
              <a:t>Vref</a:t>
            </a:r>
            <a:r>
              <a:rPr lang="en-US" dirty="0" smtClean="0"/>
              <a:t>+, </a:t>
            </a:r>
            <a:r>
              <a:rPr lang="en-US" dirty="0" err="1" smtClean="0"/>
              <a:t>Vref</a:t>
            </a:r>
            <a:r>
              <a:rPr lang="en-US" dirty="0" smtClean="0"/>
              <a:t>-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1680" y="2420888"/>
            <a:ext cx="792088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ADFM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83768" y="2420888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ADCS2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34786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06794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802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4826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50810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PCFG2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28184" y="2420888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PCFG1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708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is an analog ADC input channel</a:t>
            </a:r>
          </a:p>
          <a:p>
            <a:r>
              <a:rPr lang="en-US" dirty="0" smtClean="0"/>
              <a:t>D is IO PORT’s digital pin</a:t>
            </a:r>
          </a:p>
          <a:p>
            <a:r>
              <a:rPr lang="en-US" dirty="0" smtClean="0"/>
              <a:t>C/R indicates ratio of analog channels to number of pins used for </a:t>
            </a:r>
            <a:r>
              <a:rPr lang="en-US" dirty="0" err="1" smtClean="0"/>
              <a:t>Vref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ADCON1 (PCFG bits)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0302885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750912"/>
                <a:gridCol w="720080"/>
                <a:gridCol w="586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Vref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51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Turn on the ADC module (ADCON of ADCON0)</a:t>
            </a:r>
          </a:p>
          <a:p>
            <a:r>
              <a:rPr lang="en-US" dirty="0" smtClean="0"/>
              <a:t>Make the corresponding PORT pin an input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Vref</a:t>
            </a:r>
            <a:r>
              <a:rPr lang="en-US" dirty="0" smtClean="0"/>
              <a:t>+ and </a:t>
            </a:r>
            <a:r>
              <a:rPr lang="en-US" dirty="0" err="1" smtClean="0"/>
              <a:t>Vref</a:t>
            </a:r>
            <a:r>
              <a:rPr lang="en-US" dirty="0" smtClean="0"/>
              <a:t>- (usually </a:t>
            </a:r>
            <a:r>
              <a:rPr lang="en-US" dirty="0" err="1" smtClean="0"/>
              <a:t>Vdd</a:t>
            </a:r>
            <a:r>
              <a:rPr lang="en-US" dirty="0" smtClean="0"/>
              <a:t> and </a:t>
            </a:r>
            <a:r>
              <a:rPr lang="en-US" dirty="0" err="1" smtClean="0"/>
              <a:t>Vss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 ADC clock (ADCON0)</a:t>
            </a:r>
          </a:p>
          <a:p>
            <a:r>
              <a:rPr lang="en-US" dirty="0" smtClean="0"/>
              <a:t>Wait for acquisition time (minimum 1.6usec)</a:t>
            </a:r>
          </a:p>
          <a:p>
            <a:r>
              <a:rPr lang="en-US" dirty="0" smtClean="0"/>
              <a:t>Activate GO/DONE bit</a:t>
            </a:r>
          </a:p>
          <a:p>
            <a:r>
              <a:rPr lang="en-US" dirty="0" smtClean="0"/>
              <a:t>Wait for GO/DONE to go low</a:t>
            </a:r>
          </a:p>
          <a:p>
            <a:r>
              <a:rPr lang="en-US" dirty="0" smtClean="0"/>
              <a:t>Read ADRESH:ADRESL (right/left justified)</a:t>
            </a:r>
          </a:p>
        </p:txBody>
      </p:sp>
    </p:spTree>
    <p:extLst>
      <p:ext uri="{BB962C8B-B14F-4D97-AF65-F5344CB8AC3E}">
        <p14:creationId xmlns:p14="http://schemas.microsoft.com/office/powerpoint/2010/main" xmlns="" val="36656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ADC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Convert analog voltage at pin RA0 (AN0) and put the output at 0x30(H), 0x31(L) once per second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ORG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TRISA, 0			; ADC input</a:t>
            </a:r>
          </a:p>
          <a:p>
            <a:pPr marL="0" indent="0">
              <a:buNone/>
            </a:pPr>
            <a:r>
              <a:rPr lang="en-US" dirty="0" smtClean="0"/>
              <a:t>	MOVLW 0x81			; </a:t>
            </a:r>
            <a:r>
              <a:rPr lang="en-US" dirty="0" err="1" smtClean="0"/>
              <a:t>Fosc</a:t>
            </a:r>
            <a:r>
              <a:rPr lang="en-US" dirty="0" smtClean="0"/>
              <a:t>/64, </a:t>
            </a:r>
            <a:r>
              <a:rPr lang="en-US" dirty="0" err="1" smtClean="0"/>
              <a:t>Vdd</a:t>
            </a:r>
            <a:r>
              <a:rPr lang="en-US" dirty="0" smtClean="0"/>
              <a:t>, </a:t>
            </a:r>
            <a:r>
              <a:rPr lang="en-US" dirty="0" err="1" smtClean="0"/>
              <a:t>Vss</a:t>
            </a:r>
            <a:r>
              <a:rPr lang="en-US" dirty="0" smtClean="0"/>
              <a:t>, ADON</a:t>
            </a:r>
          </a:p>
          <a:p>
            <a:pPr marL="0" indent="0">
              <a:buNone/>
            </a:pPr>
            <a:r>
              <a:rPr lang="en-US" dirty="0" smtClean="0"/>
              <a:t>	MOVWF ADCON0</a:t>
            </a:r>
          </a:p>
          <a:p>
            <a:pPr marL="0" indent="0">
              <a:buNone/>
            </a:pPr>
            <a:r>
              <a:rPr lang="en-US" dirty="0" smtClean="0"/>
              <a:t>	MOVLW 0xCE			; right-justified, AN0 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ADCON1</a:t>
            </a:r>
          </a:p>
          <a:p>
            <a:pPr marL="0" indent="0">
              <a:buNone/>
            </a:pPr>
            <a:r>
              <a:rPr lang="en-US" dirty="0" smtClean="0"/>
              <a:t>L1	CALL ACQ_DELAY			; </a:t>
            </a:r>
            <a:r>
              <a:rPr lang="en-US" dirty="0" err="1" smtClean="0"/>
              <a:t>atleast</a:t>
            </a:r>
            <a:r>
              <a:rPr lang="en-US" dirty="0" smtClean="0"/>
              <a:t> 1.6 </a:t>
            </a:r>
            <a:r>
              <a:rPr lang="en-US" dirty="0" err="1" smtClean="0"/>
              <a:t>usec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ADCON0, GO			; start using GO bit</a:t>
            </a:r>
          </a:p>
          <a:p>
            <a:pPr marL="0" indent="0">
              <a:buNone/>
            </a:pPr>
            <a:r>
              <a:rPr lang="en-US" dirty="0" smtClean="0"/>
              <a:t>L2	BTFSC ADCON0, DONE</a:t>
            </a:r>
            <a:r>
              <a:rPr lang="en-US" dirty="0"/>
              <a:t>		</a:t>
            </a:r>
            <a:r>
              <a:rPr lang="en-US" dirty="0" smtClean="0"/>
              <a:t>; check for DONE bit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MOVFF ADRESH, 0x30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MOVFF ADRESL, 0x31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1SEC_DELAY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3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PIC18 has a unique </a:t>
            </a:r>
            <a:r>
              <a:rPr lang="en-US" b="1" dirty="0"/>
              <a:t>C</a:t>
            </a:r>
            <a:r>
              <a:rPr lang="en-US" dirty="0"/>
              <a:t>ompare-</a:t>
            </a:r>
            <a:r>
              <a:rPr lang="en-US" b="1" dirty="0"/>
              <a:t>C</a:t>
            </a:r>
            <a:r>
              <a:rPr lang="en-US" dirty="0"/>
              <a:t>apture-</a:t>
            </a:r>
            <a:r>
              <a:rPr lang="en-US" b="1" dirty="0"/>
              <a:t>P</a:t>
            </a:r>
            <a:r>
              <a:rPr lang="en-US" dirty="0"/>
              <a:t>WM </a:t>
            </a:r>
            <a:r>
              <a:rPr lang="en-US" dirty="0" smtClean="0"/>
              <a:t>(CCP) feature</a:t>
            </a:r>
          </a:p>
          <a:p>
            <a:pPr lvl="1"/>
            <a:r>
              <a:rPr lang="en-US" dirty="0" smtClean="0"/>
              <a:t>Compare</a:t>
            </a:r>
          </a:p>
          <a:p>
            <a:pPr lvl="2"/>
            <a:r>
              <a:rPr lang="en-US" dirty="0" smtClean="0"/>
              <a:t>Compare a TIMER register with a preloaded CCPR register and control a CCP pin output</a:t>
            </a:r>
          </a:p>
          <a:p>
            <a:pPr lvl="1"/>
            <a:r>
              <a:rPr lang="en-US" dirty="0" smtClean="0"/>
              <a:t>Capture</a:t>
            </a:r>
          </a:p>
          <a:p>
            <a:pPr lvl="2"/>
            <a:r>
              <a:rPr lang="en-US" dirty="0" smtClean="0"/>
              <a:t>Capture the value of a TIMER register into a CCPR register in response to a CCP pin input</a:t>
            </a:r>
          </a:p>
          <a:p>
            <a:pPr lvl="1"/>
            <a:r>
              <a:rPr lang="en-US" dirty="0" smtClean="0"/>
              <a:t>PWM</a:t>
            </a:r>
          </a:p>
          <a:p>
            <a:pPr lvl="2"/>
            <a:r>
              <a:rPr lang="en-US" dirty="0" smtClean="0"/>
              <a:t>Generate controlled PWM output at CCP pin, using a TIMER</a:t>
            </a:r>
          </a:p>
          <a:p>
            <a:r>
              <a:rPr lang="en-US" dirty="0" smtClean="0"/>
              <a:t>PIC18 family may have 1/more CCP and 1/more ECCP modules</a:t>
            </a:r>
          </a:p>
          <a:p>
            <a:r>
              <a:rPr lang="en-US" dirty="0" smtClean="0"/>
              <a:t>CCP registers (for CCP1 module, similar for others)</a:t>
            </a:r>
          </a:p>
          <a:p>
            <a:pPr lvl="1"/>
            <a:r>
              <a:rPr lang="en-US" dirty="0" smtClean="0"/>
              <a:t>Control: CCP1CON (</a:t>
            </a:r>
            <a:r>
              <a:rPr lang="en-US" dirty="0" err="1" smtClean="0"/>
              <a:t>config</a:t>
            </a:r>
            <a:r>
              <a:rPr lang="en-US" dirty="0" smtClean="0"/>
              <a:t>), T3CON (timer selection)</a:t>
            </a:r>
          </a:p>
          <a:p>
            <a:pPr lvl="1"/>
            <a:r>
              <a:rPr lang="en-US" dirty="0" smtClean="0"/>
              <a:t>Timer: Compare/Capture - TIMER1/ TIMER3; PWM - TIMER2</a:t>
            </a:r>
          </a:p>
          <a:p>
            <a:pPr lvl="1"/>
            <a:r>
              <a:rPr lang="en-US" dirty="0" smtClean="0"/>
              <a:t>CCPR register: CCPR1H:CCPR1L (16-bit)</a:t>
            </a:r>
          </a:p>
          <a:p>
            <a:r>
              <a:rPr lang="en-US" dirty="0" smtClean="0"/>
              <a:t>CCP Pins</a:t>
            </a:r>
          </a:p>
          <a:p>
            <a:pPr lvl="1"/>
            <a:r>
              <a:rPr lang="en-US" dirty="0" smtClean="0"/>
              <a:t>CCP1 (output for compare, input for capture) – multiplexed with RC2</a:t>
            </a:r>
          </a:p>
          <a:p>
            <a:pPr lvl="1"/>
            <a:r>
              <a:rPr lang="en-US" dirty="0" smtClean="0"/>
              <a:t>T1CKI / T3CKI (clock input for timer)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66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CCP1CON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smtClean="0"/>
              <a:t>CCP1M0,1,2,3: CCP1 mode select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0000	CCP1 is off</a:t>
            </a:r>
          </a:p>
          <a:p>
            <a:pPr lvl="1"/>
            <a:r>
              <a:rPr lang="en-US" dirty="0" smtClean="0"/>
              <a:t>0001	Reserved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0010	Compare mode – toggle CCP1 on match</a:t>
            </a:r>
          </a:p>
          <a:p>
            <a:pPr lvl="1"/>
            <a:r>
              <a:rPr lang="en-US" dirty="0" smtClean="0"/>
              <a:t>0011	Reserved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0100	Capture mode – every falling edge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0101	Capture mode – every rising edge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0110	Capture mode – every 4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rising edge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0111	Capture mode – every 16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rising edge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1000	Compare mode – CCP1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low, match high, CCP1IF set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1001	Compare mode – CCP1 </a:t>
            </a:r>
            <a:r>
              <a:rPr lang="en-US" dirty="0" err="1" smtClean="0">
                <a:solidFill>
                  <a:srgbClr val="FF0000"/>
                </a:solidFill>
              </a:rPr>
              <a:t>init</a:t>
            </a:r>
            <a:r>
              <a:rPr lang="en-US" dirty="0" smtClean="0">
                <a:solidFill>
                  <a:srgbClr val="FF0000"/>
                </a:solidFill>
              </a:rPr>
              <a:t> high, match low, CCP1IF set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1010	Compare mode – generate s/w interrupt, CCP1 no effect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1011	Compare mode – trigger special event , CCP1IF set, timer cleared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11xx	PWM mode</a:t>
            </a:r>
          </a:p>
          <a:p>
            <a:r>
              <a:rPr lang="en-US" dirty="0" smtClean="0"/>
              <a:t>DC1B1,2: Duty cycle bits used in PWM mode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47664" y="1268760"/>
            <a:ext cx="28803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728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DC1B1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987824" y="126876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DC1B</a:t>
            </a:r>
            <a:r>
              <a:rPr lang="en-US" sz="16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920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835696" y="1268760"/>
            <a:ext cx="28803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60032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CCP1M2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876256" y="1268760"/>
            <a:ext cx="1008112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CCP1M0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682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CCP1 T3CON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T3CCP1,2 (bits 5,6): Control which timer is used for CCP1 and ECCP1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CCP1		ECCP1</a:t>
            </a:r>
          </a:p>
          <a:p>
            <a:pPr marL="457200" lvl="1" indent="0">
              <a:buNone/>
            </a:pPr>
            <a:r>
              <a:rPr lang="en-US" dirty="0" smtClean="0"/>
              <a:t>00		Timer1	Timer1</a:t>
            </a:r>
          </a:p>
          <a:p>
            <a:pPr marL="457200" lvl="1" indent="0">
              <a:buNone/>
            </a:pPr>
            <a:r>
              <a:rPr lang="en-US" dirty="0" smtClean="0"/>
              <a:t>01		Timer1	Timer3</a:t>
            </a:r>
          </a:p>
          <a:p>
            <a:pPr marL="457200" lvl="1" indent="0">
              <a:buNone/>
            </a:pPr>
            <a:r>
              <a:rPr lang="en-US" dirty="0" smtClean="0"/>
              <a:t>1x		Timer3	Timer3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66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Compare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compare mode, PIC18 can control the </a:t>
            </a:r>
            <a:r>
              <a:rPr lang="en-US" dirty="0" err="1" smtClean="0"/>
              <a:t>behaviour</a:t>
            </a:r>
            <a:r>
              <a:rPr lang="en-US" dirty="0" smtClean="0"/>
              <a:t> of the CCP1 pin (output) when there is a “compare match”</a:t>
            </a:r>
          </a:p>
          <a:p>
            <a:pPr lvl="1"/>
            <a:r>
              <a:rPr lang="en-US" dirty="0" smtClean="0"/>
              <a:t>When the contents of TIMER1 register TMR1H:TMR1L matches CCPR1H:CCPR1L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Drive CCP1 high</a:t>
            </a:r>
          </a:p>
          <a:p>
            <a:pPr lvl="1"/>
            <a:r>
              <a:rPr lang="en-US" dirty="0" smtClean="0"/>
              <a:t>Drive CCP1 low</a:t>
            </a:r>
          </a:p>
          <a:p>
            <a:pPr lvl="1"/>
            <a:r>
              <a:rPr lang="en-US" dirty="0" smtClean="0"/>
              <a:t>Toggle CCP1</a:t>
            </a:r>
          </a:p>
          <a:p>
            <a:pPr lvl="1"/>
            <a:r>
              <a:rPr lang="en-US" dirty="0" smtClean="0"/>
              <a:t>Generate a software interrupt (CCP interrupt)</a:t>
            </a:r>
          </a:p>
          <a:p>
            <a:pPr lvl="1"/>
            <a:r>
              <a:rPr lang="en-US" dirty="0" smtClean="0"/>
              <a:t>Trigger a special event with a hardware interrupt and clear the timer</a:t>
            </a:r>
          </a:p>
        </p:txBody>
      </p:sp>
    </p:spTree>
    <p:extLst>
      <p:ext uri="{BB962C8B-B14F-4D97-AF65-F5344CB8AC3E}">
        <p14:creationId xmlns:p14="http://schemas.microsoft.com/office/powerpoint/2010/main" xmlns="" val="3360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Compare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Initialize CCP1CON for proper compare mode</a:t>
            </a:r>
          </a:p>
          <a:p>
            <a:r>
              <a:rPr lang="en-US" dirty="0" smtClean="0"/>
              <a:t>Initialize T3CON (select Timer1)</a:t>
            </a:r>
          </a:p>
          <a:p>
            <a:r>
              <a:rPr lang="en-US" dirty="0" smtClean="0"/>
              <a:t>Initialize CCP </a:t>
            </a:r>
            <a:r>
              <a:rPr lang="en-US" dirty="0" err="1" smtClean="0"/>
              <a:t>regs</a:t>
            </a:r>
            <a:r>
              <a:rPr lang="en-US" dirty="0" smtClean="0"/>
              <a:t>: CCPR1H:CCPR1L</a:t>
            </a:r>
          </a:p>
          <a:p>
            <a:r>
              <a:rPr lang="en-US" dirty="0" smtClean="0"/>
              <a:t>Make CCP1 (RC2) an output pin</a:t>
            </a:r>
          </a:p>
          <a:p>
            <a:r>
              <a:rPr lang="en-US" dirty="0" smtClean="0"/>
              <a:t>Load Timer1 registers: TMR1H:TMR1L</a:t>
            </a:r>
          </a:p>
          <a:p>
            <a:r>
              <a:rPr lang="en-US" dirty="0" smtClean="0"/>
              <a:t>Start Timer1 (TMR1ON of T1CON)</a:t>
            </a:r>
          </a:p>
          <a:p>
            <a:r>
              <a:rPr lang="en-US" dirty="0" smtClean="0"/>
              <a:t>Monitor CCP1IF flag (or use CCP interrupt)</a:t>
            </a:r>
          </a:p>
          <a:p>
            <a:pPr marL="0" indent="0" algn="ctr">
              <a:buNone/>
            </a:pPr>
            <a:r>
              <a:rPr lang="en-US" i="1" dirty="0" smtClean="0"/>
              <a:t>-- When Timer1 register value matches CCPR1 the CCP1 pin will exhibit desired </a:t>
            </a:r>
            <a:r>
              <a:rPr lang="en-US" i="1" dirty="0" err="1" smtClean="0"/>
              <a:t>behaviour</a:t>
            </a:r>
            <a:r>
              <a:rPr lang="en-US" i="1" dirty="0" smtClean="0"/>
              <a:t> 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4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Microprocessors and Microcontrollers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microprocessor is a processor on one silicon chip.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microcontroller is a microprocessor with added circuitry.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7E10F-4E93-4B0F-A689-41670A9A12E6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7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Compare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Make CCP1 toggle on compare match (CCPR1 value 0x1234)</a:t>
            </a:r>
          </a:p>
          <a:p>
            <a:pPr marL="0" indent="0">
              <a:buNone/>
            </a:pPr>
            <a:r>
              <a:rPr lang="en-US" dirty="0" smtClean="0"/>
              <a:t>	MOVLW 0x02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CCP1CON		; compare mode, toggle on match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T3CON		; select TIMER1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T1CON		; internal </a:t>
            </a:r>
            <a:r>
              <a:rPr lang="en-US" dirty="0" err="1" smtClean="0"/>
              <a:t>clk</a:t>
            </a:r>
            <a:r>
              <a:rPr lang="en-US" dirty="0" smtClean="0"/>
              <a:t>, 1:1 </a:t>
            </a:r>
            <a:r>
              <a:rPr lang="en-US" dirty="0" err="1" smtClean="0"/>
              <a:t>prescale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TRISC, CCP1		; CCP1 is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0x12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CCPR1H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0x34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CCPR1L		; load CCPR1 with value 0x1234</a:t>
            </a:r>
          </a:p>
          <a:p>
            <a:pPr marL="0" indent="0">
              <a:buNone/>
            </a:pPr>
            <a:r>
              <a:rPr lang="en-US" dirty="0" smtClean="0"/>
              <a:t>L1	CLRF TMR1H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TMR1L			; load TMR1H:TMR1L with </a:t>
            </a:r>
            <a:r>
              <a:rPr lang="en-US" dirty="0" err="1" smtClean="0"/>
              <a:t>zeros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CCP1IF		; clear previous CCP1IF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T1CON, TMR1ON		; start timer</a:t>
            </a:r>
          </a:p>
          <a:p>
            <a:pPr marL="0" indent="0">
              <a:buNone/>
            </a:pPr>
            <a:r>
              <a:rPr lang="en-US" dirty="0" smtClean="0"/>
              <a:t>L2	BTFSS PIR1, CCP1IF		; test for match, when there is a match , CCP1IF will go high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L2			; also, CCP1 will automatically toggle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T1CON, TMR1ON		; stop timer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BRA L1			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698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Capture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capture mode, PIC18 can “capture” an event of interest at CCP1 pin (input)</a:t>
            </a:r>
          </a:p>
          <a:p>
            <a:pPr lvl="1"/>
            <a:r>
              <a:rPr lang="en-US" dirty="0" smtClean="0"/>
              <a:t>And cause the contents of Timer1 register TMR1H:TMR1L to get loaded into CCPR1H:CCPR1L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 control (at CCP1 input pin)</a:t>
            </a:r>
          </a:p>
          <a:p>
            <a:pPr lvl="1"/>
            <a:r>
              <a:rPr lang="en-US" dirty="0" smtClean="0"/>
              <a:t>Every falling edge</a:t>
            </a:r>
          </a:p>
          <a:p>
            <a:pPr lvl="1"/>
            <a:r>
              <a:rPr lang="en-US" dirty="0" smtClean="0"/>
              <a:t>Every rising edge</a:t>
            </a:r>
          </a:p>
          <a:p>
            <a:pPr lvl="1"/>
            <a:r>
              <a:rPr lang="en-US" dirty="0" smtClean="0"/>
              <a:t>Every 4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</a:p>
          <a:p>
            <a:pPr lvl="1"/>
            <a:r>
              <a:rPr lang="en-US" dirty="0" smtClean="0"/>
              <a:t>Every 16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</a:p>
          <a:p>
            <a:r>
              <a:rPr lang="en-US" dirty="0" smtClean="0"/>
              <a:t>Used for measuring pulse width / period of an input pulse on CCP1 pin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72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Capture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Initialize CCP1CON for proper capture mode</a:t>
            </a:r>
          </a:p>
          <a:p>
            <a:r>
              <a:rPr lang="en-US" dirty="0" smtClean="0"/>
              <a:t>Initialize T3CON (select TIMER1)</a:t>
            </a:r>
          </a:p>
          <a:p>
            <a:r>
              <a:rPr lang="en-US" dirty="0" smtClean="0"/>
              <a:t>Make CCP1 (RC2) an input pin</a:t>
            </a:r>
          </a:p>
          <a:p>
            <a:r>
              <a:rPr lang="en-US" dirty="0" smtClean="0"/>
              <a:t>Wait for rising/falling edge 1 at CCP1</a:t>
            </a:r>
          </a:p>
          <a:p>
            <a:r>
              <a:rPr lang="en-US" dirty="0" smtClean="0"/>
              <a:t>Initialize Timer1 register to zero</a:t>
            </a:r>
          </a:p>
          <a:p>
            <a:r>
              <a:rPr lang="en-US" dirty="0" smtClean="0"/>
              <a:t>Start Timer1</a:t>
            </a:r>
          </a:p>
          <a:p>
            <a:r>
              <a:rPr lang="en-US" dirty="0" smtClean="0"/>
              <a:t>Wait for rising/falling edge 2 at CCP1</a:t>
            </a:r>
          </a:p>
          <a:p>
            <a:r>
              <a:rPr lang="en-US" dirty="0" smtClean="0"/>
              <a:t>Read Timer1/CCPR1 value on rising/falling edge 2</a:t>
            </a:r>
          </a:p>
          <a:p>
            <a:pPr marL="0" indent="0" algn="ctr">
              <a:buNone/>
            </a:pPr>
            <a:r>
              <a:rPr lang="en-US" i="1" dirty="0" smtClean="0"/>
              <a:t>-- This is the period of the input pulse in terms of </a:t>
            </a:r>
            <a:r>
              <a:rPr lang="en-US" i="1" dirty="0" err="1" smtClean="0"/>
              <a:t>Tclk</a:t>
            </a:r>
            <a:r>
              <a:rPr lang="en-US" i="1" dirty="0" smtClean="0"/>
              <a:t> multiples [</a:t>
            </a:r>
            <a:r>
              <a:rPr lang="en-US" i="1" dirty="0" err="1" smtClean="0"/>
              <a:t>Tclk</a:t>
            </a:r>
            <a:r>
              <a:rPr lang="en-US" i="1" dirty="0" smtClean="0"/>
              <a:t> = 1/(</a:t>
            </a:r>
            <a:r>
              <a:rPr lang="en-US" i="1" dirty="0" err="1" smtClean="0"/>
              <a:t>Fosc</a:t>
            </a:r>
            <a:r>
              <a:rPr lang="en-US" i="1" dirty="0" smtClean="0"/>
              <a:t>/4)] 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97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Capture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Measure the period of an input pulse at CCP1 using PIC18 capture mode (output should be in 0x10, 0x11)</a:t>
            </a:r>
          </a:p>
          <a:p>
            <a:pPr marL="0" indent="0">
              <a:buNone/>
            </a:pPr>
            <a:r>
              <a:rPr lang="en-US" sz="1100" dirty="0" smtClean="0"/>
              <a:t>OUTH	EQU	0x10</a:t>
            </a:r>
          </a:p>
          <a:p>
            <a:pPr marL="0" indent="0">
              <a:buNone/>
            </a:pPr>
            <a:r>
              <a:rPr lang="en-US" sz="1100" dirty="0" smtClean="0"/>
              <a:t>OUTL	EQU	0x11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0x05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MOVWF CCP1CON	; capture mode, rising edge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0x0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T3CON		; select TIMER1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MOVLW 0x0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MOVWF T1CON		; internal clock, 1:1 </a:t>
            </a:r>
            <a:r>
              <a:rPr lang="en-US" sz="1100" dirty="0" err="1" smtClean="0"/>
              <a:t>prescaler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BSF TRISC, CCP1		; CCP1 is an input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CLRF CCPR1H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CLRF CCPR1L		; clear CCPR1 register</a:t>
            </a:r>
          </a:p>
          <a:p>
            <a:pPr marL="0" indent="0">
              <a:buNone/>
            </a:pPr>
            <a:r>
              <a:rPr lang="en-US" sz="1100" dirty="0" smtClean="0"/>
              <a:t>L1	CLRF TMR1H	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CLRF TMR1L		; clear TIMER1 register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BCF PIR1, CCP1IF	; clear previous CCP1IF</a:t>
            </a:r>
          </a:p>
          <a:p>
            <a:pPr marL="0" indent="0">
              <a:buNone/>
            </a:pPr>
            <a:r>
              <a:rPr lang="en-US" sz="1100" dirty="0" smtClean="0"/>
              <a:t>RISE1	BTFSS PIR1, CCP1IF	; check CCP1IF for rising edge 1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BRA RISE1	</a:t>
            </a:r>
          </a:p>
          <a:p>
            <a:pPr marL="0" indent="0">
              <a:buNone/>
            </a:pPr>
            <a:r>
              <a:rPr lang="en-US" sz="1100" dirty="0"/>
              <a:t>	BCF PIR1, CCP1IF	; clear CCP1IF for rising edge </a:t>
            </a:r>
            <a:r>
              <a:rPr lang="en-US" sz="1100" dirty="0" smtClean="0"/>
              <a:t>2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BSF T1CON, TMR1ON	; start TIMER1</a:t>
            </a:r>
          </a:p>
          <a:p>
            <a:pPr marL="0" indent="0">
              <a:buNone/>
            </a:pPr>
            <a:r>
              <a:rPr lang="en-US" sz="1100" dirty="0" smtClean="0"/>
              <a:t>RISE2</a:t>
            </a:r>
            <a:r>
              <a:rPr lang="en-US" sz="1100" dirty="0"/>
              <a:t>	</a:t>
            </a:r>
            <a:r>
              <a:rPr lang="en-US" sz="1100" dirty="0" smtClean="0"/>
              <a:t>BTFSS PIR1, CCP1IF</a:t>
            </a:r>
          </a:p>
          <a:p>
            <a:pPr marL="0" indent="0">
              <a:buNone/>
            </a:pPr>
            <a:r>
              <a:rPr lang="en-US" sz="1100" dirty="0" smtClean="0"/>
              <a:t>	BRA RISE2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BCF T1CON, TMR1ON	; stop timer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MOVFF CCPR1H, OUTH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MOVFF CCPR1L, OUTL</a:t>
            </a:r>
            <a:r>
              <a:rPr lang="en-US" sz="1100" dirty="0"/>
              <a:t>	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GOTO $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492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In PWM mode, PIC18 can generate a precise PWM waveform (control of frequency and duty cycle) at its CCP1 pin (output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PWM </a:t>
            </a:r>
            <a:r>
              <a:rPr lang="en-US" sz="1800" dirty="0"/>
              <a:t>mode uses the </a:t>
            </a:r>
            <a:r>
              <a:rPr lang="en-US" sz="1800" dirty="0" smtClean="0"/>
              <a:t>TIMER2</a:t>
            </a:r>
          </a:p>
          <a:p>
            <a:r>
              <a:rPr lang="en-US" sz="1800" dirty="0" smtClean="0"/>
              <a:t>The frequency is controlled by the PR2 register value and the </a:t>
            </a:r>
            <a:r>
              <a:rPr lang="en-US" sz="1800" dirty="0" err="1" smtClean="0"/>
              <a:t>prescaler</a:t>
            </a:r>
            <a:r>
              <a:rPr lang="en-US" sz="1800" dirty="0" smtClean="0"/>
              <a:t> of TIMER2 (1:1,1:4,1:16)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</a:t>
            </a:r>
            <a:r>
              <a:rPr lang="en-US" sz="1400" dirty="0" err="1" smtClean="0"/>
              <a:t>pwm</a:t>
            </a:r>
            <a:r>
              <a:rPr lang="en-US" sz="1400" dirty="0" smtClean="0"/>
              <a:t> = 4*(PR2+1) * N * (1/</a:t>
            </a:r>
            <a:r>
              <a:rPr lang="en-US" sz="1400" dirty="0" err="1" smtClean="0"/>
              <a:t>Fosc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Fpwm</a:t>
            </a:r>
            <a:r>
              <a:rPr lang="en-US" sz="1400" dirty="0" smtClean="0"/>
              <a:t> = 1/</a:t>
            </a:r>
            <a:r>
              <a:rPr lang="en-US" sz="1400" dirty="0" err="1" smtClean="0"/>
              <a:t>Tpwm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b="1" dirty="0" smtClean="0"/>
              <a:t>PR2 = [</a:t>
            </a:r>
            <a:r>
              <a:rPr lang="en-US" sz="1400" b="1" dirty="0" err="1" smtClean="0"/>
              <a:t>Fosc</a:t>
            </a:r>
            <a:r>
              <a:rPr lang="en-US" sz="1400" b="1" dirty="0" smtClean="0"/>
              <a:t> / (</a:t>
            </a:r>
            <a:r>
              <a:rPr lang="en-US" sz="1400" b="1" dirty="0" err="1" smtClean="0"/>
              <a:t>Fpwm</a:t>
            </a:r>
            <a:r>
              <a:rPr lang="en-US" sz="1400" b="1" dirty="0" smtClean="0"/>
              <a:t> * 4 * N)] – 1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PR2 max value is 255, if greater use a </a:t>
            </a:r>
            <a:r>
              <a:rPr lang="en-US" sz="1400" dirty="0" err="1" smtClean="0"/>
              <a:t>prescaler</a:t>
            </a:r>
            <a:endParaRPr lang="en-US" sz="1400" dirty="0" smtClean="0"/>
          </a:p>
          <a:p>
            <a:r>
              <a:rPr lang="en-US" sz="1800" dirty="0" smtClean="0"/>
              <a:t>The duty cycle is controlled by:</a:t>
            </a:r>
          </a:p>
          <a:p>
            <a:pPr lvl="1"/>
            <a:r>
              <a:rPr lang="en-US" sz="1800" dirty="0"/>
              <a:t>Calculate </a:t>
            </a:r>
            <a:r>
              <a:rPr lang="en-US" sz="1800" b="1" dirty="0"/>
              <a:t>y = x% of </a:t>
            </a:r>
            <a:r>
              <a:rPr lang="en-US" sz="1800" b="1" dirty="0" smtClean="0"/>
              <a:t>PR2</a:t>
            </a:r>
            <a:endParaRPr lang="en-US" sz="1800" dirty="0" smtClean="0"/>
          </a:p>
          <a:p>
            <a:pPr lvl="2"/>
            <a:r>
              <a:rPr lang="en-US" sz="1400" dirty="0" smtClean="0"/>
              <a:t>CCPR1L register (8-bit) [integer part of </a:t>
            </a:r>
            <a:r>
              <a:rPr lang="en-US" sz="1400" b="1" dirty="0" smtClean="0"/>
              <a:t>y</a:t>
            </a:r>
            <a:r>
              <a:rPr lang="en-US" sz="1400" dirty="0" smtClean="0"/>
              <a:t>] </a:t>
            </a:r>
          </a:p>
          <a:p>
            <a:pPr lvl="2"/>
            <a:r>
              <a:rPr lang="en-US" sz="1400" dirty="0" smtClean="0"/>
              <a:t>DC1B2:DC1B1 bits of CCP1CON [fractional part of </a:t>
            </a:r>
            <a:r>
              <a:rPr lang="en-US" sz="1400" b="1" dirty="0" smtClean="0"/>
              <a:t>y</a:t>
            </a:r>
            <a:r>
              <a:rPr lang="en-US" sz="1400" dirty="0" smtClean="0"/>
              <a:t>]</a:t>
            </a:r>
          </a:p>
          <a:p>
            <a:pPr marL="457200" lvl="1" indent="0">
              <a:buNone/>
            </a:pPr>
            <a:r>
              <a:rPr lang="en-US" sz="1400" b="1" dirty="0" smtClean="0"/>
              <a:t>		DC1B2		DC1B1		Fraction</a:t>
            </a:r>
          </a:p>
          <a:p>
            <a:pPr marL="457200" lvl="1" indent="0">
              <a:buNone/>
            </a:pPr>
            <a:r>
              <a:rPr lang="en-US" sz="1400" dirty="0" smtClean="0"/>
              <a:t>		0		0		0</a:t>
            </a:r>
          </a:p>
          <a:p>
            <a:pPr marL="457200" lvl="1" indent="0">
              <a:buNone/>
            </a:pPr>
            <a:r>
              <a:rPr lang="en-US" sz="1400" dirty="0" smtClean="0"/>
              <a:t>		0		1		0.25</a:t>
            </a:r>
          </a:p>
          <a:p>
            <a:pPr marL="457200" lvl="1" indent="0">
              <a:buNone/>
            </a:pPr>
            <a:r>
              <a:rPr lang="en-US" sz="1400" dirty="0" smtClean="0"/>
              <a:t>		1		0		0.50</a:t>
            </a:r>
          </a:p>
          <a:p>
            <a:pPr marL="457200" lvl="1" indent="0">
              <a:buNone/>
            </a:pPr>
            <a:r>
              <a:rPr lang="en-US" sz="1400" dirty="0" smtClean="0"/>
              <a:t>		1		1		0.75</a:t>
            </a:r>
          </a:p>
        </p:txBody>
      </p:sp>
    </p:spTree>
    <p:extLst>
      <p:ext uri="{BB962C8B-B14F-4D97-AF65-F5344CB8AC3E}">
        <p14:creationId xmlns:p14="http://schemas.microsoft.com/office/powerpoint/2010/main" xmlns="" val="14548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 T2CON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0,1 (T2CKPS1,T2CKPS0) of T2CON are used for deciding the pre-</a:t>
            </a:r>
            <a:r>
              <a:rPr lang="en-US" dirty="0" err="1" smtClean="0"/>
              <a:t>scaler</a:t>
            </a:r>
            <a:r>
              <a:rPr lang="en-US" dirty="0" smtClean="0"/>
              <a:t> for TIMER2</a:t>
            </a:r>
          </a:p>
          <a:p>
            <a:pPr marL="457200" lvl="1" indent="0">
              <a:buNone/>
            </a:pPr>
            <a:r>
              <a:rPr lang="en-US" dirty="0" smtClean="0"/>
              <a:t>Value	Pre-</a:t>
            </a:r>
            <a:r>
              <a:rPr lang="en-US" dirty="0" err="1" smtClean="0"/>
              <a:t>scaler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00		1:1</a:t>
            </a:r>
          </a:p>
          <a:p>
            <a:pPr marL="457200" lvl="1" indent="0">
              <a:buNone/>
            </a:pPr>
            <a:r>
              <a:rPr lang="en-US" dirty="0" smtClean="0"/>
              <a:t>01		1:4</a:t>
            </a:r>
          </a:p>
          <a:p>
            <a:pPr marL="457200" lvl="1" indent="0">
              <a:buNone/>
            </a:pPr>
            <a:r>
              <a:rPr lang="en-US" dirty="0" smtClean="0"/>
              <a:t>1x		1:16</a:t>
            </a:r>
          </a:p>
          <a:p>
            <a:pPr marL="1371600" lvl="2" indent="-51435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CCP:PWM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Fosc</a:t>
            </a:r>
            <a:r>
              <a:rPr lang="en-US" dirty="0" smtClean="0"/>
              <a:t> = 10MHz, generate a PWM of 10 kHz frequency and 55% duty cycle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PR2 = [</a:t>
            </a:r>
            <a:r>
              <a:rPr lang="en-US" dirty="0" err="1" smtClean="0"/>
              <a:t>Fosc</a:t>
            </a:r>
            <a:r>
              <a:rPr lang="en-US" dirty="0" smtClean="0"/>
              <a:t> / (</a:t>
            </a:r>
            <a:r>
              <a:rPr lang="en-US" dirty="0" err="1" smtClean="0"/>
              <a:t>Fpwm</a:t>
            </a:r>
            <a:r>
              <a:rPr lang="en-US" dirty="0" smtClean="0"/>
              <a:t>*4*N)] –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= [ 10M / (10K*4*1)] –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PR2 = 249, </a:t>
            </a:r>
            <a:r>
              <a:rPr lang="en-US" b="1" dirty="0" err="1" smtClean="0"/>
              <a:t>prescaler</a:t>
            </a:r>
            <a:r>
              <a:rPr lang="en-US" b="1" dirty="0" smtClean="0"/>
              <a:t> 1:1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CCPR1L = 55% of 249 = 136.95 = 137 = 0x89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DC1B2:DC1B1 = 00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Fosc</a:t>
            </a:r>
            <a:r>
              <a:rPr lang="en-US" dirty="0" smtClean="0"/>
              <a:t> = 10MHz, generate a PWM of 1kHz frequency and 35% duty cycle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PR2 = [</a:t>
            </a:r>
            <a:r>
              <a:rPr lang="en-US" dirty="0" err="1" smtClean="0"/>
              <a:t>Fosc</a:t>
            </a:r>
            <a:r>
              <a:rPr lang="en-US" dirty="0" smtClean="0"/>
              <a:t>/ (</a:t>
            </a:r>
            <a:r>
              <a:rPr lang="en-US" dirty="0" err="1" smtClean="0"/>
              <a:t>Fpwm</a:t>
            </a:r>
            <a:r>
              <a:rPr lang="en-US" dirty="0" smtClean="0"/>
              <a:t>*4*N)] –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= [ 10M / (1k*4*16)] –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PR2 = 155, </a:t>
            </a:r>
            <a:r>
              <a:rPr lang="en-US" b="1" dirty="0" err="1" smtClean="0"/>
              <a:t>prescaler</a:t>
            </a:r>
            <a:r>
              <a:rPr lang="en-US" b="1" dirty="0" smtClean="0"/>
              <a:t> 1:16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CCPR1L = 35% of 155 = 54</a:t>
            </a:r>
            <a:r>
              <a:rPr lang="en-US" b="1" dirty="0" smtClean="0">
                <a:solidFill>
                  <a:srgbClr val="FF0000"/>
                </a:solidFill>
              </a:rPr>
              <a:t>.25</a:t>
            </a:r>
            <a:r>
              <a:rPr lang="en-US" b="1" dirty="0" smtClean="0"/>
              <a:t> = 54 = 0x36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DC1B2:DC1B1 = 01 </a:t>
            </a:r>
            <a:r>
              <a:rPr lang="en-US" b="1" dirty="0" smtClean="0">
                <a:solidFill>
                  <a:srgbClr val="FF0000"/>
                </a:solidFill>
              </a:rPr>
              <a:t>(0.25)</a:t>
            </a:r>
          </a:p>
        </p:txBody>
      </p:sp>
    </p:spTree>
    <p:extLst>
      <p:ext uri="{BB962C8B-B14F-4D97-AF65-F5344CB8AC3E}">
        <p14:creationId xmlns:p14="http://schemas.microsoft.com/office/powerpoint/2010/main" xmlns="" val="16943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PR2, pre-</a:t>
            </a:r>
            <a:r>
              <a:rPr lang="en-US" dirty="0" err="1" smtClean="0"/>
              <a:t>scaler</a:t>
            </a:r>
            <a:r>
              <a:rPr lang="en-US" dirty="0" smtClean="0"/>
              <a:t>, CCPR1L, and DC1B2:DC1B1 values </a:t>
            </a:r>
          </a:p>
          <a:p>
            <a:r>
              <a:rPr lang="en-US" dirty="0" smtClean="0"/>
              <a:t>Load PR2</a:t>
            </a:r>
          </a:p>
          <a:p>
            <a:r>
              <a:rPr lang="en-US" dirty="0" smtClean="0"/>
              <a:t>Load pre-</a:t>
            </a:r>
            <a:r>
              <a:rPr lang="en-US" dirty="0" err="1" smtClean="0"/>
              <a:t>scaler</a:t>
            </a:r>
            <a:r>
              <a:rPr lang="en-US" dirty="0" smtClean="0"/>
              <a:t> into T2CON</a:t>
            </a:r>
          </a:p>
          <a:p>
            <a:r>
              <a:rPr lang="en-US" dirty="0" smtClean="0"/>
              <a:t>Load CCPR1L</a:t>
            </a:r>
          </a:p>
          <a:p>
            <a:r>
              <a:rPr lang="en-US" dirty="0" smtClean="0"/>
              <a:t>Make CCP1 an output pin</a:t>
            </a:r>
          </a:p>
          <a:p>
            <a:r>
              <a:rPr lang="en-US" dirty="0" smtClean="0"/>
              <a:t>Clear TMR2 register</a:t>
            </a:r>
          </a:p>
          <a:p>
            <a:r>
              <a:rPr lang="en-US" dirty="0" smtClean="0"/>
              <a:t>Configure CCP1CON for PWM mode, load </a:t>
            </a:r>
            <a:r>
              <a:rPr lang="en-US" dirty="0"/>
              <a:t>DC1B2:DC1B1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Start TIMER2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47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CCP: PWM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Generate a PWM of 1kHz with duty cycle of 35% at CCP1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d’155’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PR2		; 1Khz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0x36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CCPR1L		; 35%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TRISC, CCP1		; CCP1 pin is an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0x03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T2CON		; 1:16 </a:t>
            </a:r>
            <a:r>
              <a:rPr lang="en-US" dirty="0" err="1" smtClean="0"/>
              <a:t>prescaler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MOVLW 0x1C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CCP1CON		; PWM mode, 0.25% left over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TMR2H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CLRF TMR2L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T2CON, TMR2ON	; start TIMER2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9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 ECCP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ECCP is </a:t>
            </a:r>
            <a:r>
              <a:rPr lang="en-US" b="1" dirty="0" smtClean="0"/>
              <a:t>E</a:t>
            </a:r>
            <a:r>
              <a:rPr lang="en-US" dirty="0" smtClean="0"/>
              <a:t>nhanced </a:t>
            </a:r>
            <a:r>
              <a:rPr lang="en-US" b="1" dirty="0" smtClean="0"/>
              <a:t>CCP</a:t>
            </a:r>
          </a:p>
          <a:p>
            <a:pPr lvl="1"/>
            <a:r>
              <a:rPr lang="en-US" dirty="0" smtClean="0"/>
              <a:t>Same compare, capture features</a:t>
            </a:r>
          </a:p>
          <a:p>
            <a:pPr lvl="1"/>
            <a:r>
              <a:rPr lang="en-US" dirty="0" smtClean="0"/>
              <a:t>For PWM, instead of a single pin modulated output, it can use 4 pins</a:t>
            </a:r>
          </a:p>
          <a:p>
            <a:r>
              <a:rPr lang="en-US" dirty="0" smtClean="0"/>
              <a:t>PIC18 may have 1/more ECCCP modules</a:t>
            </a:r>
          </a:p>
          <a:p>
            <a:r>
              <a:rPr lang="en-US" dirty="0" smtClean="0"/>
              <a:t>ECCP </a:t>
            </a:r>
            <a:r>
              <a:rPr lang="en-US" dirty="0"/>
              <a:t>registers (for </a:t>
            </a:r>
            <a:r>
              <a:rPr lang="en-US" dirty="0" smtClean="0"/>
              <a:t>ECCP1 </a:t>
            </a:r>
            <a:r>
              <a:rPr lang="en-US" dirty="0"/>
              <a:t>module, similar for others)</a:t>
            </a:r>
          </a:p>
          <a:p>
            <a:pPr lvl="1"/>
            <a:r>
              <a:rPr lang="en-US" dirty="0"/>
              <a:t>Control: </a:t>
            </a:r>
            <a:r>
              <a:rPr lang="en-US" dirty="0" smtClean="0"/>
              <a:t>ECCP1CON 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), T3CON (timer selection)</a:t>
            </a:r>
          </a:p>
          <a:p>
            <a:pPr lvl="1"/>
            <a:r>
              <a:rPr lang="en-US" dirty="0"/>
              <a:t>Timer: Compare/Capture - TIMER1/ TIMER3; PWM - TIMER2</a:t>
            </a:r>
          </a:p>
          <a:p>
            <a:pPr lvl="1"/>
            <a:r>
              <a:rPr lang="en-US" dirty="0"/>
              <a:t>CCPR register: </a:t>
            </a:r>
            <a:r>
              <a:rPr lang="en-US" dirty="0" smtClean="0"/>
              <a:t>ECCPR1H:ECCPR1L </a:t>
            </a:r>
            <a:r>
              <a:rPr lang="en-US" dirty="0"/>
              <a:t>(16-bit)</a:t>
            </a:r>
          </a:p>
          <a:p>
            <a:r>
              <a:rPr lang="en-US" dirty="0" smtClean="0"/>
              <a:t>ECCP </a:t>
            </a:r>
            <a:r>
              <a:rPr lang="en-US" dirty="0"/>
              <a:t>Pins</a:t>
            </a:r>
          </a:p>
          <a:p>
            <a:pPr lvl="1"/>
            <a:r>
              <a:rPr lang="en-US" dirty="0" smtClean="0"/>
              <a:t>ECCP1 </a:t>
            </a:r>
            <a:r>
              <a:rPr lang="en-US" dirty="0"/>
              <a:t>(output for compare, input for capture) – multiplexed with </a:t>
            </a:r>
            <a:r>
              <a:rPr lang="en-US" dirty="0" smtClean="0"/>
              <a:t>RD4</a:t>
            </a:r>
            <a:endParaRPr lang="en-US" dirty="0"/>
          </a:p>
          <a:p>
            <a:pPr lvl="1"/>
            <a:r>
              <a:rPr lang="en-US" dirty="0"/>
              <a:t>T1CKI / T3CKI (clock input for timer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Additional pins for PWM: P1B / RD5, P1C / RD6, P1D / RD7</a:t>
            </a:r>
          </a:p>
          <a:p>
            <a:r>
              <a:rPr lang="en-US" dirty="0" smtClean="0"/>
              <a:t>ECCP PWM is used for bidirectional speed control of DC motors</a:t>
            </a:r>
          </a:p>
          <a:p>
            <a:pPr lvl="1"/>
            <a:r>
              <a:rPr lang="en-US" dirty="0" smtClean="0"/>
              <a:t>Without an extra H bridge	</a:t>
            </a:r>
          </a:p>
        </p:txBody>
      </p:sp>
    </p:spTree>
    <p:extLst>
      <p:ext uri="{BB962C8B-B14F-4D97-AF65-F5344CB8AC3E}">
        <p14:creationId xmlns:p14="http://schemas.microsoft.com/office/powerpoint/2010/main" xmlns="" val="26888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35670</TotalTime>
  <Words>4831</Words>
  <Application>Microsoft Office PowerPoint</Application>
  <PresentationFormat>On-screen Show (4:3)</PresentationFormat>
  <Paragraphs>1361</Paragraphs>
  <Slides>103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Office Theme</vt:lpstr>
      <vt:lpstr>Embedded System</vt:lpstr>
      <vt:lpstr>Example: Refrigerator</vt:lpstr>
      <vt:lpstr>Example: Car Door</vt:lpstr>
      <vt:lpstr>Example: Derbot Autonomous Guided Vehicle</vt:lpstr>
      <vt:lpstr>Example: Derbot Autonomous Guided Vehicle</vt:lpstr>
      <vt:lpstr>Computer Essentials</vt:lpstr>
      <vt:lpstr>Computer Essentials</vt:lpstr>
      <vt:lpstr>RISC and CISC</vt:lpstr>
      <vt:lpstr>Microprocessors and Microcontrollers</vt:lpstr>
      <vt:lpstr>Microcontroller</vt:lpstr>
      <vt:lpstr>Microcontroller Families</vt:lpstr>
      <vt:lpstr>Microcontroller Packaging and Appearance</vt:lpstr>
      <vt:lpstr>PIC Microcontrollers</vt:lpstr>
      <vt:lpstr>PIC Families</vt:lpstr>
      <vt:lpstr>PIC18F4520 Pin-out</vt:lpstr>
      <vt:lpstr>PIC18 Assembly</vt:lpstr>
      <vt:lpstr>Assembly instructions</vt:lpstr>
      <vt:lpstr>PIC18 Assembly – destination register</vt:lpstr>
      <vt:lpstr>PIC18 Assembly: ALU with W and Freg</vt:lpstr>
      <vt:lpstr>PIC18 Assembly: Freg instructions Byte-oriented</vt:lpstr>
      <vt:lpstr>PIC18 Assembly: Freg instructions Bit-oriented</vt:lpstr>
      <vt:lpstr>File reg to file reg MOV</vt:lpstr>
      <vt:lpstr>Control decisions on Status flag bits</vt:lpstr>
      <vt:lpstr>Looping (1/3)</vt:lpstr>
      <vt:lpstr>Looping (2/3)</vt:lpstr>
      <vt:lpstr>Looping (3/3)</vt:lpstr>
      <vt:lpstr>Nested loops</vt:lpstr>
      <vt:lpstr>Short and Long Jumps</vt:lpstr>
      <vt:lpstr>Unconditional Branching</vt:lpstr>
      <vt:lpstr>Subroutines and Calls</vt:lpstr>
      <vt:lpstr>Stack and Stack Pointer</vt:lpstr>
      <vt:lpstr>Generating Delay using CALL and Loop</vt:lpstr>
      <vt:lpstr>Addition (unsigned numbers)</vt:lpstr>
      <vt:lpstr>Subtraction (unsigned numbers)</vt:lpstr>
      <vt:lpstr>Multiplication, Division (unsigned)</vt:lpstr>
      <vt:lpstr>Signed numbers</vt:lpstr>
      <vt:lpstr>Logic instructions</vt:lpstr>
      <vt:lpstr>Addressing modes</vt:lpstr>
      <vt:lpstr>Register indirect addressing</vt:lpstr>
      <vt:lpstr>FSR auto-increment options</vt:lpstr>
      <vt:lpstr>Auto-increment example</vt:lpstr>
      <vt:lpstr>Indexed ROM / Table processing</vt:lpstr>
      <vt:lpstr>Table processing example</vt:lpstr>
      <vt:lpstr>Implementing lookup tables</vt:lpstr>
      <vt:lpstr>Modular programming: Macros</vt:lpstr>
      <vt:lpstr>Modular programming: Modules</vt:lpstr>
      <vt:lpstr>Module example</vt:lpstr>
      <vt:lpstr>CONFIG registers</vt:lpstr>
      <vt:lpstr>CONFIG1H</vt:lpstr>
      <vt:lpstr>CONFIG2L</vt:lpstr>
      <vt:lpstr>CONFIG2H</vt:lpstr>
      <vt:lpstr>CONFIG4L</vt:lpstr>
      <vt:lpstr>MPLAB MPASM CONFIG settings</vt:lpstr>
      <vt:lpstr>C programming (finally!)</vt:lpstr>
      <vt:lpstr>PIC18 C: Datatypes</vt:lpstr>
      <vt:lpstr>PIC18 C: Code example</vt:lpstr>
      <vt:lpstr>PIC18 C: I/O programming</vt:lpstr>
      <vt:lpstr>I/O port programming in C</vt:lpstr>
      <vt:lpstr>Talking serial with ports in C</vt:lpstr>
      <vt:lpstr>Talking parallel with ports in C</vt:lpstr>
      <vt:lpstr>Code and data placement: ROM</vt:lpstr>
      <vt:lpstr>MPLAB MCC18 “C” CONFIG settings</vt:lpstr>
      <vt:lpstr>PIC18 Timers</vt:lpstr>
      <vt:lpstr>PIC18 Timer0 T0CON (1/2)</vt:lpstr>
      <vt:lpstr>PIC8 Timer0 T0CON (2/2)</vt:lpstr>
      <vt:lpstr>PIC18 Timer0 Usage</vt:lpstr>
      <vt:lpstr>PIC18 Timer0 programming</vt:lpstr>
      <vt:lpstr>PIC18 Timer0 programming example</vt:lpstr>
      <vt:lpstr>PIC18 Timer0: Effect of prescaler</vt:lpstr>
      <vt:lpstr>PIC18 Timer as a Counter</vt:lpstr>
      <vt:lpstr>PIC18 Interrupts</vt:lpstr>
      <vt:lpstr>PIC18 Interrupts: Enabling/disabling</vt:lpstr>
      <vt:lpstr>PIC18 Interrupt Vector Table</vt:lpstr>
      <vt:lpstr>PIC18 ISR template (assembly)</vt:lpstr>
      <vt:lpstr>PIC18 ISR template (C)</vt:lpstr>
      <vt:lpstr>PIC18 Hardware Interrupts</vt:lpstr>
      <vt:lpstr>A-&gt;D Conversion Basics</vt:lpstr>
      <vt:lpstr>ADC calculation examples </vt:lpstr>
      <vt:lpstr>PIC18 ADC</vt:lpstr>
      <vt:lpstr>PIC18 ADCON0</vt:lpstr>
      <vt:lpstr>PIC18 ADCON1</vt:lpstr>
      <vt:lpstr>PIC18 ADCON1 (PCFG bits)</vt:lpstr>
      <vt:lpstr>PIC18 ADC Programming</vt:lpstr>
      <vt:lpstr>PIC18 ADC Code</vt:lpstr>
      <vt:lpstr>PIC18 CCP</vt:lpstr>
      <vt:lpstr>PIC18 CCP: CCP1CON</vt:lpstr>
      <vt:lpstr>PIC18 CCP1 T3CON bits</vt:lpstr>
      <vt:lpstr>PIC18 CCP: Compare behaviour</vt:lpstr>
      <vt:lpstr>PIC18 CCP: Compare template</vt:lpstr>
      <vt:lpstr>PIC18 CCP: Compare code</vt:lpstr>
      <vt:lpstr>PIC18 CCP: Capture behaviour</vt:lpstr>
      <vt:lpstr>PIC18 CCP: Capture template</vt:lpstr>
      <vt:lpstr>PIC18 CCP: Capture code</vt:lpstr>
      <vt:lpstr>PIC18 CCP: PWM</vt:lpstr>
      <vt:lpstr>PIC18 CCP: PWM T2CON</vt:lpstr>
      <vt:lpstr>PIC18 CCP:PWM examples</vt:lpstr>
      <vt:lpstr>PIC18 CCP: PWM template</vt:lpstr>
      <vt:lpstr>PIC18 CCP: PWM code</vt:lpstr>
      <vt:lpstr>PIC18 ECCP</vt:lpstr>
      <vt:lpstr>H Bridge Schematic</vt:lpstr>
      <vt:lpstr>H bridge operation</vt:lpstr>
      <vt:lpstr>PIC18 ECCP: Enhanced PWM</vt:lpstr>
      <vt:lpstr>PIC18 ECCP: EPWM in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Nayak</dc:creator>
  <cp:lastModifiedBy>nayak</cp:lastModifiedBy>
  <cp:revision>1194</cp:revision>
  <dcterms:created xsi:type="dcterms:W3CDTF">2014-01-18T01:05:16Z</dcterms:created>
  <dcterms:modified xsi:type="dcterms:W3CDTF">2017-04-08T03:46:24Z</dcterms:modified>
</cp:coreProperties>
</file>