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1"/>
  </p:sldMasterIdLst>
  <p:notesMasterIdLst>
    <p:notesMasterId r:id="rId24"/>
  </p:notesMasterIdLst>
  <p:sldIdLst>
    <p:sldId id="318" r:id="rId2"/>
    <p:sldId id="407" r:id="rId3"/>
    <p:sldId id="409" r:id="rId4"/>
    <p:sldId id="410" r:id="rId5"/>
    <p:sldId id="411" r:id="rId6"/>
    <p:sldId id="414" r:id="rId7"/>
    <p:sldId id="417" r:id="rId8"/>
    <p:sldId id="426" r:id="rId9"/>
    <p:sldId id="412" r:id="rId10"/>
    <p:sldId id="413" r:id="rId11"/>
    <p:sldId id="415" r:id="rId12"/>
    <p:sldId id="427" r:id="rId13"/>
    <p:sldId id="421" r:id="rId14"/>
    <p:sldId id="422" r:id="rId15"/>
    <p:sldId id="423" r:id="rId16"/>
    <p:sldId id="424" r:id="rId17"/>
    <p:sldId id="425" r:id="rId18"/>
    <p:sldId id="418" r:id="rId19"/>
    <p:sldId id="419" r:id="rId20"/>
    <p:sldId id="420" r:id="rId21"/>
    <p:sldId id="408" r:id="rId22"/>
    <p:sldId id="33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2ACC"/>
    <a:srgbClr val="FF33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711" autoAdjust="0"/>
    <p:restoredTop sz="94660"/>
  </p:normalViewPr>
  <p:slideViewPr>
    <p:cSldViewPr>
      <p:cViewPr>
        <p:scale>
          <a:sx n="100" d="100"/>
          <a:sy n="100" d="100"/>
        </p:scale>
        <p:origin x="-226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40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C5FAA-52D3-4EF6-A666-E022912C11E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80165-1A4C-4DB2-B0FB-8883D3C0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49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80165-1A4C-4DB2-B0FB-8883D3C05E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1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A5EB-7B50-47DC-B806-891AF522214D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084E-C52F-4375-A27A-6B7ECD77E9D8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B118-D378-4C9B-88C8-65F20B7A1383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FABC1-E166-4844-A705-6B2B09EF8FC7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C0C5-D92E-4138-BB61-CA55B1C1B8DF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2DDF-C010-4AB9-A2EF-4E426E010CAA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9682-96BD-40DA-B367-1B7CD89C9706}" type="datetime1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B443-3AB9-4572-9777-E41A8D305A50}" type="datetime1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3E13-9EE8-4192-A831-B8A01D900E35}" type="datetime1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84DE-FD24-4B5A-A01F-6E9FC1630AED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7B6E-3000-49A2-89A8-F46338DFD205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9F0550A-95B0-41E9-8577-2BB10DA2583E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operating systems</a:t>
            </a:r>
            <a:endParaRPr lang="en-US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010400" cy="1752600"/>
          </a:xfrm>
        </p:spPr>
        <p:txBody>
          <a:bodyPr/>
          <a:lstStyle/>
          <a:p>
            <a:r>
              <a:rPr lang="en-US" dirty="0" smtClean="0"/>
              <a:t>OS basics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6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OS: Services – Program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Services for program development:</a:t>
            </a:r>
          </a:p>
          <a:p>
            <a:pPr lvl="1"/>
            <a:r>
              <a:rPr lang="en-US" dirty="0" smtClean="0"/>
              <a:t>IDE type 1: Windows IDE</a:t>
            </a:r>
          </a:p>
          <a:p>
            <a:pPr lvl="2"/>
            <a:r>
              <a:rPr lang="en-US" dirty="0" smtClean="0"/>
              <a:t>Visual Studio components</a:t>
            </a:r>
          </a:p>
          <a:p>
            <a:pPr lvl="3"/>
            <a:r>
              <a:rPr lang="en-US" dirty="0" smtClean="0"/>
              <a:t>Solution/Project, Code editor, </a:t>
            </a:r>
            <a:r>
              <a:rPr lang="en-US" b="1" dirty="0" smtClean="0"/>
              <a:t>Compiler</a:t>
            </a:r>
            <a:r>
              <a:rPr lang="en-US" dirty="0" smtClean="0"/>
              <a:t>, Linker, Runner, Debugger</a:t>
            </a:r>
          </a:p>
          <a:p>
            <a:pPr lvl="3"/>
            <a:r>
              <a:rPr lang="en-US" dirty="0" smtClean="0"/>
              <a:t>Create a Windows ‘exe’</a:t>
            </a:r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IDE type 2: Embedded IDE</a:t>
            </a:r>
          </a:p>
          <a:p>
            <a:pPr lvl="2"/>
            <a:r>
              <a:rPr lang="en-US" dirty="0" smtClean="0"/>
              <a:t>IDE components</a:t>
            </a:r>
          </a:p>
          <a:p>
            <a:pPr lvl="3"/>
            <a:r>
              <a:rPr lang="en-US" dirty="0"/>
              <a:t>P</a:t>
            </a:r>
            <a:r>
              <a:rPr lang="en-US" dirty="0" smtClean="0"/>
              <a:t>roject, Code </a:t>
            </a:r>
            <a:r>
              <a:rPr lang="en-US" dirty="0"/>
              <a:t>e</a:t>
            </a:r>
            <a:r>
              <a:rPr lang="en-US" dirty="0" smtClean="0"/>
              <a:t>ditor, </a:t>
            </a:r>
            <a:r>
              <a:rPr lang="en-US" b="1" dirty="0" smtClean="0"/>
              <a:t>Cross-compiler</a:t>
            </a:r>
            <a:r>
              <a:rPr lang="en-US" dirty="0" smtClean="0"/>
              <a:t>, Linker</a:t>
            </a:r>
          </a:p>
          <a:p>
            <a:pPr lvl="3"/>
            <a:r>
              <a:rPr lang="en-US" dirty="0" smtClean="0"/>
              <a:t>Create an ‘exe’ for the Embedded controller (</a:t>
            </a:r>
            <a:r>
              <a:rPr lang="en-US" dirty="0" err="1" smtClean="0"/>
              <a:t>eg</a:t>
            </a:r>
            <a:r>
              <a:rPr lang="en-US" dirty="0" smtClean="0"/>
              <a:t>. PIC, ARM, …)</a:t>
            </a:r>
          </a:p>
          <a:p>
            <a:pPr lvl="3"/>
            <a:r>
              <a:rPr lang="en-US" dirty="0" smtClean="0"/>
              <a:t>Programmers and/or debuggers</a:t>
            </a:r>
          </a:p>
          <a:p>
            <a:pPr lvl="4"/>
            <a:r>
              <a:rPr lang="en-US" dirty="0" smtClean="0"/>
              <a:t>Simulators</a:t>
            </a:r>
          </a:p>
          <a:p>
            <a:pPr lvl="4"/>
            <a:r>
              <a:rPr lang="en-US" dirty="0" smtClean="0"/>
              <a:t>HIL </a:t>
            </a:r>
            <a:r>
              <a:rPr lang="en-US" dirty="0"/>
              <a:t>(hardware-in-the-loop) </a:t>
            </a:r>
            <a:r>
              <a:rPr lang="en-US" dirty="0" smtClean="0"/>
              <a:t>programmers and/or emulators</a:t>
            </a:r>
            <a:endParaRPr lang="en-US" dirty="0"/>
          </a:p>
          <a:p>
            <a:pPr lvl="5"/>
            <a:r>
              <a:rPr lang="en-US" dirty="0"/>
              <a:t>JTAG ICE, etc</a:t>
            </a:r>
            <a:r>
              <a:rPr lang="en-US" dirty="0" smtClean="0"/>
              <a:t>.</a:t>
            </a:r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IDE type 3: Kernel IDE (OS programming)</a:t>
            </a:r>
          </a:p>
          <a:p>
            <a:pPr lvl="2"/>
            <a:r>
              <a:rPr lang="en-US" dirty="0" smtClean="0"/>
              <a:t>IDE components</a:t>
            </a:r>
          </a:p>
          <a:p>
            <a:pPr lvl="3"/>
            <a:r>
              <a:rPr lang="en-US" dirty="0"/>
              <a:t>K</a:t>
            </a:r>
            <a:r>
              <a:rPr lang="en-US" dirty="0" smtClean="0"/>
              <a:t>ernel development tools (for Linux – GNU)</a:t>
            </a:r>
          </a:p>
          <a:p>
            <a:pPr lvl="4"/>
            <a:r>
              <a:rPr lang="en-US" dirty="0" smtClean="0"/>
              <a:t>Code editor, Compiler, Linker, Kernel debugger (K-GDB, …)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4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OS: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mega software bundle, comprising:</a:t>
            </a:r>
          </a:p>
          <a:p>
            <a:pPr lvl="1"/>
            <a:r>
              <a:rPr lang="en-US" dirty="0" smtClean="0"/>
              <a:t>‘</a:t>
            </a:r>
            <a:r>
              <a:rPr lang="en-US" b="1" dirty="0"/>
              <a:t>K</a:t>
            </a:r>
            <a:r>
              <a:rPr lang="en-US" b="1" dirty="0" smtClean="0"/>
              <a:t>ernel</a:t>
            </a:r>
            <a:r>
              <a:rPr lang="en-US" dirty="0" smtClean="0"/>
              <a:t>’</a:t>
            </a:r>
          </a:p>
          <a:p>
            <a:pPr lvl="2"/>
            <a:r>
              <a:rPr lang="en-US" dirty="0" smtClean="0"/>
              <a:t>Program/process running at all times on the computer</a:t>
            </a:r>
          </a:p>
          <a:p>
            <a:pPr lvl="2"/>
            <a:r>
              <a:rPr lang="en-US" dirty="0" smtClean="0"/>
              <a:t>Could also contain </a:t>
            </a:r>
            <a:r>
              <a:rPr lang="en-US" b="1" dirty="0" smtClean="0"/>
              <a:t>Scheduler</a:t>
            </a:r>
          </a:p>
          <a:p>
            <a:pPr lvl="3"/>
            <a:r>
              <a:rPr lang="en-US" dirty="0" smtClean="0"/>
              <a:t>Decides 	time and space priority of execution of </a:t>
            </a:r>
            <a:r>
              <a:rPr lang="en-US" smtClean="0"/>
              <a:t>various tasks</a:t>
            </a:r>
            <a:endParaRPr lang="en-US" dirty="0" smtClean="0"/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System programs</a:t>
            </a:r>
          </a:p>
          <a:p>
            <a:pPr lvl="2"/>
            <a:r>
              <a:rPr lang="en-US" dirty="0" smtClean="0"/>
              <a:t>File-system stacks, Network stacks, UI components, Shells, etc.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Application programs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rowsers, Email clients, Word processors, Office suites, IDEs, etc.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User-created programs</a:t>
            </a:r>
          </a:p>
          <a:p>
            <a:pPr lvl="2"/>
            <a:r>
              <a:rPr lang="en-US" dirty="0" smtClean="0"/>
              <a:t>‘exes’ created by programmers, Web programs, etc.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7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views and viewpoints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OS: Views and viewpoints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classical views</a:t>
            </a:r>
          </a:p>
          <a:p>
            <a:pPr lvl="1"/>
            <a:r>
              <a:rPr lang="en-US" dirty="0" smtClean="0"/>
              <a:t>As a resource manager</a:t>
            </a:r>
          </a:p>
          <a:p>
            <a:pPr lvl="2"/>
            <a:r>
              <a:rPr lang="en-US" dirty="0" smtClean="0"/>
              <a:t>Manages and allocates system resources</a:t>
            </a:r>
          </a:p>
          <a:p>
            <a:pPr lvl="1"/>
            <a:r>
              <a:rPr lang="en-US" dirty="0" smtClean="0"/>
              <a:t>As a master control program</a:t>
            </a:r>
          </a:p>
          <a:p>
            <a:pPr lvl="2"/>
            <a:r>
              <a:rPr lang="en-US" dirty="0" smtClean="0"/>
              <a:t>Controls the execution of user programs and operations of I/O devices</a:t>
            </a:r>
          </a:p>
          <a:p>
            <a:pPr lvl="1"/>
            <a:r>
              <a:rPr lang="en-US" dirty="0" smtClean="0"/>
              <a:t>As a command executer</a:t>
            </a:r>
          </a:p>
          <a:p>
            <a:pPr lvl="2"/>
            <a:r>
              <a:rPr lang="en-US" dirty="0" smtClean="0"/>
              <a:t>Provides an environment for running user commands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Modern view (new, since the advent of Cloud)</a:t>
            </a:r>
            <a:endParaRPr lang="en-US" dirty="0"/>
          </a:p>
          <a:p>
            <a:pPr lvl="1"/>
            <a:r>
              <a:rPr lang="en-US" dirty="0" smtClean="0"/>
              <a:t>As a virtual machine</a:t>
            </a:r>
          </a:p>
          <a:p>
            <a:pPr lvl="2"/>
            <a:r>
              <a:rPr lang="en-US" dirty="0" smtClean="0"/>
              <a:t>Abstracts underlying hardware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5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OS: Resource manager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resource manager, the OS:</a:t>
            </a:r>
          </a:p>
          <a:p>
            <a:pPr lvl="1"/>
            <a:r>
              <a:rPr lang="en-US" dirty="0" smtClean="0"/>
              <a:t>Manages system resources</a:t>
            </a:r>
          </a:p>
          <a:p>
            <a:pPr lvl="2"/>
            <a:r>
              <a:rPr lang="en-US" dirty="0" smtClean="0"/>
              <a:t>CPU, Memory, Communication channels, Time</a:t>
            </a:r>
          </a:p>
          <a:p>
            <a:pPr lvl="2"/>
            <a:r>
              <a:rPr lang="en-US" dirty="0" smtClean="0"/>
              <a:t>Tasks, Processes, Threads, Applications, Users</a:t>
            </a:r>
          </a:p>
          <a:p>
            <a:pPr lvl="1"/>
            <a:r>
              <a:rPr lang="en-US" dirty="0" smtClean="0"/>
              <a:t>Handles allocation of resources</a:t>
            </a:r>
          </a:p>
          <a:p>
            <a:pPr lvl="2"/>
            <a:r>
              <a:rPr lang="en-US" dirty="0" smtClean="0"/>
              <a:t>To concurrent users and/or programs</a:t>
            </a:r>
          </a:p>
          <a:p>
            <a:pPr lvl="3"/>
            <a:r>
              <a:rPr lang="en-US" dirty="0" smtClean="0"/>
              <a:t>In time and/or space</a:t>
            </a:r>
          </a:p>
          <a:p>
            <a:pPr lvl="1"/>
            <a:r>
              <a:rPr lang="en-US" dirty="0" smtClean="0"/>
              <a:t>Handles conflict resolution, resource contention</a:t>
            </a:r>
            <a:endParaRPr lang="en-US" dirty="0"/>
          </a:p>
          <a:p>
            <a:pPr lvl="2"/>
            <a:r>
              <a:rPr lang="en-US" dirty="0" smtClean="0"/>
              <a:t>Aims for efficient and ‘fair’ use </a:t>
            </a:r>
          </a:p>
          <a:p>
            <a:pPr lvl="3"/>
            <a:r>
              <a:rPr lang="en-US" dirty="0" smtClean="0"/>
              <a:t>Maximize throughput</a:t>
            </a:r>
          </a:p>
          <a:p>
            <a:pPr lvl="3"/>
            <a:r>
              <a:rPr lang="en-US" dirty="0" smtClean="0"/>
              <a:t>Minimize response time</a:t>
            </a:r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Bottom up 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5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OS: Control program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master control program, the OS:</a:t>
            </a:r>
          </a:p>
          <a:p>
            <a:pPr lvl="1"/>
            <a:r>
              <a:rPr lang="en-US" dirty="0" smtClean="0"/>
              <a:t>Manages all the components of a system </a:t>
            </a:r>
          </a:p>
          <a:p>
            <a:pPr lvl="2"/>
            <a:r>
              <a:rPr lang="en-US" dirty="0" smtClean="0"/>
              <a:t>In an integrated manner</a:t>
            </a:r>
          </a:p>
          <a:p>
            <a:pPr lvl="1"/>
            <a:r>
              <a:rPr lang="en-US" dirty="0" smtClean="0"/>
              <a:t>Controls the execution of user programs and I/O devices</a:t>
            </a:r>
          </a:p>
          <a:p>
            <a:pPr lvl="2"/>
            <a:r>
              <a:rPr lang="en-US" dirty="0" smtClean="0"/>
              <a:t>To prevent errors and improper usage of these resources</a:t>
            </a:r>
          </a:p>
          <a:p>
            <a:pPr lvl="1"/>
            <a:r>
              <a:rPr lang="en-US" dirty="0" smtClean="0"/>
              <a:t>Implements </a:t>
            </a:r>
            <a:r>
              <a:rPr lang="en-US" dirty="0"/>
              <a:t>a </a:t>
            </a:r>
            <a:r>
              <a:rPr lang="en-US" dirty="0" smtClean="0"/>
              <a:t>supervisory security </a:t>
            </a:r>
            <a:r>
              <a:rPr lang="en-US" dirty="0"/>
              <a:t>model</a:t>
            </a:r>
          </a:p>
          <a:p>
            <a:pPr lvl="2"/>
            <a:r>
              <a:rPr lang="en-US" dirty="0"/>
              <a:t>Handles protection of resources and data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Black box view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0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OS: Command executer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a command executer, the OS:</a:t>
            </a:r>
          </a:p>
          <a:p>
            <a:pPr lvl="1"/>
            <a:r>
              <a:rPr lang="en-US" dirty="0" smtClean="0"/>
              <a:t>Acts as an interface</a:t>
            </a:r>
          </a:p>
          <a:p>
            <a:pPr lvl="2"/>
            <a:r>
              <a:rPr lang="en-US" dirty="0" smtClean="0"/>
              <a:t>Between the users and the machine hardware</a:t>
            </a:r>
          </a:p>
          <a:p>
            <a:pPr lvl="1"/>
            <a:r>
              <a:rPr lang="en-US" dirty="0" smtClean="0"/>
              <a:t>Supplies services and/or utilities to users</a:t>
            </a:r>
          </a:p>
          <a:p>
            <a:pPr lvl="2"/>
            <a:r>
              <a:rPr lang="en-US" dirty="0" smtClean="0"/>
              <a:t>Web servers, File servers, …</a:t>
            </a:r>
          </a:p>
          <a:p>
            <a:pPr lvl="1"/>
            <a:r>
              <a:rPr lang="en-US" dirty="0" smtClean="0"/>
              <a:t>Provides users with convenient interfaces for system usage</a:t>
            </a:r>
          </a:p>
          <a:p>
            <a:pPr lvl="2"/>
            <a:r>
              <a:rPr lang="en-US" dirty="0" smtClean="0"/>
              <a:t>Text mode command shells (CLIs)</a:t>
            </a:r>
          </a:p>
          <a:p>
            <a:pPr lvl="2"/>
            <a:r>
              <a:rPr lang="en-US" dirty="0" smtClean="0"/>
              <a:t>Graphical mode interfaces (GUIs)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Top down view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8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OS: Virtual machine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view, the OS is:</a:t>
            </a:r>
          </a:p>
          <a:p>
            <a:pPr lvl="1"/>
            <a:r>
              <a:rPr lang="en-US" dirty="0" smtClean="0"/>
              <a:t>A collection of software enhancements</a:t>
            </a:r>
          </a:p>
          <a:p>
            <a:pPr lvl="2"/>
            <a:r>
              <a:rPr lang="en-US" dirty="0" smtClean="0"/>
              <a:t>Executed on </a:t>
            </a:r>
            <a:r>
              <a:rPr lang="en-US" b="1" dirty="0" smtClean="0"/>
              <a:t>bare-metal</a:t>
            </a:r>
            <a:r>
              <a:rPr lang="en-US" dirty="0" smtClean="0"/>
              <a:t> hardware</a:t>
            </a:r>
          </a:p>
          <a:p>
            <a:pPr lvl="1"/>
            <a:r>
              <a:rPr lang="en-US" dirty="0" smtClean="0"/>
              <a:t>Culminating in a high-level ‘virtual machine’</a:t>
            </a:r>
          </a:p>
          <a:p>
            <a:pPr lvl="2"/>
            <a:r>
              <a:rPr lang="en-US" dirty="0" smtClean="0"/>
              <a:t>That serves as an advanced programming environment</a:t>
            </a:r>
          </a:p>
          <a:p>
            <a:pPr lvl="2"/>
            <a:endParaRPr lang="en-US" dirty="0"/>
          </a:p>
          <a:p>
            <a:r>
              <a:rPr lang="en-US" dirty="0" smtClean="0"/>
              <a:t>The OS acts as an interface</a:t>
            </a:r>
          </a:p>
          <a:p>
            <a:pPr lvl="1"/>
            <a:r>
              <a:rPr lang="en-US" dirty="0" smtClean="0"/>
              <a:t>Between the users and hardware</a:t>
            </a:r>
          </a:p>
          <a:p>
            <a:pPr lvl="1"/>
            <a:r>
              <a:rPr lang="en-US" dirty="0" smtClean="0"/>
              <a:t>That ‘</a:t>
            </a:r>
            <a:r>
              <a:rPr lang="en-US" b="1" dirty="0" smtClean="0"/>
              <a:t>hides away</a:t>
            </a:r>
            <a:r>
              <a:rPr lang="en-US" dirty="0" smtClean="0"/>
              <a:t>’ the details of the hardware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OS constructs higher level (virtual) resources</a:t>
            </a:r>
          </a:p>
          <a:p>
            <a:pPr lvl="1"/>
            <a:r>
              <a:rPr lang="en-US" dirty="0" smtClean="0"/>
              <a:t>Out of lower level (physical) resources</a:t>
            </a:r>
          </a:p>
          <a:p>
            <a:pPr lvl="2"/>
            <a:r>
              <a:rPr lang="en-US" dirty="0" smtClean="0"/>
              <a:t>Hardware, files, network ports,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5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OS: Role in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OS plays a central role in</a:t>
            </a:r>
          </a:p>
          <a:p>
            <a:pPr lvl="1"/>
            <a:r>
              <a:rPr lang="en-US" dirty="0" smtClean="0"/>
              <a:t>Enhancing </a:t>
            </a:r>
            <a:r>
              <a:rPr lang="en-US" dirty="0"/>
              <a:t>user interaction with </a:t>
            </a:r>
            <a:r>
              <a:rPr lang="en-US" dirty="0" smtClean="0"/>
              <a:t>computer hardware</a:t>
            </a:r>
          </a:p>
          <a:p>
            <a:pPr lvl="2"/>
            <a:r>
              <a:rPr lang="en-US" dirty="0" smtClean="0"/>
              <a:t>Graphical user interfaces, etc.</a:t>
            </a:r>
            <a:endParaRPr lang="en-US" dirty="0"/>
          </a:p>
          <a:p>
            <a:pPr lvl="1"/>
            <a:r>
              <a:rPr lang="en-US" dirty="0" smtClean="0"/>
              <a:t>Efficient utilization of expensive hardware resources</a:t>
            </a:r>
          </a:p>
          <a:p>
            <a:pPr lvl="2"/>
            <a:r>
              <a:rPr lang="en-US" dirty="0" smtClean="0"/>
              <a:t>Servers, Cloud, Virtualization frameworks, … 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latin typeface="Cambria Math"/>
                <a:ea typeface="Cambria Math"/>
              </a:rPr>
              <a:t>⇒ </a:t>
            </a:r>
            <a:r>
              <a:rPr lang="en-US" dirty="0" smtClean="0"/>
              <a:t>OS is the most complex piece of software ever written!</a:t>
            </a:r>
          </a:p>
          <a:p>
            <a:pPr lvl="1"/>
            <a:r>
              <a:rPr lang="en-US" dirty="0" smtClean="0"/>
              <a:t>Combines concepts from multiple areas</a:t>
            </a:r>
          </a:p>
          <a:p>
            <a:pPr lvl="2"/>
            <a:r>
              <a:rPr lang="en-US" dirty="0" smtClean="0"/>
              <a:t>Computer Science</a:t>
            </a:r>
          </a:p>
          <a:p>
            <a:pPr lvl="3"/>
            <a:r>
              <a:rPr lang="en-US" dirty="0" smtClean="0"/>
              <a:t>Algorithms, Data structures, Graph theory, Automata theory</a:t>
            </a:r>
          </a:p>
          <a:p>
            <a:pPr lvl="2"/>
            <a:r>
              <a:rPr lang="en-US" dirty="0" smtClean="0"/>
              <a:t>Mathematics</a:t>
            </a:r>
            <a:endParaRPr lang="en-US" dirty="0"/>
          </a:p>
          <a:p>
            <a:pPr lvl="3"/>
            <a:r>
              <a:rPr lang="en-US" dirty="0" smtClean="0"/>
              <a:t>Number theory, Information theory</a:t>
            </a:r>
          </a:p>
          <a:p>
            <a:pPr lvl="2"/>
            <a:r>
              <a:rPr lang="en-US" dirty="0" smtClean="0"/>
              <a:t>Computer Engineering</a:t>
            </a:r>
          </a:p>
          <a:p>
            <a:pPr lvl="3"/>
            <a:r>
              <a:rPr lang="en-US" dirty="0" smtClean="0"/>
              <a:t>Computer architecture, Programming languages</a:t>
            </a:r>
          </a:p>
          <a:p>
            <a:pPr marL="822960" lvl="3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1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OS: Software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complexity is measured in:</a:t>
            </a:r>
          </a:p>
          <a:p>
            <a:pPr lvl="1"/>
            <a:r>
              <a:rPr lang="en-US" dirty="0" smtClean="0"/>
              <a:t>Lines of code (LOC)</a:t>
            </a:r>
          </a:p>
          <a:p>
            <a:pPr lvl="2"/>
            <a:r>
              <a:rPr lang="en-US" dirty="0" smtClean="0"/>
              <a:t>Units: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Example OS LOCs: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952477"/>
              </p:ext>
            </p:extLst>
          </p:nvPr>
        </p:nvGraphicFramePr>
        <p:xfrm>
          <a:off x="1219200" y="4343400"/>
          <a:ext cx="4800600" cy="2133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7200"/>
                <a:gridCol w="1549400"/>
                <a:gridCol w="1524000"/>
              </a:tblGrid>
              <a:tr h="2764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Year of release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MLOC</a:t>
                      </a:r>
                      <a:endParaRPr lang="en-US" sz="1400" dirty="0"/>
                    </a:p>
                  </a:txBody>
                  <a:tcPr/>
                </a:tc>
              </a:tr>
              <a:tr h="2764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MS-DOS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1981+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</a:tr>
              <a:tr h="2764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Windows XP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45</a:t>
                      </a:r>
                      <a:endParaRPr lang="en-US" sz="1400" dirty="0"/>
                    </a:p>
                  </a:txBody>
                  <a:tcPr/>
                </a:tc>
              </a:tr>
              <a:tr h="2764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macOS</a:t>
                      </a:r>
                      <a:r>
                        <a:rPr lang="en-US" sz="1400" dirty="0" smtClean="0"/>
                        <a:t> X 10.4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86</a:t>
                      </a:r>
                      <a:endParaRPr lang="en-US" sz="1400" dirty="0"/>
                    </a:p>
                  </a:txBody>
                  <a:tcPr/>
                </a:tc>
              </a:tr>
              <a:tr h="2764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Windows 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55</a:t>
                      </a:r>
                      <a:endParaRPr lang="en-US" sz="1400" dirty="0"/>
                    </a:p>
                  </a:txBody>
                  <a:tcPr/>
                </a:tc>
              </a:tr>
              <a:tr h="2764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Linux (kernel ~v4)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20.2</a:t>
                      </a:r>
                      <a:endParaRPr lang="en-US" sz="1400" dirty="0"/>
                    </a:p>
                  </a:txBody>
                  <a:tcPr/>
                </a:tc>
              </a:tr>
              <a:tr h="2764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Ubuntu/</a:t>
                      </a:r>
                      <a:r>
                        <a:rPr lang="en-US" sz="1400" dirty="0" err="1" smtClean="0"/>
                        <a:t>Debian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420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909702"/>
              </p:ext>
            </p:extLst>
          </p:nvPr>
        </p:nvGraphicFramePr>
        <p:xfrm>
          <a:off x="2057400" y="2438400"/>
          <a:ext cx="2819400" cy="914400"/>
        </p:xfrm>
        <a:graphic>
          <a:graphicData uri="http://schemas.openxmlformats.org/drawingml/2006/table">
            <a:tbl>
              <a:tblPr bandRow="1">
                <a:tableStyleId>{E8B1032C-EA38-4F05-BA0D-38AFFFC7BED3}</a:tableStyleId>
              </a:tblPr>
              <a:tblGrid>
                <a:gridCol w="704850"/>
                <a:gridCol w="2114550"/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KLOC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Kilo</a:t>
                      </a:r>
                      <a:r>
                        <a:rPr lang="en-US" sz="1400" baseline="0" dirty="0" smtClean="0"/>
                        <a:t> (thousands) of LOC</a:t>
                      </a:r>
                      <a:endParaRPr lang="en-US" sz="1400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MLOC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Mega (millions) of LOC</a:t>
                      </a:r>
                      <a:endParaRPr lang="en-US" sz="1400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GLOC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Giga LOC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86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Operating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5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OS: Why study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insight into how the OS works</a:t>
            </a:r>
          </a:p>
          <a:p>
            <a:pPr lvl="1"/>
            <a:r>
              <a:rPr lang="en-US" dirty="0" smtClean="0"/>
              <a:t>Enables programmers appreciate system issues better</a:t>
            </a:r>
          </a:p>
          <a:p>
            <a:pPr lvl="1"/>
            <a:r>
              <a:rPr lang="en-US" dirty="0" smtClean="0"/>
              <a:t>Streamlines application-side resource usage</a:t>
            </a:r>
          </a:p>
          <a:p>
            <a:pPr lvl="1"/>
            <a:endParaRPr lang="en-US" dirty="0"/>
          </a:p>
          <a:p>
            <a:r>
              <a:rPr lang="en-US" dirty="0" smtClean="0"/>
              <a:t>As</a:t>
            </a:r>
          </a:p>
          <a:p>
            <a:pPr lvl="1"/>
            <a:r>
              <a:rPr lang="en-US" dirty="0" smtClean="0"/>
              <a:t>Device and interface numbers multiply</a:t>
            </a:r>
          </a:p>
          <a:p>
            <a:pPr lvl="1"/>
            <a:r>
              <a:rPr lang="en-US" dirty="0" smtClean="0"/>
              <a:t>Tasks and their interactions get more involved</a:t>
            </a:r>
          </a:p>
          <a:p>
            <a:pPr lvl="1"/>
            <a:r>
              <a:rPr lang="en-US" dirty="0" smtClean="0"/>
              <a:t>Software intricacy increases</a:t>
            </a:r>
          </a:p>
          <a:p>
            <a:pPr lvl="1"/>
            <a:r>
              <a:rPr lang="en-US" dirty="0" smtClean="0"/>
              <a:t>Data security and privacy demands keep rising</a:t>
            </a:r>
          </a:p>
          <a:p>
            <a:pPr marL="0" indent="0">
              <a:buNone/>
            </a:pPr>
            <a:r>
              <a:rPr lang="en-US" dirty="0" smtClean="0"/>
              <a:t>System complexity goes through an upsurge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rogramming to make things work becomes harder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Some knowledge of OS internals</a:t>
            </a:r>
          </a:p>
          <a:p>
            <a:pPr lvl="1"/>
            <a:r>
              <a:rPr lang="en-US" dirty="0" smtClean="0"/>
              <a:t>Goes a long way in designing better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0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basics 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 OS?</a:t>
            </a:r>
          </a:p>
          <a:p>
            <a:r>
              <a:rPr lang="en-US" dirty="0" smtClean="0"/>
              <a:t>OS goals and functions</a:t>
            </a:r>
          </a:p>
          <a:p>
            <a:r>
              <a:rPr lang="en-US" dirty="0" smtClean="0"/>
              <a:t>OS components</a:t>
            </a:r>
          </a:p>
          <a:p>
            <a:r>
              <a:rPr lang="en-US" dirty="0" smtClean="0"/>
              <a:t>OS services and service types</a:t>
            </a:r>
          </a:p>
          <a:p>
            <a:r>
              <a:rPr lang="en-US" dirty="0" smtClean="0"/>
              <a:t>OS viewpoints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1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Electronics: Modern Computers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system (PC/desktop/workstation) components:</a:t>
            </a:r>
          </a:p>
          <a:p>
            <a:pPr lvl="1"/>
            <a:r>
              <a:rPr lang="en-US" dirty="0" smtClean="0"/>
              <a:t>CPU (one or more processors)</a:t>
            </a:r>
          </a:p>
          <a:p>
            <a:pPr lvl="1"/>
            <a:r>
              <a:rPr lang="en-US" dirty="0" smtClean="0"/>
              <a:t>Main memory (usually SDRAM)</a:t>
            </a:r>
          </a:p>
          <a:p>
            <a:pPr lvl="1"/>
            <a:r>
              <a:rPr lang="en-US" dirty="0" smtClean="0"/>
              <a:t>Primary storage (usually HDD/SSD)</a:t>
            </a:r>
          </a:p>
          <a:p>
            <a:pPr lvl="1"/>
            <a:r>
              <a:rPr lang="en-US" dirty="0" smtClean="0"/>
              <a:t>Secondary storage (CD-ROM/DVD-ROM/Zip Drive/USB stick/…) </a:t>
            </a:r>
          </a:p>
          <a:p>
            <a:pPr lvl="1"/>
            <a:r>
              <a:rPr lang="en-US" dirty="0" smtClean="0"/>
              <a:t>Publishing (printer, scanner, …)</a:t>
            </a:r>
          </a:p>
          <a:p>
            <a:pPr lvl="1"/>
            <a:r>
              <a:rPr lang="en-US" dirty="0" smtClean="0"/>
              <a:t>Interactive I/O devices (keyboard, mouse, joystick, monitor, …)</a:t>
            </a:r>
          </a:p>
          <a:p>
            <a:pPr lvl="1"/>
            <a:r>
              <a:rPr lang="en-US" dirty="0" smtClean="0"/>
              <a:t>Multimedia devices (speakers, mic, cameras)</a:t>
            </a:r>
          </a:p>
          <a:p>
            <a:pPr lvl="1"/>
            <a:endParaRPr lang="en-US" dirty="0"/>
          </a:p>
          <a:p>
            <a:r>
              <a:rPr lang="en-US" dirty="0" smtClean="0"/>
              <a:t>All these devices need to be </a:t>
            </a:r>
            <a:r>
              <a:rPr lang="en-US" b="1" dirty="0" smtClean="0"/>
              <a:t>managed</a:t>
            </a:r>
          </a:p>
          <a:p>
            <a:pPr lvl="1"/>
            <a:r>
              <a:rPr lang="en-US" dirty="0" smtClean="0"/>
              <a:t>Done by a layer of software running on the PC</a:t>
            </a:r>
          </a:p>
          <a:p>
            <a:pPr lvl="2"/>
            <a:r>
              <a:rPr lang="en-US" dirty="0" smtClean="0"/>
              <a:t>Called ‘</a:t>
            </a:r>
            <a:r>
              <a:rPr lang="en-US" b="1" dirty="0" smtClean="0"/>
              <a:t>operating system</a:t>
            </a:r>
            <a:r>
              <a:rPr lang="en-US" dirty="0" smtClean="0"/>
              <a:t>’ (hereinafter </a:t>
            </a:r>
            <a:r>
              <a:rPr lang="en-US" b="1" dirty="0" smtClean="0"/>
              <a:t>OS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4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Computing: System Layers and the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 is a (mega) software program</a:t>
            </a:r>
          </a:p>
          <a:p>
            <a:pPr lvl="1"/>
            <a:r>
              <a:rPr lang="en-US" dirty="0" smtClean="0"/>
              <a:t>Runs on ‘hardware’</a:t>
            </a:r>
          </a:p>
          <a:p>
            <a:pPr lvl="1"/>
            <a:r>
              <a:rPr lang="en-US" dirty="0" smtClean="0"/>
              <a:t>Intermediary / interface between ‘user’ and ‘hardware’</a:t>
            </a:r>
          </a:p>
          <a:p>
            <a:pPr lvl="1"/>
            <a:r>
              <a:rPr lang="en-US" dirty="0" smtClean="0"/>
              <a:t>‘User’ programs run on top of the OS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01-01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352800"/>
            <a:ext cx="4536281" cy="282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479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OS: Goals and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the computer hardware easy to use</a:t>
            </a:r>
          </a:p>
          <a:p>
            <a:pPr lvl="1"/>
            <a:r>
              <a:rPr lang="en-US" dirty="0" smtClean="0"/>
              <a:t>Boot up, set up system resources</a:t>
            </a:r>
          </a:p>
          <a:p>
            <a:pPr lvl="1"/>
            <a:r>
              <a:rPr lang="en-US" dirty="0" smtClean="0"/>
              <a:t>Present methods for easy interaction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Ease the solving of user problems</a:t>
            </a:r>
          </a:p>
          <a:p>
            <a:endParaRPr lang="en-US" dirty="0" smtClean="0"/>
          </a:p>
          <a:p>
            <a:r>
              <a:rPr lang="en-US" dirty="0" smtClean="0"/>
              <a:t>Control and execute ‘user’ / ‘application’ programs</a:t>
            </a:r>
          </a:p>
          <a:p>
            <a:endParaRPr lang="en-US" dirty="0" smtClean="0"/>
          </a:p>
          <a:p>
            <a:r>
              <a:rPr lang="en-US" dirty="0" smtClean="0"/>
              <a:t>Use the computer hardware in an efficient manner</a:t>
            </a:r>
          </a:p>
          <a:p>
            <a:pPr lvl="1"/>
            <a:r>
              <a:rPr lang="en-US" dirty="0" smtClean="0"/>
              <a:t>Multi-tasking</a:t>
            </a:r>
          </a:p>
          <a:p>
            <a:pPr lvl="1"/>
            <a:r>
              <a:rPr lang="en-US" dirty="0" smtClean="0"/>
              <a:t>Multi-user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7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interaction: Human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Levels of human interaction with computers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524000" y="2290763"/>
            <a:ext cx="6402387" cy="3805237"/>
            <a:chOff x="1524000" y="2290763"/>
            <a:chExt cx="6402387" cy="3805237"/>
          </a:xfrm>
        </p:grpSpPr>
        <p:pic>
          <p:nvPicPr>
            <p:cNvPr id="5" name="Picture 4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0" y="5278437"/>
              <a:ext cx="3560762" cy="817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5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28800" y="4546600"/>
              <a:ext cx="3073400" cy="86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6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57400" y="3860800"/>
              <a:ext cx="2540000" cy="86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7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286000" y="3175000"/>
              <a:ext cx="2082800" cy="86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2851467" y="2290763"/>
              <a:ext cx="858837" cy="604837"/>
              <a:chOff x="2207" y="1391"/>
              <a:chExt cx="483" cy="339"/>
            </a:xfrm>
            <a:solidFill>
              <a:srgbClr val="00B050"/>
            </a:solidFill>
          </p:grpSpPr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2207" y="1391"/>
                <a:ext cx="483" cy="339"/>
              </a:xfrm>
              <a:custGeom>
                <a:avLst/>
                <a:gdLst>
                  <a:gd name="T0" fmla="*/ 43 w 483"/>
                  <a:gd name="T1" fmla="*/ 0 h 339"/>
                  <a:gd name="T2" fmla="*/ 26 w 483"/>
                  <a:gd name="T3" fmla="*/ 3 h 339"/>
                  <a:gd name="T4" fmla="*/ 13 w 483"/>
                  <a:gd name="T5" fmla="*/ 14 h 339"/>
                  <a:gd name="T6" fmla="*/ 4 w 483"/>
                  <a:gd name="T7" fmla="*/ 25 h 339"/>
                  <a:gd name="T8" fmla="*/ 0 w 483"/>
                  <a:gd name="T9" fmla="*/ 42 h 339"/>
                  <a:gd name="T10" fmla="*/ 0 w 483"/>
                  <a:gd name="T11" fmla="*/ 294 h 339"/>
                  <a:gd name="T12" fmla="*/ 4 w 483"/>
                  <a:gd name="T13" fmla="*/ 310 h 339"/>
                  <a:gd name="T14" fmla="*/ 13 w 483"/>
                  <a:gd name="T15" fmla="*/ 324 h 339"/>
                  <a:gd name="T16" fmla="*/ 26 w 483"/>
                  <a:gd name="T17" fmla="*/ 335 h 339"/>
                  <a:gd name="T18" fmla="*/ 43 w 483"/>
                  <a:gd name="T19" fmla="*/ 338 h 339"/>
                  <a:gd name="T20" fmla="*/ 439 w 483"/>
                  <a:gd name="T21" fmla="*/ 338 h 339"/>
                  <a:gd name="T22" fmla="*/ 456 w 483"/>
                  <a:gd name="T23" fmla="*/ 335 h 339"/>
                  <a:gd name="T24" fmla="*/ 469 w 483"/>
                  <a:gd name="T25" fmla="*/ 324 h 339"/>
                  <a:gd name="T26" fmla="*/ 478 w 483"/>
                  <a:gd name="T27" fmla="*/ 310 h 339"/>
                  <a:gd name="T28" fmla="*/ 482 w 483"/>
                  <a:gd name="T29" fmla="*/ 294 h 339"/>
                  <a:gd name="T30" fmla="*/ 482 w 483"/>
                  <a:gd name="T31" fmla="*/ 42 h 339"/>
                  <a:gd name="T32" fmla="*/ 478 w 483"/>
                  <a:gd name="T33" fmla="*/ 25 h 339"/>
                  <a:gd name="T34" fmla="*/ 469 w 483"/>
                  <a:gd name="T35" fmla="*/ 14 h 339"/>
                  <a:gd name="T36" fmla="*/ 456 w 483"/>
                  <a:gd name="T37" fmla="*/ 3 h 339"/>
                  <a:gd name="T38" fmla="*/ 439 w 483"/>
                  <a:gd name="T39" fmla="*/ 0 h 339"/>
                  <a:gd name="T40" fmla="*/ 43 w 483"/>
                  <a:gd name="T41" fmla="*/ 0 h 33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83"/>
                  <a:gd name="T64" fmla="*/ 0 h 339"/>
                  <a:gd name="T65" fmla="*/ 483 w 483"/>
                  <a:gd name="T66" fmla="*/ 339 h 33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83" h="339">
                    <a:moveTo>
                      <a:pt x="43" y="0"/>
                    </a:moveTo>
                    <a:lnTo>
                      <a:pt x="26" y="3"/>
                    </a:lnTo>
                    <a:lnTo>
                      <a:pt x="13" y="14"/>
                    </a:lnTo>
                    <a:lnTo>
                      <a:pt x="4" y="25"/>
                    </a:lnTo>
                    <a:lnTo>
                      <a:pt x="0" y="42"/>
                    </a:lnTo>
                    <a:lnTo>
                      <a:pt x="0" y="294"/>
                    </a:lnTo>
                    <a:lnTo>
                      <a:pt x="4" y="310"/>
                    </a:lnTo>
                    <a:lnTo>
                      <a:pt x="13" y="324"/>
                    </a:lnTo>
                    <a:lnTo>
                      <a:pt x="26" y="335"/>
                    </a:lnTo>
                    <a:lnTo>
                      <a:pt x="43" y="338"/>
                    </a:lnTo>
                    <a:lnTo>
                      <a:pt x="439" y="338"/>
                    </a:lnTo>
                    <a:lnTo>
                      <a:pt x="456" y="335"/>
                    </a:lnTo>
                    <a:lnTo>
                      <a:pt x="469" y="324"/>
                    </a:lnTo>
                    <a:lnTo>
                      <a:pt x="478" y="310"/>
                    </a:lnTo>
                    <a:lnTo>
                      <a:pt x="482" y="294"/>
                    </a:lnTo>
                    <a:lnTo>
                      <a:pt x="482" y="42"/>
                    </a:lnTo>
                    <a:lnTo>
                      <a:pt x="478" y="25"/>
                    </a:lnTo>
                    <a:lnTo>
                      <a:pt x="469" y="14"/>
                    </a:lnTo>
                    <a:lnTo>
                      <a:pt x="456" y="3"/>
                    </a:lnTo>
                    <a:lnTo>
                      <a:pt x="439" y="0"/>
                    </a:lnTo>
                    <a:lnTo>
                      <a:pt x="43" y="0"/>
                    </a:lnTo>
                  </a:path>
                </a:pathLst>
              </a:custGeom>
              <a:grpFill/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2280" y="1435"/>
                <a:ext cx="336" cy="2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rtl="0" eaLnBrk="0" hangingPunct="0"/>
                <a:r>
                  <a:rPr lang="en-US" sz="2000" dirty="0"/>
                  <a:t>End</a:t>
                </a:r>
              </a:p>
              <a:p>
                <a:pPr algn="ctr" rtl="0" eaLnBrk="0" hangingPunct="0"/>
                <a:r>
                  <a:rPr lang="en-US" sz="2000" dirty="0"/>
                  <a:t>User</a:t>
                </a:r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4730749" y="2881313"/>
              <a:ext cx="2865050" cy="536575"/>
              <a:chOff x="3411" y="1728"/>
              <a:chExt cx="575" cy="338"/>
            </a:xfrm>
            <a:solidFill>
              <a:srgbClr val="00B0F0"/>
            </a:solidFill>
          </p:grpSpPr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3411" y="1728"/>
                <a:ext cx="575" cy="338"/>
              </a:xfrm>
              <a:custGeom>
                <a:avLst/>
                <a:gdLst>
                  <a:gd name="T0" fmla="*/ 38 w 575"/>
                  <a:gd name="T1" fmla="*/ 0 h 338"/>
                  <a:gd name="T2" fmla="*/ 19 w 575"/>
                  <a:gd name="T3" fmla="*/ 3 h 338"/>
                  <a:gd name="T4" fmla="*/ 13 w 575"/>
                  <a:gd name="T5" fmla="*/ 13 h 338"/>
                  <a:gd name="T6" fmla="*/ 0 w 575"/>
                  <a:gd name="T7" fmla="*/ 26 h 338"/>
                  <a:gd name="T8" fmla="*/ 0 w 575"/>
                  <a:gd name="T9" fmla="*/ 43 h 338"/>
                  <a:gd name="T10" fmla="*/ 0 w 575"/>
                  <a:gd name="T11" fmla="*/ 294 h 338"/>
                  <a:gd name="T12" fmla="*/ 0 w 575"/>
                  <a:gd name="T13" fmla="*/ 311 h 338"/>
                  <a:gd name="T14" fmla="*/ 13 w 575"/>
                  <a:gd name="T15" fmla="*/ 324 h 338"/>
                  <a:gd name="T16" fmla="*/ 19 w 575"/>
                  <a:gd name="T17" fmla="*/ 334 h 338"/>
                  <a:gd name="T18" fmla="*/ 38 w 575"/>
                  <a:gd name="T19" fmla="*/ 337 h 338"/>
                  <a:gd name="T20" fmla="*/ 529 w 575"/>
                  <a:gd name="T21" fmla="*/ 337 h 338"/>
                  <a:gd name="T22" fmla="*/ 548 w 575"/>
                  <a:gd name="T23" fmla="*/ 334 h 338"/>
                  <a:gd name="T24" fmla="*/ 561 w 575"/>
                  <a:gd name="T25" fmla="*/ 324 h 338"/>
                  <a:gd name="T26" fmla="*/ 574 w 575"/>
                  <a:gd name="T27" fmla="*/ 311 h 338"/>
                  <a:gd name="T28" fmla="*/ 574 w 575"/>
                  <a:gd name="T29" fmla="*/ 294 h 338"/>
                  <a:gd name="T30" fmla="*/ 574 w 575"/>
                  <a:gd name="T31" fmla="*/ 43 h 338"/>
                  <a:gd name="T32" fmla="*/ 574 w 575"/>
                  <a:gd name="T33" fmla="*/ 26 h 338"/>
                  <a:gd name="T34" fmla="*/ 561 w 575"/>
                  <a:gd name="T35" fmla="*/ 13 h 338"/>
                  <a:gd name="T36" fmla="*/ 548 w 575"/>
                  <a:gd name="T37" fmla="*/ 3 h 338"/>
                  <a:gd name="T38" fmla="*/ 529 w 575"/>
                  <a:gd name="T39" fmla="*/ 0 h 338"/>
                  <a:gd name="T40" fmla="*/ 38 w 575"/>
                  <a:gd name="T41" fmla="*/ 0 h 33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75"/>
                  <a:gd name="T64" fmla="*/ 0 h 338"/>
                  <a:gd name="T65" fmla="*/ 575 w 575"/>
                  <a:gd name="T66" fmla="*/ 338 h 33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75" h="338">
                    <a:moveTo>
                      <a:pt x="38" y="0"/>
                    </a:moveTo>
                    <a:lnTo>
                      <a:pt x="19" y="3"/>
                    </a:lnTo>
                    <a:lnTo>
                      <a:pt x="13" y="13"/>
                    </a:lnTo>
                    <a:lnTo>
                      <a:pt x="0" y="26"/>
                    </a:lnTo>
                    <a:lnTo>
                      <a:pt x="0" y="43"/>
                    </a:lnTo>
                    <a:lnTo>
                      <a:pt x="0" y="294"/>
                    </a:lnTo>
                    <a:lnTo>
                      <a:pt x="0" y="311"/>
                    </a:lnTo>
                    <a:lnTo>
                      <a:pt x="13" y="324"/>
                    </a:lnTo>
                    <a:lnTo>
                      <a:pt x="19" y="334"/>
                    </a:lnTo>
                    <a:lnTo>
                      <a:pt x="38" y="337"/>
                    </a:lnTo>
                    <a:lnTo>
                      <a:pt x="529" y="337"/>
                    </a:lnTo>
                    <a:lnTo>
                      <a:pt x="548" y="334"/>
                    </a:lnTo>
                    <a:lnTo>
                      <a:pt x="561" y="324"/>
                    </a:lnTo>
                    <a:lnTo>
                      <a:pt x="574" y="311"/>
                    </a:lnTo>
                    <a:lnTo>
                      <a:pt x="574" y="294"/>
                    </a:lnTo>
                    <a:lnTo>
                      <a:pt x="574" y="43"/>
                    </a:lnTo>
                    <a:lnTo>
                      <a:pt x="574" y="26"/>
                    </a:lnTo>
                    <a:lnTo>
                      <a:pt x="561" y="13"/>
                    </a:lnTo>
                    <a:lnTo>
                      <a:pt x="548" y="3"/>
                    </a:lnTo>
                    <a:lnTo>
                      <a:pt x="529" y="0"/>
                    </a:lnTo>
                    <a:lnTo>
                      <a:pt x="38" y="0"/>
                    </a:lnTo>
                  </a:path>
                </a:pathLst>
              </a:custGeom>
              <a:grpFill/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480" y="1771"/>
                <a:ext cx="432" cy="2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rtl="0" eaLnBrk="0" hangingPunct="0"/>
                <a:r>
                  <a:rPr lang="en-US" sz="2000" dirty="0" smtClean="0"/>
                  <a:t>Application programmer</a:t>
                </a:r>
                <a:endParaRPr lang="en-US" sz="2000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5330825" y="4470212"/>
              <a:ext cx="2595562" cy="706625"/>
              <a:chOff x="3789" y="2544"/>
              <a:chExt cx="581" cy="338"/>
            </a:xfrm>
            <a:solidFill>
              <a:srgbClr val="7030A0"/>
            </a:solidFill>
          </p:grpSpPr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3789" y="2544"/>
                <a:ext cx="581" cy="338"/>
              </a:xfrm>
              <a:custGeom>
                <a:avLst/>
                <a:gdLst>
                  <a:gd name="T0" fmla="*/ 42 w 581"/>
                  <a:gd name="T1" fmla="*/ 0 h 338"/>
                  <a:gd name="T2" fmla="*/ 28 w 581"/>
                  <a:gd name="T3" fmla="*/ 5 h 338"/>
                  <a:gd name="T4" fmla="*/ 14 w 581"/>
                  <a:gd name="T5" fmla="*/ 14 h 338"/>
                  <a:gd name="T6" fmla="*/ 7 w 581"/>
                  <a:gd name="T7" fmla="*/ 28 h 338"/>
                  <a:gd name="T8" fmla="*/ 0 w 581"/>
                  <a:gd name="T9" fmla="*/ 42 h 338"/>
                  <a:gd name="T10" fmla="*/ 0 w 581"/>
                  <a:gd name="T11" fmla="*/ 296 h 338"/>
                  <a:gd name="T12" fmla="*/ 7 w 581"/>
                  <a:gd name="T13" fmla="*/ 314 h 338"/>
                  <a:gd name="T14" fmla="*/ 14 w 581"/>
                  <a:gd name="T15" fmla="*/ 323 h 338"/>
                  <a:gd name="T16" fmla="*/ 28 w 581"/>
                  <a:gd name="T17" fmla="*/ 332 h 338"/>
                  <a:gd name="T18" fmla="*/ 42 w 581"/>
                  <a:gd name="T19" fmla="*/ 337 h 338"/>
                  <a:gd name="T20" fmla="*/ 538 w 581"/>
                  <a:gd name="T21" fmla="*/ 337 h 338"/>
                  <a:gd name="T22" fmla="*/ 552 w 581"/>
                  <a:gd name="T23" fmla="*/ 332 h 338"/>
                  <a:gd name="T24" fmla="*/ 566 w 581"/>
                  <a:gd name="T25" fmla="*/ 323 h 338"/>
                  <a:gd name="T26" fmla="*/ 580 w 581"/>
                  <a:gd name="T27" fmla="*/ 314 h 338"/>
                  <a:gd name="T28" fmla="*/ 580 w 581"/>
                  <a:gd name="T29" fmla="*/ 296 h 338"/>
                  <a:gd name="T30" fmla="*/ 580 w 581"/>
                  <a:gd name="T31" fmla="*/ 42 h 338"/>
                  <a:gd name="T32" fmla="*/ 580 w 581"/>
                  <a:gd name="T33" fmla="*/ 28 h 338"/>
                  <a:gd name="T34" fmla="*/ 566 w 581"/>
                  <a:gd name="T35" fmla="*/ 14 h 338"/>
                  <a:gd name="T36" fmla="*/ 552 w 581"/>
                  <a:gd name="T37" fmla="*/ 5 h 338"/>
                  <a:gd name="T38" fmla="*/ 538 w 581"/>
                  <a:gd name="T39" fmla="*/ 0 h 338"/>
                  <a:gd name="T40" fmla="*/ 42 w 581"/>
                  <a:gd name="T41" fmla="*/ 0 h 33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81"/>
                  <a:gd name="T64" fmla="*/ 0 h 338"/>
                  <a:gd name="T65" fmla="*/ 581 w 581"/>
                  <a:gd name="T66" fmla="*/ 338 h 33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81" h="338">
                    <a:moveTo>
                      <a:pt x="42" y="0"/>
                    </a:moveTo>
                    <a:lnTo>
                      <a:pt x="28" y="5"/>
                    </a:lnTo>
                    <a:lnTo>
                      <a:pt x="14" y="14"/>
                    </a:lnTo>
                    <a:lnTo>
                      <a:pt x="7" y="28"/>
                    </a:lnTo>
                    <a:lnTo>
                      <a:pt x="0" y="42"/>
                    </a:lnTo>
                    <a:lnTo>
                      <a:pt x="0" y="296"/>
                    </a:lnTo>
                    <a:lnTo>
                      <a:pt x="7" y="314"/>
                    </a:lnTo>
                    <a:lnTo>
                      <a:pt x="14" y="323"/>
                    </a:lnTo>
                    <a:lnTo>
                      <a:pt x="28" y="332"/>
                    </a:lnTo>
                    <a:lnTo>
                      <a:pt x="42" y="337"/>
                    </a:lnTo>
                    <a:lnTo>
                      <a:pt x="538" y="337"/>
                    </a:lnTo>
                    <a:lnTo>
                      <a:pt x="552" y="332"/>
                    </a:lnTo>
                    <a:lnTo>
                      <a:pt x="566" y="323"/>
                    </a:lnTo>
                    <a:lnTo>
                      <a:pt x="580" y="314"/>
                    </a:lnTo>
                    <a:lnTo>
                      <a:pt x="580" y="296"/>
                    </a:lnTo>
                    <a:lnTo>
                      <a:pt x="580" y="42"/>
                    </a:lnTo>
                    <a:lnTo>
                      <a:pt x="580" y="28"/>
                    </a:lnTo>
                    <a:lnTo>
                      <a:pt x="566" y="14"/>
                    </a:lnTo>
                    <a:lnTo>
                      <a:pt x="552" y="5"/>
                    </a:lnTo>
                    <a:lnTo>
                      <a:pt x="538" y="0"/>
                    </a:lnTo>
                    <a:lnTo>
                      <a:pt x="42" y="0"/>
                    </a:lnTo>
                  </a:path>
                </a:pathLst>
              </a:custGeom>
              <a:grpFill/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864" y="2587"/>
                <a:ext cx="432" cy="2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rtl="0" eaLnBrk="0" hangingPunct="0"/>
                <a:r>
                  <a:rPr lang="en-US" sz="2000" dirty="0" smtClean="0">
                    <a:solidFill>
                      <a:schemeClr val="bg1"/>
                    </a:solidFill>
                  </a:rPr>
                  <a:t>Systems programmer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3278187" y="2897188"/>
              <a:ext cx="0" cy="3794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 flipH="1">
              <a:off x="4422775" y="3416300"/>
              <a:ext cx="455612" cy="531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 flipH="1">
              <a:off x="4651375" y="3416300"/>
              <a:ext cx="608012" cy="12176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 flipH="1">
              <a:off x="4956175" y="4978400"/>
              <a:ext cx="374650" cy="341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525587" y="5395912"/>
              <a:ext cx="3429000" cy="6858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 rtl="0" eaLnBrk="0" hangingPunct="0"/>
              <a:r>
                <a:rPr lang="en-US" sz="2800" dirty="0"/>
                <a:t>Computer Hardware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830387" y="4710112"/>
              <a:ext cx="2895600" cy="6858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 rtl="0" eaLnBrk="0" hangingPunct="0"/>
              <a:r>
                <a:rPr lang="en-US" sz="2800" dirty="0" smtClean="0"/>
                <a:t>Operating System</a:t>
              </a:r>
              <a:endParaRPr lang="en-US" sz="2800" dirty="0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058987" y="4024312"/>
              <a:ext cx="2362200" cy="685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 rtl="0" eaLnBrk="0" hangingPunct="0"/>
              <a:r>
                <a:rPr lang="en-US" dirty="0"/>
                <a:t>Utilities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286000" y="3346450"/>
              <a:ext cx="1906587" cy="67786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 rtl="0" eaLnBrk="0" hangingPunct="0"/>
              <a:r>
                <a:rPr lang="en-US" sz="2000" dirty="0" smtClean="0"/>
                <a:t>Application</a:t>
              </a:r>
              <a:r>
                <a:rPr lang="en-US" sz="2000" dirty="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624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OS: </a:t>
            </a:r>
            <a:r>
              <a:rPr lang="en-US" dirty="0" smtClean="0"/>
              <a:t>Layered system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OS </a:t>
            </a:r>
            <a:r>
              <a:rPr lang="en-US" b="1" dirty="0" smtClean="0"/>
              <a:t>abstracts</a:t>
            </a:r>
            <a:r>
              <a:rPr lang="en-US" dirty="0" smtClean="0"/>
              <a:t> the underlying hardware</a:t>
            </a:r>
          </a:p>
          <a:p>
            <a:pPr lvl="1"/>
            <a:r>
              <a:rPr lang="en-US" dirty="0" smtClean="0"/>
              <a:t>Presents a ‘simpler’, ‘nicer’, ‘more lucid’ view upwards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Content Placeholder 4" descr="01-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895600"/>
            <a:ext cx="478536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own Arrow 6"/>
          <p:cNvSpPr/>
          <p:nvPr/>
        </p:nvSpPr>
        <p:spPr>
          <a:xfrm rot="10800000">
            <a:off x="1943099" y="3204210"/>
            <a:ext cx="304800" cy="21336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9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Os</a:t>
            </a:r>
            <a:r>
              <a:rPr lang="en-US" dirty="0" smtClean="0"/>
              <a:t> -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services,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7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OS: Services –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Various services provided by an OS:</a:t>
            </a:r>
          </a:p>
          <a:p>
            <a:pPr lvl="1"/>
            <a:r>
              <a:rPr lang="en-US" dirty="0" smtClean="0"/>
              <a:t>System boot-up and access</a:t>
            </a:r>
          </a:p>
          <a:p>
            <a:pPr lvl="2"/>
            <a:r>
              <a:rPr lang="en-US" dirty="0" smtClean="0"/>
              <a:t>Device initialization, handling</a:t>
            </a:r>
          </a:p>
          <a:p>
            <a:pPr lvl="2"/>
            <a:r>
              <a:rPr lang="en-US" dirty="0" smtClean="0"/>
              <a:t>‘Drivers’ for various devices – disks, network, CDROMs, etc.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I/O and files</a:t>
            </a:r>
          </a:p>
          <a:p>
            <a:pPr lvl="2"/>
            <a:r>
              <a:rPr lang="en-US" dirty="0" smtClean="0"/>
              <a:t>Handling I/O between various devices</a:t>
            </a:r>
          </a:p>
          <a:p>
            <a:pPr lvl="2"/>
            <a:r>
              <a:rPr lang="en-US" dirty="0" smtClean="0"/>
              <a:t>Handling disks, file-systems, etc.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Program execution</a:t>
            </a:r>
          </a:p>
          <a:p>
            <a:pPr lvl="2"/>
            <a:r>
              <a:rPr lang="en-US" dirty="0" smtClean="0"/>
              <a:t>Loading and running executable in memory, handling exits / exceptions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System management</a:t>
            </a:r>
          </a:p>
          <a:p>
            <a:pPr lvl="2"/>
            <a:r>
              <a:rPr lang="en-US" dirty="0" smtClean="0"/>
              <a:t>Resource ownership and management</a:t>
            </a:r>
          </a:p>
          <a:p>
            <a:pPr lvl="2"/>
            <a:r>
              <a:rPr lang="en-US" dirty="0" smtClean="0"/>
              <a:t>Managing access credentials (user-logins,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5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1067</Words>
  <Application>Microsoft Office PowerPoint</Application>
  <PresentationFormat>On-screen Show (4:3)</PresentationFormat>
  <Paragraphs>264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Clarity</vt:lpstr>
      <vt:lpstr>operating systems</vt:lpstr>
      <vt:lpstr>Operating systems</vt:lpstr>
      <vt:lpstr>Electronics: Modern Computers</vt:lpstr>
      <vt:lpstr>Computing: System Layers and the OS</vt:lpstr>
      <vt:lpstr>OS: Goals and functions</vt:lpstr>
      <vt:lpstr>Computer interaction: Human roles</vt:lpstr>
      <vt:lpstr>OS: Layered system abstraction</vt:lpstr>
      <vt:lpstr>Os - services, components</vt:lpstr>
      <vt:lpstr>OS: Services – General</vt:lpstr>
      <vt:lpstr>OS: Services – Program development</vt:lpstr>
      <vt:lpstr>OS: Components</vt:lpstr>
      <vt:lpstr>Os views and viewpoints</vt:lpstr>
      <vt:lpstr>OS: Views and viewpoints</vt:lpstr>
      <vt:lpstr>OS: Resource manager view</vt:lpstr>
      <vt:lpstr>OS: Control program view</vt:lpstr>
      <vt:lpstr>OS: Command executer view</vt:lpstr>
      <vt:lpstr>OS: Virtual machine view</vt:lpstr>
      <vt:lpstr>OS: Role in Computing</vt:lpstr>
      <vt:lpstr>OS: Software complexity</vt:lpstr>
      <vt:lpstr>OS: Why study it?</vt:lpstr>
      <vt:lpstr>OS basics summary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2020-09-10T12:59:29Z</dcterms:created>
  <dcterms:modified xsi:type="dcterms:W3CDTF">2020-09-10T12:59:32Z</dcterms:modified>
</cp:coreProperties>
</file>