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36"/>
  </p:notesMasterIdLst>
  <p:sldIdLst>
    <p:sldId id="318" r:id="rId2"/>
    <p:sldId id="424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25" r:id="rId11"/>
    <p:sldId id="416" r:id="rId12"/>
    <p:sldId id="417" r:id="rId13"/>
    <p:sldId id="418" r:id="rId14"/>
    <p:sldId id="419" r:id="rId15"/>
    <p:sldId id="420" r:id="rId16"/>
    <p:sldId id="421" r:id="rId17"/>
    <p:sldId id="423" r:id="rId18"/>
    <p:sldId id="422" r:id="rId19"/>
    <p:sldId id="426" r:id="rId20"/>
    <p:sldId id="430" r:id="rId21"/>
    <p:sldId id="427" r:id="rId22"/>
    <p:sldId id="431" r:id="rId23"/>
    <p:sldId id="432" r:id="rId24"/>
    <p:sldId id="434" r:id="rId25"/>
    <p:sldId id="428" r:id="rId26"/>
    <p:sldId id="433" r:id="rId27"/>
    <p:sldId id="435" r:id="rId28"/>
    <p:sldId id="437" r:id="rId29"/>
    <p:sldId id="438" r:id="rId30"/>
    <p:sldId id="429" r:id="rId31"/>
    <p:sldId id="440" r:id="rId32"/>
    <p:sldId id="439" r:id="rId33"/>
    <p:sldId id="441" r:id="rId34"/>
    <p:sldId id="33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CC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rtos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752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world - </a:t>
            </a:r>
            <a:br>
              <a:rPr lang="en-US" dirty="0" smtClean="0"/>
            </a:br>
            <a:r>
              <a:rPr lang="en-US" dirty="0" smtClean="0"/>
              <a:t>a glimpse into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 issues: Strange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Assembly </a:t>
            </a:r>
            <a:r>
              <a:rPr lang="en-US" dirty="0" smtClean="0"/>
              <a:t>plant</a:t>
            </a:r>
          </a:p>
          <a:p>
            <a:pPr lvl="1"/>
            <a:r>
              <a:rPr lang="en-US" dirty="0" smtClean="0"/>
              <a:t>Temperatures change at different places</a:t>
            </a:r>
          </a:p>
          <a:p>
            <a:pPr lvl="1"/>
            <a:endParaRPr lang="en-US" dirty="0"/>
          </a:p>
          <a:p>
            <a:r>
              <a:rPr lang="en-US" dirty="0" smtClean="0"/>
              <a:t>Monitoring system </a:t>
            </a:r>
          </a:p>
          <a:p>
            <a:pPr lvl="1"/>
            <a:r>
              <a:rPr lang="en-US" dirty="0" smtClean="0"/>
              <a:t>Equipped with 2 temperature sensors</a:t>
            </a:r>
          </a:p>
          <a:p>
            <a:pPr lvl="2"/>
            <a:r>
              <a:rPr lang="en-US" dirty="0" smtClean="0"/>
              <a:t>At different places in an assembly plant</a:t>
            </a:r>
          </a:p>
          <a:p>
            <a:pPr lvl="2"/>
            <a:r>
              <a:rPr lang="en-US" dirty="0"/>
              <a:t>Sensors give interrupts when they have temperature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Monitors if the 2 temperatures are equal</a:t>
            </a:r>
          </a:p>
          <a:p>
            <a:pPr lvl="1"/>
            <a:r>
              <a:rPr lang="en-US" dirty="0" smtClean="0"/>
              <a:t>Raise an alarm if they are not!</a:t>
            </a:r>
          </a:p>
          <a:p>
            <a:pPr lvl="1"/>
            <a:endParaRPr lang="en-US" dirty="0"/>
          </a:p>
          <a:p>
            <a:r>
              <a:rPr lang="en-US" dirty="0" smtClean="0"/>
              <a:t>System deployed, strange observation: </a:t>
            </a:r>
          </a:p>
          <a:p>
            <a:pPr lvl="1"/>
            <a:r>
              <a:rPr lang="en-US" dirty="0" smtClean="0"/>
              <a:t>As temperatures changed in the plant</a:t>
            </a:r>
          </a:p>
          <a:p>
            <a:pPr lvl="1"/>
            <a:r>
              <a:rPr lang="en-US" dirty="0" smtClean="0"/>
              <a:t>Even if the temperature at all places was equal</a:t>
            </a:r>
          </a:p>
          <a:p>
            <a:pPr lvl="2"/>
            <a:r>
              <a:rPr lang="en-US" dirty="0" smtClean="0"/>
              <a:t>System sometimes sounds the alarm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Why are we getting false alarms?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 issues: Strange problem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Temps[2]; //global shared data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interrupt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ReadTemps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Temps[0]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 // value from Sensor #1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Temps[1]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 // value from Sensor #2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temp0, temp1;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temp0 = Temps[0];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temp1 = Temps[1];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(temp0 != temp1)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SoundAlarm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Interrupt code changes values </a:t>
            </a:r>
            <a:r>
              <a:rPr lang="en-US" sz="3200" b="1" u="sng" dirty="0" smtClean="0">
                <a:solidFill>
                  <a:srgbClr val="FF0000"/>
                </a:solidFill>
                <a:cs typeface="Courier New" panose="02070309020205020404" pitchFamily="49" charset="0"/>
              </a:rPr>
              <a:t>while</a:t>
            </a:r>
            <a:r>
              <a:rPr lang="en-US" sz="3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main code is using them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160520" y="4204900"/>
            <a:ext cx="152400" cy="3671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9120" y="4249950"/>
            <a:ext cx="331693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What if interrupt comes between these reads?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92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 issues: Shared data problem – try.1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Temps[2]; //global shared data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interrupt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ReadTemps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Temps[0]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 // value from Sensor #1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Temps[1]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 // value from Sensor #2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(Temps[0]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Temps[1])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SoundAlarm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5943600" y="4922520"/>
            <a:ext cx="838200" cy="838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19600" y="4495800"/>
            <a:ext cx="304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3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 issues: Shared data problem – try.2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Temps[2]; //global shared data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interrupt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ReadTemps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Temps[0]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 // value from Sensor #1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Temps[1]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 // value from Sensor #2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temp0, temp1;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DisableInterrupts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temp0 = Temps[0];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temp1 = Temps[1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EnableInterrupts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(temp0 != temp1)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SoundAlarm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Disabling interrupts during the ‘</a:t>
            </a:r>
            <a:r>
              <a:rPr lang="en-US" sz="32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critical section</a:t>
            </a:r>
            <a:r>
              <a:rPr lang="en-US" sz="3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’ seems to solve the problem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But is this really a good solution?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855720" y="3970020"/>
            <a:ext cx="152400" cy="3220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99560" y="3992545"/>
            <a:ext cx="118173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Critical section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365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disabling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becomes less responsive</a:t>
            </a:r>
          </a:p>
          <a:p>
            <a:pPr lvl="1"/>
            <a:r>
              <a:rPr lang="en-US" dirty="0" smtClean="0"/>
              <a:t>Time interval(s) for which interrupts are disabled</a:t>
            </a:r>
          </a:p>
          <a:p>
            <a:r>
              <a:rPr lang="en-US" dirty="0" smtClean="0"/>
              <a:t>Critical interrupts may be lost!</a:t>
            </a:r>
          </a:p>
          <a:p>
            <a:pPr lvl="1"/>
            <a:r>
              <a:rPr lang="en-US" dirty="0" smtClean="0"/>
              <a:t>Specially high-consequence devices</a:t>
            </a:r>
          </a:p>
          <a:p>
            <a:endParaRPr lang="en-US" dirty="0" smtClean="0"/>
          </a:p>
          <a:p>
            <a:r>
              <a:rPr lang="en-US" dirty="0" smtClean="0"/>
              <a:t>Lessons for coding ISRs</a:t>
            </a:r>
          </a:p>
          <a:p>
            <a:pPr lvl="1"/>
            <a:r>
              <a:rPr lang="en-US" dirty="0" smtClean="0"/>
              <a:t>Write short, sweet ISRs</a:t>
            </a:r>
          </a:p>
          <a:p>
            <a:pPr lvl="1"/>
            <a:r>
              <a:rPr lang="en-US" dirty="0" smtClean="0"/>
              <a:t>Avoid spending too much time inside an ISR</a:t>
            </a:r>
          </a:p>
          <a:p>
            <a:pPr lvl="1"/>
            <a:r>
              <a:rPr lang="en-US" dirty="0" smtClean="0"/>
              <a:t>ISR should return to ‘normal code’ as soon as possible!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 issues: Shared data problem – try.3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ool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flag, can be either true or 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interrupt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ReadTemps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temp0, temp1;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true)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temp0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 temp1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temp0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temp1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reverse the flag’s state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(temp0 != temp1)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SoundAlarm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200" b="1" dirty="0">
                <a:solidFill>
                  <a:srgbClr val="FF0000"/>
                </a:solidFill>
                <a:cs typeface="Courier New" panose="02070309020205020404" pitchFamily="49" charset="0"/>
              </a:rPr>
              <a:t>M</a:t>
            </a:r>
            <a:r>
              <a:rPr lang="en-US" sz="42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utual exclusivity</a:t>
            </a:r>
            <a:r>
              <a:rPr lang="en-US" sz="4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using a </a:t>
            </a:r>
            <a:r>
              <a:rPr lang="en-US" sz="4200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boolean</a:t>
            </a:r>
            <a:r>
              <a:rPr lang="en-US" sz="4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flag</a:t>
            </a:r>
            <a:endParaRPr lang="en-US" sz="42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</a:t>
            </a:r>
            <a:br>
              <a:rPr lang="en-US" dirty="0" smtClean="0"/>
            </a:br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</a:p>
          <a:p>
            <a:pPr lvl="1"/>
            <a:r>
              <a:rPr lang="en-US" dirty="0" smtClean="0"/>
              <a:t>How to arrange code and get things done in a system/application</a:t>
            </a:r>
          </a:p>
          <a:p>
            <a:pPr lvl="1"/>
            <a:r>
              <a:rPr lang="en-US" dirty="0" smtClean="0"/>
              <a:t>Depends on:</a:t>
            </a:r>
          </a:p>
          <a:p>
            <a:pPr lvl="2"/>
            <a:r>
              <a:rPr lang="en-US" b="1" dirty="0" smtClean="0"/>
              <a:t>Prowess</a:t>
            </a:r>
            <a:r>
              <a:rPr lang="en-US" dirty="0" smtClean="0"/>
              <a:t> of the system, component topologies</a:t>
            </a:r>
          </a:p>
          <a:p>
            <a:pPr lvl="2"/>
            <a:r>
              <a:rPr lang="en-US" dirty="0" smtClean="0"/>
              <a:t>Nature and </a:t>
            </a:r>
            <a:r>
              <a:rPr lang="en-US" b="1" dirty="0" smtClean="0"/>
              <a:t>number</a:t>
            </a:r>
            <a:r>
              <a:rPr lang="en-US" dirty="0" smtClean="0"/>
              <a:t> of things to be done</a:t>
            </a:r>
          </a:p>
          <a:p>
            <a:pPr lvl="2"/>
            <a:r>
              <a:rPr lang="en-US" b="1" dirty="0" smtClean="0"/>
              <a:t>Time limits</a:t>
            </a:r>
            <a:r>
              <a:rPr lang="en-US" dirty="0" smtClean="0"/>
              <a:t> on getting these things done</a:t>
            </a:r>
          </a:p>
          <a:p>
            <a:pPr lvl="1"/>
            <a:endParaRPr lang="en-US" dirty="0"/>
          </a:p>
          <a:p>
            <a:r>
              <a:rPr lang="en-US" dirty="0" smtClean="0"/>
              <a:t>Embedded domain software architectures:</a:t>
            </a:r>
          </a:p>
          <a:p>
            <a:pPr lvl="1"/>
            <a:r>
              <a:rPr lang="en-US" dirty="0" smtClean="0"/>
              <a:t>Round-robin</a:t>
            </a:r>
          </a:p>
          <a:p>
            <a:pPr lvl="1"/>
            <a:r>
              <a:rPr lang="en-US" dirty="0" smtClean="0"/>
              <a:t>Round-robin with interrupts</a:t>
            </a:r>
          </a:p>
          <a:p>
            <a:pPr lvl="1"/>
            <a:r>
              <a:rPr lang="en-US" dirty="0" smtClean="0"/>
              <a:t>Function queue scheduling</a:t>
            </a:r>
          </a:p>
          <a:p>
            <a:pPr lvl="1"/>
            <a:r>
              <a:rPr lang="en-US" dirty="0" smtClean="0"/>
              <a:t>RTOS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94360" y="4663440"/>
            <a:ext cx="152400" cy="1295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Architecture: Round-robin –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System with N devices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Needs_service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(Device1))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Service_Device1();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Needs_service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(Device2))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Service_Device2();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Needs_service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Service_DeviceN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1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Poll each device, and serve if needed</a:t>
            </a:r>
            <a:endParaRPr lang="en-US" sz="31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Round-robin – 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Very simple to code</a:t>
            </a:r>
          </a:p>
          <a:p>
            <a:pPr lvl="1"/>
            <a:r>
              <a:rPr lang="en-US" dirty="0" smtClean="0"/>
              <a:t>Straightforward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interrupts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If a device needs servicing faster than the ‘cycle time’</a:t>
            </a:r>
          </a:p>
          <a:p>
            <a:pPr lvl="2"/>
            <a:r>
              <a:rPr lang="en-US" dirty="0" smtClean="0"/>
              <a:t>It has to wait!</a:t>
            </a:r>
          </a:p>
          <a:p>
            <a:pPr lvl="2"/>
            <a:r>
              <a:rPr lang="en-US" dirty="0" smtClean="0"/>
              <a:t>Worst case: wait for (N-1) device servicing!</a:t>
            </a:r>
          </a:p>
          <a:p>
            <a:pPr lvl="1"/>
            <a:r>
              <a:rPr lang="en-US" dirty="0" smtClean="0"/>
              <a:t>If any single device servicing is lengthy</a:t>
            </a:r>
          </a:p>
          <a:p>
            <a:pPr lvl="2"/>
            <a:r>
              <a:rPr lang="en-US" dirty="0" smtClean="0"/>
              <a:t>All other devices suffer!</a:t>
            </a:r>
          </a:p>
          <a:p>
            <a:pPr lvl="1"/>
            <a:r>
              <a:rPr lang="en-US" dirty="0" smtClean="0"/>
              <a:t>No interrupts or concept of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Architecture: RR w/interrupts –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Interrupt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Per device flag to indicate if it needs service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Dev1 = false;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interrupt Set_Dev1_Flag()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Dev1 = true;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interrupt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Set_DevN_Flag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if (Dev1==true)		      Service_Device1();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true)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Service_DeviceN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Architecture: </a:t>
            </a:r>
            <a:r>
              <a:rPr lang="en-US" dirty="0" smtClean="0"/>
              <a:t>RR w/interrupts – study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structure</a:t>
            </a:r>
          </a:p>
          <a:p>
            <a:pPr lvl="1"/>
            <a:r>
              <a:rPr lang="en-US" dirty="0" smtClean="0"/>
              <a:t>ISR code</a:t>
            </a:r>
          </a:p>
          <a:p>
            <a:pPr lvl="2"/>
            <a:r>
              <a:rPr lang="en-US" dirty="0" smtClean="0"/>
              <a:t>Only sets flags – hence, ensures fast ‘</a:t>
            </a:r>
            <a:r>
              <a:rPr lang="en-US" i="1" dirty="0" smtClean="0"/>
              <a:t>initial</a:t>
            </a:r>
            <a:r>
              <a:rPr lang="en-US" dirty="0" smtClean="0"/>
              <a:t>’ reactions to devices</a:t>
            </a:r>
          </a:p>
          <a:p>
            <a:pPr lvl="1"/>
            <a:r>
              <a:rPr lang="en-US" dirty="0" smtClean="0"/>
              <a:t>Main code, and service code (called ‘task code’)</a:t>
            </a:r>
          </a:p>
          <a:p>
            <a:pPr lvl="2"/>
            <a:r>
              <a:rPr lang="en-US" dirty="0" smtClean="0"/>
              <a:t>Do the actual work</a:t>
            </a:r>
          </a:p>
          <a:p>
            <a:pPr lvl="1"/>
            <a:endParaRPr lang="en-US" dirty="0"/>
          </a:p>
          <a:p>
            <a:r>
              <a:rPr lang="en-US" dirty="0" smtClean="0"/>
              <a:t>Elementary concept of priority</a:t>
            </a:r>
          </a:p>
          <a:p>
            <a:pPr lvl="1"/>
            <a:r>
              <a:rPr lang="en-US" dirty="0" smtClean="0"/>
              <a:t>Dev1 &gt; Dev2 &gt; … &gt; </a:t>
            </a:r>
            <a:r>
              <a:rPr lang="en-US" dirty="0" err="1" smtClean="0"/>
              <a:t>DevN</a:t>
            </a:r>
            <a:r>
              <a:rPr lang="en-US" dirty="0" smtClean="0"/>
              <a:t> (sort of!)</a:t>
            </a:r>
          </a:p>
          <a:p>
            <a:pPr lvl="1"/>
            <a:r>
              <a:rPr lang="en-US" dirty="0" smtClean="0"/>
              <a:t>But only for flag setting</a:t>
            </a:r>
          </a:p>
          <a:p>
            <a:pPr lvl="2"/>
            <a:r>
              <a:rPr lang="en-US" dirty="0" smtClean="0"/>
              <a:t>Task code is at same priority for all devices</a:t>
            </a:r>
          </a:p>
          <a:p>
            <a:pPr lvl="2"/>
            <a:endParaRPr lang="en-US" dirty="0"/>
          </a:p>
          <a:p>
            <a:r>
              <a:rPr lang="en-US" dirty="0" smtClean="0"/>
              <a:t>Need to juggle polling order in main code</a:t>
            </a:r>
          </a:p>
          <a:p>
            <a:pPr lvl="1"/>
            <a:r>
              <a:rPr lang="en-US" dirty="0" smtClean="0"/>
              <a:t>Depending on device priorities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(</a:t>
            </a:r>
            <a:r>
              <a:rPr lang="en-US" b="1" u="sng" dirty="0" smtClean="0"/>
              <a:t>F</a:t>
            </a:r>
            <a:r>
              <a:rPr lang="en-US" dirty="0" smtClean="0"/>
              <a:t>irst </a:t>
            </a:r>
            <a:r>
              <a:rPr lang="en-US" b="1" u="sng" dirty="0" smtClean="0"/>
              <a:t>I</a:t>
            </a:r>
            <a:r>
              <a:rPr lang="en-US" dirty="0" smtClean="0"/>
              <a:t>n, </a:t>
            </a:r>
            <a:r>
              <a:rPr lang="en-US" b="1" u="sng" dirty="0" smtClean="0"/>
              <a:t>F</a:t>
            </a:r>
            <a:r>
              <a:rPr lang="en-US" dirty="0" smtClean="0"/>
              <a:t>irst </a:t>
            </a:r>
            <a:r>
              <a:rPr lang="en-US" b="1" u="sng" dirty="0" smtClean="0"/>
              <a:t>O</a:t>
            </a:r>
            <a:r>
              <a:rPr lang="en-US" dirty="0" smtClean="0"/>
              <a:t>ut) structure of elements</a:t>
            </a:r>
          </a:p>
          <a:p>
            <a:pPr lvl="1"/>
            <a:r>
              <a:rPr lang="en-US" dirty="0" smtClean="0"/>
              <a:t>Of finite, pre-defined length</a:t>
            </a:r>
          </a:p>
          <a:p>
            <a:r>
              <a:rPr lang="en-US" dirty="0" smtClean="0"/>
              <a:t>Has 2 ends: </a:t>
            </a:r>
            <a:r>
              <a:rPr lang="en-US" b="1" dirty="0" smtClean="0"/>
              <a:t>Front </a:t>
            </a:r>
            <a:r>
              <a:rPr lang="en-US" dirty="0" smtClean="0"/>
              <a:t>(head) and </a:t>
            </a:r>
            <a:r>
              <a:rPr lang="en-US" b="1" dirty="0" smtClean="0"/>
              <a:t>Back </a:t>
            </a:r>
            <a:r>
              <a:rPr lang="en-US" dirty="0" smtClean="0"/>
              <a:t>(tail)</a:t>
            </a:r>
          </a:p>
          <a:p>
            <a:pPr lvl="1"/>
            <a:r>
              <a:rPr lang="en-US" dirty="0" smtClean="0"/>
              <a:t>Elements enter at </a:t>
            </a:r>
            <a:r>
              <a:rPr lang="en-US" b="1" dirty="0" smtClean="0"/>
              <a:t>Back </a:t>
            </a:r>
            <a:r>
              <a:rPr lang="en-US" dirty="0" smtClean="0"/>
              <a:t>– called </a:t>
            </a:r>
            <a:r>
              <a:rPr lang="en-US" b="1" dirty="0" err="1" smtClean="0"/>
              <a:t>Enqueue</a:t>
            </a:r>
            <a:r>
              <a:rPr lang="en-US" dirty="0"/>
              <a:t>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Elements exit at </a:t>
            </a:r>
            <a:r>
              <a:rPr lang="en-US" b="1" dirty="0" smtClean="0"/>
              <a:t>Front</a:t>
            </a:r>
            <a:r>
              <a:rPr lang="en-US" dirty="0" smtClean="0"/>
              <a:t> – called </a:t>
            </a:r>
            <a:r>
              <a:rPr lang="en-US" b="1" dirty="0" err="1" smtClean="0"/>
              <a:t>Dequeue</a:t>
            </a:r>
            <a:r>
              <a:rPr lang="en-US" b="1" dirty="0" smtClean="0"/>
              <a:t> </a:t>
            </a:r>
            <a:r>
              <a:rPr lang="en-US" dirty="0" smtClean="0"/>
              <a:t>operation</a:t>
            </a:r>
            <a:endParaRPr lang="en-US" b="1" dirty="0" smtClean="0"/>
          </a:p>
          <a:p>
            <a:pPr lvl="1"/>
            <a:r>
              <a:rPr lang="en-US" dirty="0"/>
              <a:t>Elements exit in the </a:t>
            </a:r>
            <a:r>
              <a:rPr lang="en-US" b="1" dirty="0"/>
              <a:t>same order</a:t>
            </a:r>
            <a:r>
              <a:rPr lang="en-US" dirty="0"/>
              <a:t> that they entered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 descr="C:\Users\522832\Desktop\120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81462"/>
            <a:ext cx="3429000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Queue of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nature of a Queue</a:t>
            </a:r>
          </a:p>
          <a:p>
            <a:pPr lvl="1"/>
            <a:r>
              <a:rPr lang="en-US" dirty="0" smtClean="0"/>
              <a:t>Depends on its elements</a:t>
            </a:r>
          </a:p>
          <a:p>
            <a:pPr lvl="1"/>
            <a:endParaRPr lang="en-US" dirty="0"/>
          </a:p>
          <a:p>
            <a:r>
              <a:rPr lang="en-US" dirty="0" smtClean="0"/>
              <a:t>What if a Queue’s elements are ‘function pointers’?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/>
              <a:t> </a:t>
            </a:r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Put a function pointer into the queue’s tail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 operation</a:t>
            </a:r>
          </a:p>
          <a:p>
            <a:pPr lvl="2"/>
            <a:r>
              <a:rPr lang="en-US" dirty="0" smtClean="0"/>
              <a:t>Get a function pointer from the queue’s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Architecture: Function Queue </a:t>
            </a:r>
            <a:r>
              <a:rPr lang="en-US" dirty="0"/>
              <a:t>S</a:t>
            </a:r>
            <a:r>
              <a:rPr lang="en-US" dirty="0" smtClean="0"/>
              <a:t>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FQS Concept:</a:t>
            </a:r>
          </a:p>
          <a:p>
            <a:pPr lvl="1"/>
            <a:r>
              <a:rPr lang="en-US" b="1" dirty="0" smtClean="0"/>
              <a:t>Schedule</a:t>
            </a:r>
            <a:r>
              <a:rPr lang="en-US" dirty="0" smtClean="0"/>
              <a:t> using </a:t>
            </a:r>
            <a:r>
              <a:rPr lang="en-US" b="1" dirty="0" smtClean="0"/>
              <a:t>Queue</a:t>
            </a:r>
            <a:r>
              <a:rPr lang="en-US" dirty="0" smtClean="0"/>
              <a:t> of </a:t>
            </a:r>
            <a:r>
              <a:rPr lang="en-US" b="1" dirty="0" smtClean="0"/>
              <a:t>Functions</a:t>
            </a:r>
          </a:p>
          <a:p>
            <a:pPr lvl="2"/>
            <a:r>
              <a:rPr lang="en-US" b="1" dirty="0" smtClean="0"/>
              <a:t>Queue </a:t>
            </a:r>
            <a:r>
              <a:rPr lang="en-US" dirty="0" smtClean="0"/>
              <a:t>elements are </a:t>
            </a:r>
            <a:r>
              <a:rPr lang="en-US" b="1" dirty="0" smtClean="0"/>
              <a:t>Function </a:t>
            </a:r>
            <a:r>
              <a:rPr lang="en-US" b="1" dirty="0"/>
              <a:t>p</a:t>
            </a:r>
            <a:r>
              <a:rPr lang="en-US" b="1" dirty="0" smtClean="0"/>
              <a:t>ointers</a:t>
            </a:r>
          </a:p>
          <a:p>
            <a:pPr lvl="2"/>
            <a:endParaRPr lang="en-US" b="1" dirty="0"/>
          </a:p>
          <a:p>
            <a:r>
              <a:rPr lang="en-US" dirty="0" smtClean="0"/>
              <a:t>System with N devices</a:t>
            </a:r>
          </a:p>
          <a:p>
            <a:pPr lvl="1"/>
            <a:r>
              <a:rPr lang="en-US" dirty="0" smtClean="0"/>
              <a:t>N task codes, handled by N functions, with same API/signature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Service_Dev1(void);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2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Define a function pointer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)(void);     // new type, same API</a:t>
            </a:r>
          </a:p>
          <a:p>
            <a:pPr lvl="2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Observe these statements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&amp;Service_Dev1;  // points to Dev1 code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              // will run Dev1 code!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// points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      // will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code!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FQS: 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smtClean="0"/>
              <a:t>Input is a function pointer</a:t>
            </a:r>
          </a:p>
          <a:p>
            <a:pPr lvl="1"/>
            <a:r>
              <a:rPr lang="en-US" dirty="0" smtClean="0"/>
              <a:t>Sends this function pointer to the queue’s tail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Usage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Put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Service_Dev1()</a:t>
            </a:r>
            <a:r>
              <a:rPr lang="en-US" dirty="0" smtClean="0">
                <a:cs typeface="Courier New" panose="02070309020205020404" pitchFamily="49" charset="0"/>
              </a:rPr>
              <a:t>to the queue tail</a:t>
            </a:r>
          </a:p>
          <a:p>
            <a:pPr lvl="3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(&amp;Service_Dev1);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No input</a:t>
            </a:r>
          </a:p>
          <a:p>
            <a:pPr lvl="1"/>
            <a:r>
              <a:rPr lang="en-US" dirty="0" smtClean="0"/>
              <a:t>Output is a function pointer from the queue’s head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Usage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Get the function out from the queue’s head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Call it by dereferencing the function pointer</a:t>
            </a:r>
          </a:p>
          <a:p>
            <a:pPr lvl="3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FQS: Functioning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ISR code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that Device’s Service function</a:t>
            </a:r>
          </a:p>
          <a:p>
            <a:pPr lvl="2"/>
            <a:r>
              <a:rPr lang="en-US" dirty="0" smtClean="0"/>
              <a:t>To the queue’s tail</a:t>
            </a:r>
          </a:p>
          <a:p>
            <a:pPr lvl="2"/>
            <a:endParaRPr lang="en-US" dirty="0"/>
          </a:p>
          <a:p>
            <a:r>
              <a:rPr lang="en-US" dirty="0" smtClean="0"/>
              <a:t>Main code</a:t>
            </a:r>
          </a:p>
          <a:p>
            <a:pPr lvl="1"/>
            <a:r>
              <a:rPr lang="en-US" dirty="0" smtClean="0"/>
              <a:t>Keep </a:t>
            </a:r>
            <a:r>
              <a:rPr lang="en-US" dirty="0" err="1" smtClean="0"/>
              <a:t>dequeue’ing</a:t>
            </a:r>
            <a:r>
              <a:rPr lang="en-US" dirty="0" smtClean="0"/>
              <a:t> from the queue’s head</a:t>
            </a:r>
          </a:p>
          <a:p>
            <a:pPr lvl="2"/>
            <a:r>
              <a:rPr lang="en-US" dirty="0" smtClean="0"/>
              <a:t>Obtain a function pointer</a:t>
            </a:r>
          </a:p>
          <a:p>
            <a:pPr lvl="1"/>
            <a:r>
              <a:rPr lang="en-US" dirty="0" smtClean="0"/>
              <a:t>Dereference this function pointer</a:t>
            </a:r>
          </a:p>
          <a:p>
            <a:pPr lvl="2"/>
            <a:r>
              <a:rPr lang="en-US" dirty="0" smtClean="0"/>
              <a:t>Run the corresponding service function 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FQS: Code snippets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Interrupt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interrupt Handle_Dev1()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(&amp;Service_Dev1);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interrupt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Handle_DevN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Service_Dev1()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Service Dev1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// Service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DevN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serv_func_ptr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	a =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*a();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FQS – study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Effect </a:t>
            </a:r>
            <a:r>
              <a:rPr lang="en-US" smtClean="0"/>
              <a:t>of FQS </a:t>
            </a:r>
            <a:r>
              <a:rPr lang="en-US" dirty="0" smtClean="0"/>
              <a:t>functioning</a:t>
            </a:r>
            <a:endParaRPr lang="en-US" dirty="0"/>
          </a:p>
          <a:p>
            <a:pPr lvl="2"/>
            <a:r>
              <a:rPr lang="en-US" dirty="0"/>
              <a:t>Service functions run in the </a:t>
            </a:r>
            <a:r>
              <a:rPr lang="en-US" b="1" dirty="0"/>
              <a:t>same order</a:t>
            </a:r>
            <a:r>
              <a:rPr lang="en-US" dirty="0"/>
              <a:t> they were </a:t>
            </a:r>
            <a:r>
              <a:rPr lang="en-US" dirty="0" err="1" smtClean="0"/>
              <a:t>qeueued</a:t>
            </a:r>
            <a:r>
              <a:rPr lang="en-US" dirty="0" smtClean="0"/>
              <a:t> </a:t>
            </a:r>
            <a:r>
              <a:rPr lang="en-US" dirty="0"/>
              <a:t>up</a:t>
            </a:r>
          </a:p>
          <a:p>
            <a:pPr lvl="2"/>
            <a:r>
              <a:rPr lang="en-US" dirty="0"/>
              <a:t>Devices can be serviced more than once – no cycle concept</a:t>
            </a:r>
          </a:p>
          <a:p>
            <a:pPr lvl="3"/>
            <a:r>
              <a:rPr lang="en-US" dirty="0"/>
              <a:t>Dev1, Dev6, Dev4, Dev1, Dev1, … etc</a:t>
            </a:r>
            <a:r>
              <a:rPr lang="en-US" dirty="0" smtClean="0"/>
              <a:t>.</a:t>
            </a:r>
          </a:p>
          <a:p>
            <a:pPr lvl="3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Devices with tendency to interrupt often</a:t>
            </a:r>
          </a:p>
          <a:p>
            <a:pPr lvl="2"/>
            <a:r>
              <a:rPr lang="en-US" dirty="0" smtClean="0"/>
              <a:t>Are </a:t>
            </a:r>
            <a:r>
              <a:rPr lang="en-US" dirty="0" err="1" smtClean="0"/>
              <a:t>favoured</a:t>
            </a:r>
            <a:r>
              <a:rPr lang="en-US" dirty="0" smtClean="0"/>
              <a:t> with more service</a:t>
            </a:r>
          </a:p>
          <a:p>
            <a:pPr lvl="1"/>
            <a:r>
              <a:rPr lang="en-US" dirty="0" smtClean="0"/>
              <a:t>Device with big/long service function</a:t>
            </a:r>
          </a:p>
          <a:p>
            <a:pPr lvl="2"/>
            <a:r>
              <a:rPr lang="en-US" dirty="0" smtClean="0"/>
              <a:t>If queued and scheduled</a:t>
            </a:r>
          </a:p>
          <a:p>
            <a:pPr lvl="3"/>
            <a:r>
              <a:rPr lang="en-US" dirty="0" smtClean="0"/>
              <a:t>Can hog up time and hold up the system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Events, classifications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Event</a:t>
            </a:r>
          </a:p>
          <a:p>
            <a:pPr lvl="1"/>
            <a:r>
              <a:rPr lang="en-US" dirty="0" smtClean="0"/>
              <a:t>An occurrence that changes program flow non-sequentially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Event classification 1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Event classification 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Deterministic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For each possible state and input, a unique output and next state can be determined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16866"/>
              </p:ext>
            </p:extLst>
          </p:nvPr>
        </p:nvGraphicFramePr>
        <p:xfrm>
          <a:off x="1447800" y="2941320"/>
          <a:ext cx="6096000" cy="8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Synchronous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Asynchronous events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500" dirty="0" smtClean="0"/>
                        <a:t>Occur</a:t>
                      </a:r>
                      <a:r>
                        <a:rPr lang="en-US" sz="1500" baseline="0" dirty="0" smtClean="0"/>
                        <a:t> at predictable times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500" baseline="0" dirty="0" smtClean="0"/>
                        <a:t>In sync with code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500" dirty="0" smtClean="0"/>
                        <a:t>Occur</a:t>
                      </a:r>
                      <a:r>
                        <a:rPr lang="en-US" sz="1500" baseline="0" dirty="0" smtClean="0"/>
                        <a:t> at unpredictable times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500" baseline="0" dirty="0" smtClean="0"/>
                        <a:t>Not in sync with code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25206"/>
              </p:ext>
            </p:extLst>
          </p:nvPr>
        </p:nvGraphicFramePr>
        <p:xfrm>
          <a:off x="1447800" y="4343400"/>
          <a:ext cx="6096000" cy="8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Periodic events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Aperiodic events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Sporadic events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Repeat at</a:t>
                      </a:r>
                      <a:r>
                        <a:rPr lang="en-US" sz="1500" baseline="0" dirty="0" smtClean="0"/>
                        <a:t> precise, regular times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Repeat, but not at regular periods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Appear infrequently, at irregular</a:t>
                      </a:r>
                      <a:r>
                        <a:rPr lang="en-US" sz="1500" baseline="0" dirty="0" smtClean="0"/>
                        <a:t> times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RTOS (Real-time operating system)</a:t>
            </a:r>
          </a:p>
          <a:p>
            <a:pPr lvl="1"/>
            <a:r>
              <a:rPr lang="en-US" dirty="0" smtClean="0"/>
              <a:t>Executes service code functions as individual </a:t>
            </a:r>
            <a:r>
              <a:rPr lang="en-US" b="1" dirty="0" smtClean="0"/>
              <a:t>tasks</a:t>
            </a:r>
          </a:p>
          <a:p>
            <a:pPr lvl="2"/>
            <a:r>
              <a:rPr lang="en-US" dirty="0" smtClean="0"/>
              <a:t>Tasks (could) have </a:t>
            </a:r>
            <a:r>
              <a:rPr lang="en-US" b="1" dirty="0" smtClean="0"/>
              <a:t>priority</a:t>
            </a:r>
            <a:r>
              <a:rPr lang="en-US" dirty="0" smtClean="0"/>
              <a:t> attributes</a:t>
            </a:r>
          </a:p>
          <a:p>
            <a:pPr lvl="1"/>
            <a:r>
              <a:rPr lang="en-US" dirty="0" smtClean="0"/>
              <a:t>Provides task </a:t>
            </a:r>
            <a:r>
              <a:rPr lang="en-US" b="1" dirty="0" smtClean="0"/>
              <a:t>creation</a:t>
            </a:r>
            <a:r>
              <a:rPr lang="en-US" dirty="0" smtClean="0"/>
              <a:t>, </a:t>
            </a:r>
            <a:r>
              <a:rPr lang="en-US" b="1" dirty="0" smtClean="0"/>
              <a:t>deletion</a:t>
            </a:r>
            <a:r>
              <a:rPr lang="en-US" dirty="0" smtClean="0"/>
              <a:t> facilities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Runs a </a:t>
            </a:r>
            <a:r>
              <a:rPr lang="en-US" b="1" dirty="0" smtClean="0"/>
              <a:t>scheduler</a:t>
            </a:r>
            <a:r>
              <a:rPr lang="en-US" dirty="0" smtClean="0"/>
              <a:t> (usually part of </a:t>
            </a:r>
            <a:r>
              <a:rPr lang="en-US" b="1" dirty="0" smtClean="0"/>
              <a:t>kernel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Decides the time sequence </a:t>
            </a:r>
            <a:r>
              <a:rPr lang="en-US" smtClean="0"/>
              <a:t>of tasks </a:t>
            </a:r>
            <a:r>
              <a:rPr lang="en-US" dirty="0" smtClean="0"/>
              <a:t>to run</a:t>
            </a:r>
          </a:p>
          <a:p>
            <a:pPr lvl="2"/>
            <a:r>
              <a:rPr lang="en-US" dirty="0" smtClean="0"/>
              <a:t>Slices CPU time across multiple tasks</a:t>
            </a:r>
          </a:p>
          <a:p>
            <a:pPr lvl="3"/>
            <a:r>
              <a:rPr lang="en-US" b="1" dirty="0" smtClean="0"/>
              <a:t>Switches</a:t>
            </a:r>
            <a:r>
              <a:rPr lang="en-US" dirty="0" smtClean="0"/>
              <a:t> tasks from slice to slice</a:t>
            </a:r>
          </a:p>
          <a:p>
            <a:pPr lvl="1"/>
            <a:r>
              <a:rPr lang="en-US" dirty="0" smtClean="0"/>
              <a:t>Provides signaling services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649046"/>
            <a:ext cx="6339840" cy="20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RTOS: Partitioning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Code partitioned into:</a:t>
            </a:r>
          </a:p>
          <a:p>
            <a:pPr lvl="1"/>
            <a:r>
              <a:rPr lang="en-US" dirty="0" smtClean="0"/>
              <a:t>ISR code</a:t>
            </a:r>
          </a:p>
          <a:p>
            <a:pPr lvl="1"/>
            <a:r>
              <a:rPr lang="en-US" dirty="0" smtClean="0"/>
              <a:t>Service code (called </a:t>
            </a:r>
            <a:r>
              <a:rPr lang="en-US" b="1" dirty="0" smtClean="0"/>
              <a:t>Task</a:t>
            </a:r>
            <a:r>
              <a:rPr lang="en-US" dirty="0" smtClean="0"/>
              <a:t> code)</a:t>
            </a:r>
          </a:p>
          <a:p>
            <a:pPr lvl="1"/>
            <a:r>
              <a:rPr lang="en-US" dirty="0" smtClean="0"/>
              <a:t>Main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ISR code</a:t>
            </a:r>
          </a:p>
          <a:p>
            <a:pPr lvl="1"/>
            <a:r>
              <a:rPr lang="en-US" dirty="0" smtClean="0"/>
              <a:t>Send a unique signal (per device)</a:t>
            </a:r>
          </a:p>
          <a:p>
            <a:pPr lvl="1"/>
            <a:endParaRPr lang="en-US" dirty="0"/>
          </a:p>
          <a:p>
            <a:r>
              <a:rPr lang="en-US" dirty="0" smtClean="0"/>
              <a:t>Task code</a:t>
            </a:r>
          </a:p>
          <a:p>
            <a:pPr lvl="1"/>
            <a:r>
              <a:rPr lang="en-US" dirty="0" smtClean="0"/>
              <a:t>Wait for device-unique signal</a:t>
            </a:r>
          </a:p>
          <a:p>
            <a:pPr lvl="1"/>
            <a:r>
              <a:rPr lang="en-US" dirty="0" smtClean="0"/>
              <a:t>Run the device code</a:t>
            </a:r>
          </a:p>
          <a:p>
            <a:pPr lvl="1"/>
            <a:endParaRPr lang="en-US" dirty="0"/>
          </a:p>
          <a:p>
            <a:r>
              <a:rPr lang="en-US" dirty="0" smtClean="0"/>
              <a:t>Main code</a:t>
            </a:r>
          </a:p>
          <a:p>
            <a:pPr lvl="1"/>
            <a:r>
              <a:rPr lang="en-US" dirty="0" smtClean="0"/>
              <a:t>Initialize system</a:t>
            </a:r>
          </a:p>
          <a:p>
            <a:pPr lvl="1"/>
            <a:r>
              <a:rPr lang="en-US" dirty="0" smtClean="0"/>
              <a:t>Start all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b="1" dirty="0" smtClean="0"/>
              <a:t>Task</a:t>
            </a:r>
          </a:p>
          <a:p>
            <a:pPr lvl="2"/>
            <a:r>
              <a:rPr lang="en-US" dirty="0" smtClean="0"/>
              <a:t>A concurrent activity</a:t>
            </a:r>
          </a:p>
          <a:p>
            <a:pPr lvl="2"/>
            <a:r>
              <a:rPr lang="en-US" dirty="0" smtClean="0"/>
              <a:t>Has its own </a:t>
            </a:r>
            <a:r>
              <a:rPr lang="en-US" b="1" dirty="0" smtClean="0"/>
              <a:t>thread</a:t>
            </a:r>
            <a:r>
              <a:rPr lang="en-US" dirty="0" smtClean="0"/>
              <a:t> of control</a:t>
            </a:r>
          </a:p>
          <a:p>
            <a:pPr lvl="3"/>
            <a:r>
              <a:rPr lang="en-US" dirty="0"/>
              <a:t>W</a:t>
            </a:r>
            <a:r>
              <a:rPr lang="en-US" dirty="0" smtClean="0"/>
              <a:t>ith its own stack, context, etc.</a:t>
            </a:r>
          </a:p>
          <a:p>
            <a:endParaRPr lang="en-US" dirty="0"/>
          </a:p>
          <a:p>
            <a:pPr lvl="1"/>
            <a:r>
              <a:rPr lang="en-US" b="1" dirty="0" smtClean="0"/>
              <a:t>Semaphore</a:t>
            </a:r>
          </a:p>
          <a:p>
            <a:pPr lvl="2"/>
            <a:r>
              <a:rPr lang="en-US" dirty="0"/>
              <a:t>An inter-task communication mechanism for </a:t>
            </a:r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A mechanism to keep track of resource usage</a:t>
            </a:r>
          </a:p>
          <a:p>
            <a:pPr marL="274320" lvl="1" indent="0">
              <a:buNone/>
            </a:pPr>
            <a:endParaRPr lang="en-US" b="1" dirty="0"/>
          </a:p>
          <a:p>
            <a:pPr lvl="1"/>
            <a:r>
              <a:rPr lang="en-US" b="1" dirty="0" err="1" smtClean="0"/>
              <a:t>Mutex</a:t>
            </a:r>
            <a:endParaRPr lang="en-US" b="1" dirty="0" smtClean="0"/>
          </a:p>
          <a:p>
            <a:pPr lvl="2"/>
            <a:r>
              <a:rPr lang="en-US" dirty="0" smtClean="0"/>
              <a:t>A locking mechanism to resolve </a:t>
            </a:r>
          </a:p>
          <a:p>
            <a:pPr lvl="3"/>
            <a:r>
              <a:rPr lang="en-US" dirty="0" smtClean="0"/>
              <a:t>Conflicting requests from different tasks 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or the same resource</a:t>
            </a:r>
          </a:p>
          <a:p>
            <a:pPr lvl="2"/>
            <a:endParaRPr lang="en-US" b="1" dirty="0"/>
          </a:p>
          <a:p>
            <a:pPr lvl="2"/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Code snippets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Interrupt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interrupt Handle_Dev1()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Send_Signal1();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interrupt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Handle_DevN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Send_SignalN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Main and task 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Task1()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Wait_for_Signal1();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Service_Device1();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Wait_for_SignalN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Service_DeviceN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main(void)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Start Task1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Start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72511"/>
              </p:ext>
            </p:extLst>
          </p:nvPr>
        </p:nvGraphicFramePr>
        <p:xfrm>
          <a:off x="457200" y="1874520"/>
          <a:ext cx="8229600" cy="3383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7800"/>
                <a:gridCol w="1676400"/>
                <a:gridCol w="16002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Priorities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WCRT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Stability to code changes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Complexity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Round-robin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 of all task codes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Very</a:t>
                      </a:r>
                      <a:r>
                        <a:rPr lang="en-US" sz="1600" baseline="0" dirty="0" smtClean="0"/>
                        <a:t> p</a:t>
                      </a:r>
                      <a:r>
                        <a:rPr lang="en-US" sz="1600" dirty="0" smtClean="0"/>
                        <a:t>oor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Very</a:t>
                      </a:r>
                      <a:r>
                        <a:rPr lang="en-US" sz="1600" baseline="0" dirty="0" smtClean="0"/>
                        <a:t> simple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Round-robin w/interrupts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ISR,</a:t>
                      </a:r>
                      <a:r>
                        <a:rPr lang="en-US" sz="1600" baseline="0" dirty="0" smtClean="0"/>
                        <a:t> all tasks at same priority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r>
                        <a:rPr lang="en-US" sz="1600" baseline="0" dirty="0" smtClean="0"/>
                        <a:t> of all task codes + ISR times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Poor, lot of tuning needed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Shared data problem, ISR writing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Function</a:t>
                      </a:r>
                      <a:r>
                        <a:rPr lang="en-US" sz="1600" baseline="0" dirty="0" smtClean="0"/>
                        <a:t> Queue Scheduling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ISR, tasks in priority order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 of longest task code + ISR times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Queue management is critical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Shared data problem, Queue code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RTOS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ISR,</a:t>
                      </a:r>
                      <a:r>
                        <a:rPr lang="en-US" sz="1600" baseline="0" dirty="0" smtClean="0"/>
                        <a:t> tasks in priority order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baseline="0" dirty="0" smtClean="0"/>
                        <a:t> + ISR time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Very good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 (needs kernel)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Events – 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13820"/>
              </p:ext>
            </p:extLst>
          </p:nvPr>
        </p:nvGraphicFramePr>
        <p:xfrm>
          <a:off x="457200" y="2133600"/>
          <a:ext cx="8229600" cy="34290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Aperiodic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Sporadic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Synchronous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Cyclic code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 Processes scheduled by internal clock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Branches</a:t>
                      </a:r>
                    </a:p>
                    <a:p>
                      <a:r>
                        <a:rPr lang="en-US" dirty="0" smtClean="0"/>
                        <a:t>- Jumps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 Garbage</a:t>
                      </a:r>
                      <a:r>
                        <a:rPr lang="en-US" baseline="0" dirty="0" smtClean="0"/>
                        <a:t> collection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Error recovery   code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 System calls</a:t>
                      </a:r>
                      <a:endParaRPr lang="en-US" dirty="0"/>
                    </a:p>
                  </a:txBody>
                  <a:tcPr anchor="ctr"/>
                </a:tc>
              </a:tr>
              <a:tr h="159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Asynchronous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Clock generated interrupt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Regular interrupt with no fixed period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Externally generated interrupt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System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percentage of usage of a system / resource</a:t>
            </a:r>
          </a:p>
          <a:p>
            <a:pPr lvl="1"/>
            <a:r>
              <a:rPr lang="en-US" dirty="0" smtClean="0"/>
              <a:t>Indicates buffers available for handling excursions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27094"/>
              </p:ext>
            </p:extLst>
          </p:nvPr>
        </p:nvGraphicFramePr>
        <p:xfrm>
          <a:off x="1219200" y="2773680"/>
          <a:ext cx="6553200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20574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Utilization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Application(s)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0-25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Excess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26-50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Very safe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 consequence system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51-68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Safe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Critical system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69-70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Theoretical</a:t>
                      </a:r>
                      <a:r>
                        <a:rPr lang="en-US" sz="1600" b="1" baseline="0" dirty="0" smtClean="0"/>
                        <a:t> limit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</a:t>
                      </a:r>
                      <a:r>
                        <a:rPr lang="en-US" sz="1600" b="1" baseline="0" dirty="0" smtClean="0"/>
                        <a:t> system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71-85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Questionable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Overloaded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86-100+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Dangerous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Stressed system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4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design – Issues and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specification</a:t>
            </a:r>
          </a:p>
          <a:p>
            <a:pPr lvl="1"/>
            <a:r>
              <a:rPr lang="en-US" dirty="0" smtClean="0"/>
              <a:t>Form factor</a:t>
            </a:r>
          </a:p>
          <a:p>
            <a:pPr lvl="1"/>
            <a:r>
              <a:rPr lang="en-US" dirty="0" smtClean="0"/>
              <a:t>Operating environment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emporal behavior</a:t>
            </a:r>
          </a:p>
          <a:p>
            <a:r>
              <a:rPr lang="en-US" dirty="0" smtClean="0"/>
              <a:t>Selection of HW and SW components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Cost, availability, manufacturability</a:t>
            </a:r>
          </a:p>
          <a:p>
            <a:pPr lvl="1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Programming language and development nuances</a:t>
            </a:r>
          </a:p>
          <a:p>
            <a:r>
              <a:rPr lang="en-US" dirty="0"/>
              <a:t>System </a:t>
            </a:r>
            <a:r>
              <a:rPr lang="en-US" dirty="0" smtClean="0"/>
              <a:t>testability</a:t>
            </a:r>
          </a:p>
          <a:p>
            <a:r>
              <a:rPr lang="en-US" dirty="0" smtClean="0"/>
              <a:t>System interoperability (standards compliance)</a:t>
            </a:r>
          </a:p>
          <a:p>
            <a:r>
              <a:rPr lang="en-US" dirty="0" smtClean="0"/>
              <a:t>System fault tolerance requirement</a:t>
            </a:r>
          </a:p>
          <a:p>
            <a:r>
              <a:rPr lang="en-US" dirty="0" smtClean="0"/>
              <a:t>System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Real-time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defined by constraint(s) on</a:t>
            </a:r>
          </a:p>
          <a:p>
            <a:pPr lvl="1"/>
            <a:r>
              <a:rPr lang="en-US" b="1" dirty="0" smtClean="0"/>
              <a:t>Event</a:t>
            </a:r>
            <a:r>
              <a:rPr lang="en-US" dirty="0" smtClean="0"/>
              <a:t> to </a:t>
            </a:r>
            <a:r>
              <a:rPr lang="en-US" b="1" dirty="0" smtClean="0"/>
              <a:t>System-response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Systems that guarantee response</a:t>
            </a:r>
          </a:p>
          <a:p>
            <a:pPr lvl="1"/>
            <a:r>
              <a:rPr lang="en-US" dirty="0" smtClean="0"/>
              <a:t>Within specified time constraints (called ‘</a:t>
            </a:r>
            <a:r>
              <a:rPr lang="en-US" b="1" dirty="0" smtClean="0"/>
              <a:t>deadlines</a:t>
            </a:r>
            <a:r>
              <a:rPr lang="en-US" dirty="0" smtClean="0"/>
              <a:t>’)</a:t>
            </a:r>
          </a:p>
          <a:p>
            <a:endParaRPr lang="en-US" dirty="0"/>
          </a:p>
          <a:p>
            <a:r>
              <a:rPr lang="en-US" dirty="0" smtClean="0"/>
              <a:t>Formal definition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real-time system</a:t>
            </a:r>
            <a:r>
              <a:rPr lang="en-US" dirty="0" smtClean="0"/>
              <a:t> is one which controls an environment by receiving data, processing it, and returning the results </a:t>
            </a:r>
            <a:r>
              <a:rPr lang="en-US" b="1" dirty="0" smtClean="0"/>
              <a:t>sufficiently quickly</a:t>
            </a:r>
            <a:r>
              <a:rPr lang="en-US" dirty="0" smtClean="0"/>
              <a:t> to affect the environment at that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Usually used for mission-critical, high-consequence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real-time operating system (RTOS) is an OS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ntended to serve real-time applications on real-time systems</a:t>
            </a:r>
          </a:p>
          <a:p>
            <a:pPr lvl="1"/>
            <a:endParaRPr lang="en-US" dirty="0"/>
          </a:p>
          <a:p>
            <a:r>
              <a:rPr lang="en-US" dirty="0" smtClean="0"/>
              <a:t>Prime characteristics:</a:t>
            </a:r>
          </a:p>
          <a:p>
            <a:pPr lvl="1"/>
            <a:r>
              <a:rPr lang="en-US" dirty="0" smtClean="0"/>
              <a:t>High level of consistency regarding time taken to complete a task</a:t>
            </a:r>
          </a:p>
          <a:p>
            <a:pPr lvl="1"/>
            <a:r>
              <a:rPr lang="en-US" dirty="0" smtClean="0"/>
              <a:t>Low ‘jitter’ – variability in response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eadlines met deterministically by proper </a:t>
            </a:r>
            <a:r>
              <a:rPr lang="en-US" b="1" dirty="0" smtClean="0"/>
              <a:t>task scheduling</a:t>
            </a:r>
          </a:p>
          <a:p>
            <a:pPr lvl="1"/>
            <a:r>
              <a:rPr lang="en-US" dirty="0" smtClean="0"/>
              <a:t>Minimal interrupt and thread-switching latency</a:t>
            </a:r>
          </a:p>
          <a:p>
            <a:pPr lvl="1"/>
            <a:endParaRPr lang="en-US" dirty="0"/>
          </a:p>
          <a:p>
            <a:r>
              <a:rPr lang="en-US" b="1" dirty="0" smtClean="0"/>
              <a:t>Hard</a:t>
            </a:r>
            <a:r>
              <a:rPr lang="en-US" dirty="0" smtClean="0"/>
              <a:t> vs </a:t>
            </a:r>
            <a:r>
              <a:rPr lang="en-US" b="1" dirty="0" smtClean="0"/>
              <a:t>Soft</a:t>
            </a:r>
            <a:r>
              <a:rPr lang="en-US" dirty="0" smtClean="0"/>
              <a:t> real-time</a:t>
            </a:r>
          </a:p>
          <a:p>
            <a:pPr lvl="1"/>
            <a:r>
              <a:rPr lang="en-US" dirty="0" smtClean="0"/>
              <a:t>Hard real-time: Late response is a ‘wrong’ response </a:t>
            </a:r>
          </a:p>
          <a:p>
            <a:pPr lvl="1"/>
            <a:r>
              <a:rPr lang="en-US" dirty="0" smtClean="0"/>
              <a:t>Soft real-time: Late response can be tolerated within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systems: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systems are ‘fast’ systems</a:t>
            </a:r>
          </a:p>
          <a:p>
            <a:endParaRPr lang="en-US" dirty="0" smtClean="0"/>
          </a:p>
          <a:p>
            <a:r>
              <a:rPr lang="en-US" dirty="0" smtClean="0"/>
              <a:t>Real-time task scheduling is a solved problem</a:t>
            </a:r>
          </a:p>
          <a:p>
            <a:endParaRPr lang="en-US" dirty="0" smtClean="0"/>
          </a:p>
          <a:p>
            <a:r>
              <a:rPr lang="en-US" dirty="0" smtClean="0"/>
              <a:t>There are universal methodologies for real-time system specification and design</a:t>
            </a:r>
          </a:p>
          <a:p>
            <a:endParaRPr lang="en-US" dirty="0" smtClean="0"/>
          </a:p>
          <a:p>
            <a:r>
              <a:rPr lang="en-US" dirty="0" smtClean="0"/>
              <a:t>Using a well-known commercial real-time OS is enough to make real-time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1599</Words>
  <Application>Microsoft Office PowerPoint</Application>
  <PresentationFormat>On-screen Show (4:3)</PresentationFormat>
  <Paragraphs>588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rtos</vt:lpstr>
      <vt:lpstr>Basic concepts</vt:lpstr>
      <vt:lpstr>Concepts: Events, classifications</vt:lpstr>
      <vt:lpstr>Concepts: Events – Examples</vt:lpstr>
      <vt:lpstr>Concept: System utilization</vt:lpstr>
      <vt:lpstr>System design – Issues and dimensions</vt:lpstr>
      <vt:lpstr>Concept: Real-time systems</vt:lpstr>
      <vt:lpstr>Concept: RTOS</vt:lpstr>
      <vt:lpstr>Real-time systems: Misconceptions</vt:lpstr>
      <vt:lpstr>Real-time world -  a glimpse into issues</vt:lpstr>
      <vt:lpstr>RT issues: Strange problem</vt:lpstr>
      <vt:lpstr>RT issues: Strange problem code</vt:lpstr>
      <vt:lpstr>RT issues: Shared data problem – try.1</vt:lpstr>
      <vt:lpstr>RT issues: Shared data problem – try.2</vt:lpstr>
      <vt:lpstr>Interrupt disabling - Issues</vt:lpstr>
      <vt:lpstr>RT issues: Shared data problem – try.3</vt:lpstr>
      <vt:lpstr>embedded  software architecture</vt:lpstr>
      <vt:lpstr>Embedded software architecture</vt:lpstr>
      <vt:lpstr>Architecture: Round-robin – Code</vt:lpstr>
      <vt:lpstr>Architecture: Round-robin – Study</vt:lpstr>
      <vt:lpstr>Architecture: RR w/interrupts – code</vt:lpstr>
      <vt:lpstr>Architecture: RR w/interrupts – study</vt:lpstr>
      <vt:lpstr>Concept: Queue</vt:lpstr>
      <vt:lpstr>Concept: Queue of function pointers</vt:lpstr>
      <vt:lpstr>Architecture: Function Queue Scheduling</vt:lpstr>
      <vt:lpstr>FQS: Queue operations</vt:lpstr>
      <vt:lpstr>FQS: Functioning</vt:lpstr>
      <vt:lpstr>FQS: Code snippets</vt:lpstr>
      <vt:lpstr>Architecture: FQS – study</vt:lpstr>
      <vt:lpstr>Architecture: RTOS</vt:lpstr>
      <vt:lpstr>RTOS: Partitioning and Concepts</vt:lpstr>
      <vt:lpstr>RTOS: Code snippets</vt:lpstr>
      <vt:lpstr>Architecture: Comparisons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2020-09-10T12:59:29Z</dcterms:created>
  <dcterms:modified xsi:type="dcterms:W3CDTF">2020-10-15T02:52:46Z</dcterms:modified>
</cp:coreProperties>
</file>