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5"/>
  </p:notesMasterIdLst>
  <p:sldIdLst>
    <p:sldId id="318" r:id="rId2"/>
    <p:sldId id="334" r:id="rId3"/>
    <p:sldId id="335" r:id="rId4"/>
    <p:sldId id="336" r:id="rId5"/>
    <p:sldId id="337" r:id="rId6"/>
    <p:sldId id="338" r:id="rId7"/>
    <p:sldId id="339" r:id="rId8"/>
    <p:sldId id="343" r:id="rId9"/>
    <p:sldId id="341" r:id="rId10"/>
    <p:sldId id="342" r:id="rId11"/>
    <p:sldId id="344" r:id="rId12"/>
    <p:sldId id="345" r:id="rId13"/>
    <p:sldId id="346" r:id="rId14"/>
    <p:sldId id="350" r:id="rId15"/>
    <p:sldId id="347" r:id="rId16"/>
    <p:sldId id="348" r:id="rId17"/>
    <p:sldId id="352" r:id="rId18"/>
    <p:sldId id="349" r:id="rId19"/>
    <p:sldId id="351" r:id="rId20"/>
    <p:sldId id="353" r:id="rId21"/>
    <p:sldId id="355" r:id="rId22"/>
    <p:sldId id="356" r:id="rId23"/>
    <p:sldId id="33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CC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63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352800"/>
            <a:ext cx="3931920" cy="3036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56063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3352800"/>
            <a:ext cx="3931920" cy="3036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572000" y="2514600"/>
            <a:ext cx="794" cy="3886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676400"/>
            <a:ext cx="8229600" cy="76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2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rtos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7526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Shared code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1 (use sensors 1,2)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Task 2 (use sensors 3,4)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Sensor3=20 </a:t>
            </a:r>
            <a:r>
              <a:rPr lang="en-US" sz="15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⇒ </a:t>
            </a:r>
            <a:r>
              <a:rPr lang="en-US" sz="15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Sensor4=20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task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sen1,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sen2)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read(sen1);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write(sen2)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equal priority tasks – share code and data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shared global variable</a:t>
            </a:r>
          </a:p>
          <a:p>
            <a:endParaRPr lang="en-US" dirty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57200" y="3352800"/>
            <a:ext cx="3931920" cy="303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Sensor1=10 </a:t>
            </a:r>
            <a:r>
              <a:rPr lang="en-US" sz="15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⇒ Sensor2=10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task (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sen1,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sen2)</a:t>
            </a:r>
          </a:p>
          <a:p>
            <a:pPr marL="0" indent="0">
              <a:buFont typeface="Arial" pitchFamily="34" charset="0"/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read(sen1);</a:t>
            </a:r>
          </a:p>
          <a:p>
            <a:pPr marL="0" indent="0">
              <a:buFont typeface="Arial" pitchFamily="34" charset="0"/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write(sen2)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3505200" y="4038600"/>
            <a:ext cx="1219200" cy="533400"/>
          </a:xfrm>
          <a:prstGeom prst="curvedConnector3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3" idx="3"/>
          </p:cNvCxnSpPr>
          <p:nvPr/>
        </p:nvCxnSpPr>
        <p:spPr>
          <a:xfrm rot="10800000" flipV="1">
            <a:off x="4389120" y="4571998"/>
            <a:ext cx="1249682" cy="299245"/>
          </a:xfrm>
          <a:prstGeom prst="curvedConnector3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" y="572666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ask()</a:t>
            </a:r>
            <a:r>
              <a:rPr lang="en-US" dirty="0" smtClean="0"/>
              <a:t> is called </a:t>
            </a:r>
            <a:r>
              <a:rPr lang="en-US" b="1" dirty="0" smtClean="0">
                <a:solidFill>
                  <a:srgbClr val="FF0000"/>
                </a:solidFill>
              </a:rPr>
              <a:t>non-reentrant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Reentrancy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RTOS Scheduler keeps switching tasks</a:t>
            </a:r>
          </a:p>
          <a:p>
            <a:pPr lvl="1"/>
            <a:r>
              <a:rPr lang="en-US" dirty="0" smtClean="0"/>
              <a:t>Depending on various policies and conditions</a:t>
            </a:r>
          </a:p>
          <a:p>
            <a:pPr lvl="2"/>
            <a:r>
              <a:rPr lang="en-US" dirty="0" smtClean="0"/>
              <a:t>Time slice expiry</a:t>
            </a:r>
          </a:p>
          <a:p>
            <a:pPr lvl="2"/>
            <a:r>
              <a:rPr lang="en-US" dirty="0" smtClean="0"/>
              <a:t>Priority pre-emption</a:t>
            </a:r>
          </a:p>
          <a:p>
            <a:pPr lvl="2"/>
            <a:r>
              <a:rPr lang="en-US" dirty="0" smtClean="0"/>
              <a:t>Interrupt servicing</a:t>
            </a:r>
          </a:p>
          <a:p>
            <a:pPr lvl="2"/>
            <a:r>
              <a:rPr lang="en-US" dirty="0" smtClean="0"/>
              <a:t>One/more of the above!</a:t>
            </a:r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 smtClean="0"/>
              <a:t>Hence, all task (as well as other) functions </a:t>
            </a:r>
          </a:p>
          <a:p>
            <a:pPr lvl="1"/>
            <a:r>
              <a:rPr lang="en-US" dirty="0" smtClean="0"/>
              <a:t>Need to be reentrant</a:t>
            </a:r>
          </a:p>
          <a:p>
            <a:endParaRPr lang="en-US" dirty="0" smtClean="0"/>
          </a:p>
          <a:p>
            <a:r>
              <a:rPr lang="en-US" dirty="0" smtClean="0"/>
              <a:t>Reentrancy</a:t>
            </a:r>
          </a:p>
          <a:p>
            <a:pPr lvl="1"/>
            <a:r>
              <a:rPr lang="en-US" b="1" dirty="0" smtClean="0"/>
              <a:t>Multiple invocations can safely run concurrently</a:t>
            </a:r>
          </a:p>
          <a:p>
            <a:pPr lvl="1"/>
            <a:r>
              <a:rPr lang="en-US" dirty="0" smtClean="0"/>
              <a:t>System behavior does not change if a function is</a:t>
            </a:r>
            <a:r>
              <a:rPr lang="en-US" dirty="0"/>
              <a:t> </a:t>
            </a:r>
            <a:r>
              <a:rPr lang="en-US" b="1" dirty="0" smtClean="0"/>
              <a:t>reentered</a:t>
            </a:r>
          </a:p>
          <a:p>
            <a:pPr lvl="2"/>
            <a:r>
              <a:rPr lang="en-US" dirty="0" smtClean="0"/>
              <a:t>Any number of times from any number of points</a:t>
            </a:r>
          </a:p>
          <a:p>
            <a:pPr lvl="2"/>
            <a:endParaRPr lang="en-US" dirty="0"/>
          </a:p>
          <a:p>
            <a:r>
              <a:rPr lang="en-US" dirty="0" smtClean="0"/>
              <a:t>Reentrant functions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not use </a:t>
            </a:r>
            <a:r>
              <a:rPr lang="en-US" dirty="0" err="1" smtClean="0"/>
              <a:t>globals</a:t>
            </a:r>
            <a:endParaRPr lang="en-US" dirty="0"/>
          </a:p>
          <a:p>
            <a:pPr lvl="1"/>
            <a:r>
              <a:rPr lang="en-US" dirty="0" smtClean="0"/>
              <a:t>Should </a:t>
            </a:r>
            <a:r>
              <a:rPr lang="en-US" dirty="0"/>
              <a:t>not call any non-reentrant functions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A variable or data-type used to control access </a:t>
            </a:r>
          </a:p>
          <a:p>
            <a:pPr lvl="2"/>
            <a:r>
              <a:rPr lang="en-US" dirty="0" smtClean="0"/>
              <a:t>To a </a:t>
            </a:r>
            <a:r>
              <a:rPr lang="en-US" b="1" dirty="0" smtClean="0"/>
              <a:t>common</a:t>
            </a:r>
            <a:r>
              <a:rPr lang="en-US" dirty="0" smtClean="0"/>
              <a:t> resource</a:t>
            </a:r>
          </a:p>
          <a:p>
            <a:pPr lvl="2"/>
            <a:r>
              <a:rPr lang="en-US" dirty="0" smtClean="0"/>
              <a:t>By </a:t>
            </a:r>
            <a:r>
              <a:rPr lang="en-US" b="1" dirty="0" smtClean="0"/>
              <a:t>multiple</a:t>
            </a:r>
            <a:r>
              <a:rPr lang="en-US" dirty="0" smtClean="0"/>
              <a:t> tasks / threads / processes </a:t>
            </a:r>
          </a:p>
          <a:p>
            <a:pPr lvl="2"/>
            <a:r>
              <a:rPr lang="en-US" dirty="0" smtClean="0"/>
              <a:t>In a </a:t>
            </a:r>
            <a:r>
              <a:rPr lang="en-US" b="1" dirty="0" smtClean="0"/>
              <a:t>concurrent</a:t>
            </a:r>
            <a:r>
              <a:rPr lang="en-US" dirty="0" smtClean="0"/>
              <a:t> system (like an OS/RTOS)</a:t>
            </a:r>
          </a:p>
          <a:p>
            <a:pPr lvl="2"/>
            <a:endParaRPr lang="en-US" dirty="0"/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Counting semaphore</a:t>
            </a:r>
          </a:p>
          <a:p>
            <a:pPr lvl="2"/>
            <a:r>
              <a:rPr lang="en-US" dirty="0" smtClean="0"/>
              <a:t>Supports arbitrary resource count</a:t>
            </a:r>
          </a:p>
          <a:p>
            <a:pPr lvl="2"/>
            <a:r>
              <a:rPr lang="en-US" dirty="0" smtClean="0"/>
              <a:t>Used for controlled access to a </a:t>
            </a:r>
            <a:r>
              <a:rPr lang="en-US" b="1" dirty="0" smtClean="0"/>
              <a:t>pool</a:t>
            </a:r>
            <a:r>
              <a:rPr lang="en-US" dirty="0" smtClean="0"/>
              <a:t> of resources</a:t>
            </a:r>
          </a:p>
          <a:p>
            <a:pPr lvl="1"/>
            <a:r>
              <a:rPr lang="en-US" dirty="0" smtClean="0"/>
              <a:t>Binary semaphore </a:t>
            </a:r>
          </a:p>
          <a:p>
            <a:pPr lvl="2"/>
            <a:r>
              <a:rPr lang="en-US" dirty="0" smtClean="0"/>
              <a:t>Supports binary access (available / unavailable)</a:t>
            </a:r>
          </a:p>
          <a:p>
            <a:pPr lvl="2"/>
            <a:r>
              <a:rPr lang="en-US" dirty="0" smtClean="0"/>
              <a:t>Used for controlled access to a </a:t>
            </a:r>
            <a:r>
              <a:rPr lang="en-US" b="1" dirty="0" smtClean="0"/>
              <a:t>single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locking mechanism</a:t>
            </a:r>
            <a:r>
              <a:rPr lang="en-US" dirty="0" smtClean="0"/>
              <a:t> used to control access</a:t>
            </a:r>
          </a:p>
          <a:p>
            <a:pPr lvl="2"/>
            <a:r>
              <a:rPr lang="en-US" dirty="0" smtClean="0"/>
              <a:t>To a </a:t>
            </a:r>
            <a:r>
              <a:rPr lang="en-US" b="1" dirty="0" smtClean="0"/>
              <a:t>single</a:t>
            </a:r>
            <a:r>
              <a:rPr lang="en-US" dirty="0" smtClean="0"/>
              <a:t> resource</a:t>
            </a:r>
          </a:p>
          <a:p>
            <a:pPr lvl="2"/>
            <a:r>
              <a:rPr lang="en-US" dirty="0" smtClean="0"/>
              <a:t>By </a:t>
            </a:r>
            <a:r>
              <a:rPr lang="en-US" b="1" dirty="0" smtClean="0"/>
              <a:t>multiple</a:t>
            </a:r>
            <a:r>
              <a:rPr lang="en-US" dirty="0" smtClean="0"/>
              <a:t> tasks / threads / processes</a:t>
            </a:r>
          </a:p>
          <a:p>
            <a:pPr lvl="2"/>
            <a:r>
              <a:rPr lang="en-US" dirty="0" smtClean="0"/>
              <a:t>In a </a:t>
            </a:r>
            <a:r>
              <a:rPr lang="en-US" b="1" dirty="0" smtClean="0"/>
              <a:t>concurrent</a:t>
            </a:r>
            <a:r>
              <a:rPr lang="en-US" dirty="0" smtClean="0"/>
              <a:t> system (like an OS/RTOS)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Behaves very much like a binary semaphore</a:t>
            </a:r>
          </a:p>
          <a:p>
            <a:pPr lvl="2"/>
            <a:r>
              <a:rPr lang="en-US" dirty="0"/>
              <a:t>Implements </a:t>
            </a:r>
            <a:r>
              <a:rPr lang="en-US" b="1" dirty="0"/>
              <a:t>mutual exclusion</a:t>
            </a:r>
            <a:r>
              <a:rPr lang="en-US" dirty="0"/>
              <a:t> </a:t>
            </a:r>
            <a:r>
              <a:rPr lang="en-US" dirty="0" smtClean="0"/>
              <a:t>concurrency</a:t>
            </a:r>
          </a:p>
          <a:p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as concept of </a:t>
            </a:r>
            <a:r>
              <a:rPr lang="en-US" b="1" dirty="0" smtClean="0"/>
              <a:t>ownership</a:t>
            </a:r>
          </a:p>
          <a:p>
            <a:pPr lvl="2"/>
            <a:r>
              <a:rPr lang="en-US" dirty="0" smtClean="0"/>
              <a:t>Only the task / thread that </a:t>
            </a:r>
            <a:r>
              <a:rPr lang="en-US" b="1" dirty="0" smtClean="0"/>
              <a:t>locked</a:t>
            </a:r>
            <a:r>
              <a:rPr lang="en-US" dirty="0" smtClean="0"/>
              <a:t> it can </a:t>
            </a:r>
            <a:r>
              <a:rPr lang="en-US" b="1" dirty="0" smtClean="0"/>
              <a:t>unlock</a:t>
            </a:r>
            <a:r>
              <a:rPr lang="en-US" dirty="0" smtClean="0"/>
              <a:t> it</a:t>
            </a:r>
          </a:p>
          <a:p>
            <a:pPr lvl="1"/>
            <a:endParaRPr lang="en-US" dirty="0"/>
          </a:p>
          <a:p>
            <a:r>
              <a:rPr lang="en-US" dirty="0" smtClean="0"/>
              <a:t>In both </a:t>
            </a:r>
            <a:r>
              <a:rPr lang="en-US" dirty="0" err="1" smtClean="0"/>
              <a:t>mutex</a:t>
            </a:r>
            <a:r>
              <a:rPr lang="en-US" dirty="0" smtClean="0"/>
              <a:t> and semaphore</a:t>
            </a:r>
          </a:p>
          <a:p>
            <a:pPr lvl="1"/>
            <a:r>
              <a:rPr lang="en-US" dirty="0" smtClean="0"/>
              <a:t>A task wanting to use an unavailable resource </a:t>
            </a:r>
          </a:p>
          <a:p>
            <a:pPr lvl="2"/>
            <a:r>
              <a:rPr lang="en-US" dirty="0" smtClean="0"/>
              <a:t>Has to </a:t>
            </a:r>
            <a:r>
              <a:rPr lang="en-US" b="1" dirty="0" smtClean="0"/>
              <a:t>wait</a:t>
            </a:r>
            <a:r>
              <a:rPr lang="en-US" dirty="0" smtClean="0"/>
              <a:t> – go to a ‘</a:t>
            </a:r>
            <a:r>
              <a:rPr lang="en-US" b="1" dirty="0" smtClean="0"/>
              <a:t>blocked</a:t>
            </a:r>
            <a:r>
              <a:rPr lang="en-US" dirty="0" smtClean="0"/>
              <a:t>’ state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</a:t>
            </a:r>
            <a:r>
              <a:rPr lang="en-US" dirty="0" err="1" smtClean="0"/>
              <a:t>Mutex</a:t>
            </a:r>
            <a:r>
              <a:rPr lang="en-US" dirty="0" smtClean="0"/>
              <a:t> vs Semaphore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205869"/>
            <a:ext cx="3932238" cy="24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3200400"/>
            <a:ext cx="3535038" cy="239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policies used for scheduling task execution</a:t>
            </a:r>
          </a:p>
          <a:p>
            <a:pPr lvl="1"/>
            <a:r>
              <a:rPr lang="en-US" dirty="0" smtClean="0"/>
              <a:t>Round-robin (RR)</a:t>
            </a:r>
          </a:p>
          <a:p>
            <a:pPr lvl="2"/>
            <a:r>
              <a:rPr lang="en-US" dirty="0" smtClean="0"/>
              <a:t>All tasks at same priority</a:t>
            </a:r>
          </a:p>
          <a:p>
            <a:pPr lvl="2"/>
            <a:r>
              <a:rPr lang="en-US" dirty="0" smtClean="0"/>
              <a:t>CPU time is sliced across different tasks</a:t>
            </a:r>
          </a:p>
          <a:p>
            <a:pPr lvl="2"/>
            <a:r>
              <a:rPr lang="en-US" dirty="0" smtClean="0"/>
              <a:t>Called ‘fair’ scheduling</a:t>
            </a:r>
          </a:p>
          <a:p>
            <a:pPr lvl="1"/>
            <a:r>
              <a:rPr lang="en-US" dirty="0" smtClean="0"/>
              <a:t>Fixed priority – Rate monotonic (RM)</a:t>
            </a:r>
          </a:p>
          <a:p>
            <a:pPr lvl="2"/>
            <a:r>
              <a:rPr lang="en-US" dirty="0" smtClean="0"/>
              <a:t>Priority preemptive kernel</a:t>
            </a:r>
          </a:p>
          <a:p>
            <a:pPr lvl="2"/>
            <a:r>
              <a:rPr lang="en-US" dirty="0" smtClean="0"/>
              <a:t>Set of periodic tasks</a:t>
            </a:r>
          </a:p>
          <a:p>
            <a:pPr lvl="2"/>
            <a:r>
              <a:rPr lang="en-US" dirty="0" smtClean="0"/>
              <a:t>Tasks with </a:t>
            </a:r>
            <a:r>
              <a:rPr lang="en-US" b="1" dirty="0" smtClean="0"/>
              <a:t>shorter periods</a:t>
            </a:r>
            <a:r>
              <a:rPr lang="en-US" dirty="0" smtClean="0"/>
              <a:t> are given higher priority</a:t>
            </a:r>
          </a:p>
          <a:p>
            <a:pPr lvl="1"/>
            <a:r>
              <a:rPr lang="en-US" dirty="0" smtClean="0"/>
              <a:t>Dynamic priority – Earliest deadline first (EDF)</a:t>
            </a:r>
          </a:p>
          <a:p>
            <a:pPr lvl="2"/>
            <a:r>
              <a:rPr lang="en-US" dirty="0" smtClean="0"/>
              <a:t>Priority preemptive kernel</a:t>
            </a:r>
          </a:p>
          <a:p>
            <a:pPr lvl="2"/>
            <a:r>
              <a:rPr lang="en-US" b="1" dirty="0" smtClean="0"/>
              <a:t>Ready</a:t>
            </a:r>
            <a:r>
              <a:rPr lang="en-US" dirty="0" smtClean="0"/>
              <a:t> task with </a:t>
            </a:r>
            <a:r>
              <a:rPr lang="en-US" b="1" dirty="0" smtClean="0"/>
              <a:t>earliest deadline</a:t>
            </a:r>
            <a:r>
              <a:rPr lang="en-US" dirty="0" smtClean="0"/>
              <a:t> has highest priority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No! (DO-178B)</a:t>
            </a:r>
          </a:p>
          <a:p>
            <a:pPr lvl="1"/>
            <a:r>
              <a:rPr lang="en-US" dirty="0" smtClean="0"/>
              <a:t>All memory usage needs to be decided upfront</a:t>
            </a:r>
          </a:p>
          <a:p>
            <a:pPr lvl="1"/>
            <a:endParaRPr lang="en-US" dirty="0"/>
          </a:p>
          <a:p>
            <a:r>
              <a:rPr lang="en-US" dirty="0" smtClean="0"/>
              <a:t>Dynamic memory allocation</a:t>
            </a:r>
          </a:p>
          <a:p>
            <a:pPr lvl="1"/>
            <a:r>
              <a:rPr lang="en-US" dirty="0" smtClean="0"/>
              <a:t>Through standard C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  <a:p>
            <a:pPr lvl="2"/>
            <a:r>
              <a:rPr lang="en-US" dirty="0" smtClean="0"/>
              <a:t>Severely restricted, if at all available</a:t>
            </a:r>
          </a:p>
          <a:p>
            <a:pPr lvl="2"/>
            <a:r>
              <a:rPr lang="en-US" dirty="0" smtClean="0"/>
              <a:t>Dynamic memory involves heap management</a:t>
            </a:r>
          </a:p>
          <a:p>
            <a:pPr lvl="3"/>
            <a:r>
              <a:rPr lang="en-US" dirty="0" smtClean="0"/>
              <a:t>Increases response ‘jitter’</a:t>
            </a:r>
          </a:p>
          <a:p>
            <a:pPr lvl="3"/>
            <a:endParaRPr lang="en-US" dirty="0"/>
          </a:p>
          <a:p>
            <a:r>
              <a:rPr lang="en-US" dirty="0" smtClean="0"/>
              <a:t>RTOS memory management technique: Pools</a:t>
            </a:r>
          </a:p>
          <a:p>
            <a:pPr lvl="1"/>
            <a:r>
              <a:rPr lang="en-US" dirty="0" smtClean="0"/>
              <a:t>Divide available memory into equal-sized pools </a:t>
            </a:r>
          </a:p>
          <a:p>
            <a:pPr lvl="1"/>
            <a:r>
              <a:rPr lang="en-US" dirty="0" smtClean="0"/>
              <a:t>Run a </a:t>
            </a:r>
            <a:r>
              <a:rPr lang="en-US" i="1" dirty="0" smtClean="0"/>
              <a:t>restricted</a:t>
            </a:r>
            <a:r>
              <a:rPr lang="en-US" dirty="0" smtClean="0"/>
              <a:t> pool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inversion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 issue: Priority inversion –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 Sojourner Pathfinder (1996)</a:t>
            </a:r>
          </a:p>
          <a:p>
            <a:pPr lvl="1"/>
            <a:r>
              <a:rPr lang="en-US" dirty="0" smtClean="0"/>
              <a:t>Wind River System’s VxWorks RTOS based rover</a:t>
            </a:r>
          </a:p>
          <a:p>
            <a:pPr lvl="2"/>
            <a:r>
              <a:rPr lang="en-US" dirty="0" smtClean="0"/>
              <a:t>Worked well for a while on landing and deployment on Mars</a:t>
            </a:r>
          </a:p>
          <a:p>
            <a:pPr lvl="3"/>
            <a:r>
              <a:rPr lang="en-US" dirty="0" smtClean="0"/>
              <a:t>Later, suspicious hang-ups and reboots started</a:t>
            </a:r>
          </a:p>
          <a:p>
            <a:pPr lvl="2"/>
            <a:r>
              <a:rPr lang="en-US" dirty="0" smtClean="0"/>
              <a:t>Glitches had been observed during ground testing</a:t>
            </a:r>
          </a:p>
          <a:p>
            <a:pPr lvl="3"/>
            <a:r>
              <a:rPr lang="en-US" dirty="0" smtClean="0"/>
              <a:t>Engineers attributed it to faulty hardware</a:t>
            </a:r>
          </a:p>
          <a:p>
            <a:pPr lvl="2"/>
            <a:r>
              <a:rPr lang="en-US" dirty="0" smtClean="0"/>
              <a:t>Analysis revealed task restarts due to watchdog timer expiry</a:t>
            </a:r>
          </a:p>
          <a:p>
            <a:pPr lvl="3"/>
            <a:r>
              <a:rPr lang="en-US" dirty="0" smtClean="0"/>
              <a:t>Frequent resets hampered its ability to collect critical data</a:t>
            </a:r>
          </a:p>
          <a:p>
            <a:pPr lvl="3"/>
            <a:r>
              <a:rPr lang="en-US" dirty="0" smtClean="0"/>
              <a:t>Lifetime of the spacecraft was limited – leading to lost time-cycles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problem was identified to a software failure</a:t>
            </a:r>
          </a:p>
          <a:p>
            <a:pPr lvl="2"/>
            <a:r>
              <a:rPr lang="en-US" dirty="0" smtClean="0"/>
              <a:t>A high priority task on the system was blocked from running</a:t>
            </a:r>
          </a:p>
          <a:p>
            <a:pPr lvl="2"/>
            <a:r>
              <a:rPr lang="en-US" dirty="0" smtClean="0"/>
              <a:t>While a lower priority task ended up consuming CPU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RTOS: Priority inversion </a:t>
            </a:r>
            <a:r>
              <a:rPr lang="en-US" smtClean="0"/>
              <a:t>– Root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Pathfinder System:</a:t>
            </a:r>
          </a:p>
          <a:p>
            <a:pPr lvl="1"/>
            <a:r>
              <a:rPr lang="en-US" dirty="0" smtClean="0"/>
              <a:t>Tasks: Task1, Task2, Task3</a:t>
            </a:r>
          </a:p>
          <a:p>
            <a:pPr lvl="1"/>
            <a:r>
              <a:rPr lang="en-US" dirty="0" smtClean="0"/>
              <a:t>1 shared resource, locked by </a:t>
            </a:r>
            <a:r>
              <a:rPr lang="en-US" dirty="0" err="1" smtClean="0"/>
              <a:t>mutex</a:t>
            </a:r>
            <a:r>
              <a:rPr lang="en-US" dirty="0" smtClean="0"/>
              <a:t>-lock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smtClean="0"/>
              <a:t>Priorities: P1&gt; P2 &gt; P3</a:t>
            </a:r>
          </a:p>
          <a:p>
            <a:pPr lvl="1"/>
            <a:r>
              <a:rPr lang="en-US" dirty="0" smtClean="0"/>
              <a:t>Task code template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dirty="0" smtClean="0"/>
              <a:t> indicates critical section):</a:t>
            </a:r>
          </a:p>
          <a:p>
            <a:pPr lvl="2"/>
            <a:r>
              <a:rPr lang="en-US" dirty="0" smtClean="0"/>
              <a:t>Task1: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lock(S); CS1(); unlock(S); … }</a:t>
            </a:r>
          </a:p>
          <a:p>
            <a:pPr lvl="2"/>
            <a:r>
              <a:rPr lang="en-US" dirty="0" smtClean="0"/>
              <a:t>Task2:</a:t>
            </a:r>
            <a:r>
              <a:rPr lang="en-US" dirty="0"/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… … }</a:t>
            </a:r>
            <a:endParaRPr lang="en-US" sz="1500" dirty="0" smtClean="0"/>
          </a:p>
          <a:p>
            <a:pPr lvl="2"/>
            <a:r>
              <a:rPr lang="en-US" dirty="0" smtClean="0"/>
              <a:t>Task3: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…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lock(S); CS3(); unlock(S);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… }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4376738" cy="200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4713654"/>
            <a:ext cx="31438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Priority inversion </a:t>
            </a:r>
            <a:r>
              <a:rPr lang="en-US" sz="1500" dirty="0" smtClean="0">
                <a:solidFill>
                  <a:srgbClr val="FF0000"/>
                </a:solidFill>
              </a:rPr>
              <a:t>– P2 trumps P1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3540956" y="4804504"/>
            <a:ext cx="275883" cy="1200834"/>
          </a:xfrm>
          <a:prstGeom prst="rightBrace">
            <a:avLst>
              <a:gd name="adj1" fmla="val 100530"/>
              <a:gd name="adj2" fmla="val 50678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3886200" y="4876801"/>
            <a:ext cx="1981200" cy="457199"/>
          </a:xfrm>
          <a:prstGeom prst="curvedConnector3">
            <a:avLst>
              <a:gd name="adj1" fmla="val 78846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9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Components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Kernel</a:t>
            </a:r>
          </a:p>
          <a:p>
            <a:pPr lvl="1"/>
            <a:r>
              <a:rPr lang="en-US" dirty="0" smtClean="0"/>
              <a:t>System resource manager</a:t>
            </a:r>
          </a:p>
          <a:p>
            <a:pPr lvl="1"/>
            <a:r>
              <a:rPr lang="en-US" dirty="0" smtClean="0"/>
              <a:t>Includes the </a:t>
            </a:r>
            <a:r>
              <a:rPr lang="en-US" b="1" dirty="0" smtClean="0"/>
              <a:t>Scheduler</a:t>
            </a:r>
          </a:p>
          <a:p>
            <a:pPr lvl="2"/>
            <a:r>
              <a:rPr lang="en-US" dirty="0" smtClean="0"/>
              <a:t>Schedules tasks for execution</a:t>
            </a:r>
          </a:p>
          <a:p>
            <a:r>
              <a:rPr lang="en-US" dirty="0" smtClean="0"/>
              <a:t>Task </a:t>
            </a:r>
          </a:p>
          <a:p>
            <a:pPr lvl="1"/>
            <a:r>
              <a:rPr lang="en-US" dirty="0" smtClean="0"/>
              <a:t>Implements specific task code</a:t>
            </a:r>
          </a:p>
          <a:p>
            <a:pPr lvl="1"/>
            <a:r>
              <a:rPr lang="en-US" dirty="0" smtClean="0"/>
              <a:t>Has its own ‘</a:t>
            </a:r>
            <a:r>
              <a:rPr lang="en-US" b="1" dirty="0" smtClean="0"/>
              <a:t>state</a:t>
            </a:r>
            <a:r>
              <a:rPr lang="en-US" dirty="0" smtClean="0"/>
              <a:t>’ / ‘</a:t>
            </a:r>
            <a:r>
              <a:rPr lang="en-US" b="1" dirty="0" smtClean="0"/>
              <a:t>context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PC, Registers, Stack, etc.</a:t>
            </a:r>
          </a:p>
          <a:p>
            <a:r>
              <a:rPr lang="en-US" dirty="0" smtClean="0"/>
              <a:t>ISRs</a:t>
            </a:r>
          </a:p>
          <a:p>
            <a:pPr lvl="1"/>
            <a:r>
              <a:rPr lang="en-US" dirty="0" smtClean="0"/>
              <a:t>Interrupt service routines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Layering</a:t>
            </a:r>
            <a:r>
              <a:rPr lang="en-US" dirty="0" smtClean="0"/>
              <a:t> starts!</a:t>
            </a:r>
          </a:p>
          <a:p>
            <a:pPr lvl="1"/>
            <a:r>
              <a:rPr lang="en-US" dirty="0" smtClean="0"/>
              <a:t>Tasks have to go through the RTOS </a:t>
            </a:r>
          </a:p>
          <a:p>
            <a:pPr lvl="2"/>
            <a:r>
              <a:rPr lang="en-US" dirty="0" smtClean="0"/>
              <a:t>To interact with HW!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3767138" cy="293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819400" y="4267200"/>
            <a:ext cx="19050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8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Priority inversion – solution.1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Inheritance Protocol (PIP)</a:t>
            </a:r>
          </a:p>
          <a:p>
            <a:pPr lvl="1"/>
            <a:r>
              <a:rPr lang="en-US" dirty="0" smtClean="0"/>
              <a:t>Temporarily raise the priority of a low priority task</a:t>
            </a:r>
          </a:p>
          <a:p>
            <a:pPr lvl="2"/>
            <a:r>
              <a:rPr lang="en-US" dirty="0" smtClean="0"/>
              <a:t>But only if it is blocking a high priority task</a:t>
            </a:r>
          </a:p>
          <a:p>
            <a:pPr lvl="1"/>
            <a:r>
              <a:rPr lang="en-US" dirty="0" smtClean="0"/>
              <a:t>On leaving the CS, the priority reverts back to normal (low)</a:t>
            </a:r>
          </a:p>
          <a:p>
            <a:pPr lvl="1"/>
            <a:r>
              <a:rPr lang="en-US" dirty="0" smtClean="0"/>
              <a:t>Low priority task thus </a:t>
            </a:r>
            <a:r>
              <a:rPr lang="en-US" b="1" dirty="0" smtClean="0"/>
              <a:t>inherits</a:t>
            </a:r>
            <a:r>
              <a:rPr lang="en-US" dirty="0" smtClean="0"/>
              <a:t> the priority of the high priority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3776264"/>
            <a:ext cx="5899150" cy="193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2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Priority inversion – solution.2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Ceiling Protocol (PCP)</a:t>
            </a:r>
          </a:p>
          <a:p>
            <a:pPr lvl="1"/>
            <a:r>
              <a:rPr lang="en-US" b="1" dirty="0" smtClean="0"/>
              <a:t>Priority ceiling</a:t>
            </a:r>
            <a:r>
              <a:rPr lang="en-US" dirty="0" smtClean="0"/>
              <a:t> [</a:t>
            </a:r>
            <a:r>
              <a:rPr lang="en-US" b="1" dirty="0" smtClean="0"/>
              <a:t>PC(S)</a:t>
            </a:r>
            <a:r>
              <a:rPr lang="en-US" dirty="0" smtClean="0"/>
              <a:t>]: Highest priority of all tasks that use S</a:t>
            </a:r>
            <a:endParaRPr lang="en-US" dirty="0"/>
          </a:p>
          <a:p>
            <a:pPr lvl="1"/>
            <a:r>
              <a:rPr lang="en-US" dirty="0" smtClean="0"/>
              <a:t>Rule: Task P trying to lock S will be suspended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nless </a:t>
            </a:r>
            <a:r>
              <a:rPr lang="en-US" dirty="0" err="1" smtClean="0"/>
              <a:t>pri</a:t>
            </a:r>
            <a:r>
              <a:rPr lang="en-US" dirty="0" smtClean="0"/>
              <a:t>(P) &gt; PC(S) for all S currently locked by other tasks </a:t>
            </a:r>
          </a:p>
          <a:p>
            <a:pPr lvl="1"/>
            <a:r>
              <a:rPr lang="en-US" dirty="0" smtClean="0"/>
              <a:t>Example: 3 tasks (P1, P2, P3), 2 locks (S1, S2)</a:t>
            </a:r>
          </a:p>
          <a:p>
            <a:pPr lvl="2"/>
            <a:r>
              <a:rPr lang="en-US" dirty="0" smtClean="0"/>
              <a:t>Assume: S1 is used by P1 and P2, S2 is used by P2 and P3</a:t>
            </a:r>
          </a:p>
          <a:p>
            <a:pPr lvl="3"/>
            <a:r>
              <a:rPr lang="en-US" dirty="0" smtClean="0"/>
              <a:t>PC(S1) = max[</a:t>
            </a:r>
            <a:r>
              <a:rPr lang="en-US" dirty="0" err="1" smtClean="0"/>
              <a:t>pri</a:t>
            </a:r>
            <a:r>
              <a:rPr lang="en-US" dirty="0" smtClean="0"/>
              <a:t>(P1), </a:t>
            </a:r>
            <a:r>
              <a:rPr lang="en-US" dirty="0" err="1" smtClean="0"/>
              <a:t>pri</a:t>
            </a:r>
            <a:r>
              <a:rPr lang="en-US" dirty="0" smtClean="0"/>
              <a:t>(P2)] = </a:t>
            </a:r>
            <a:r>
              <a:rPr lang="en-US" dirty="0" err="1" smtClean="0"/>
              <a:t>pri</a:t>
            </a:r>
            <a:r>
              <a:rPr lang="en-US" dirty="0" smtClean="0"/>
              <a:t>(P1)</a:t>
            </a:r>
          </a:p>
          <a:p>
            <a:pPr lvl="3"/>
            <a:r>
              <a:rPr lang="en-US" dirty="0" smtClean="0"/>
              <a:t>PC(S2) = max[</a:t>
            </a:r>
            <a:r>
              <a:rPr lang="en-US" dirty="0" err="1" smtClean="0"/>
              <a:t>pri</a:t>
            </a:r>
            <a:r>
              <a:rPr lang="en-US" dirty="0" smtClean="0"/>
              <a:t>(P2), </a:t>
            </a:r>
            <a:r>
              <a:rPr lang="en-US" dirty="0" err="1" smtClean="0"/>
              <a:t>pri</a:t>
            </a:r>
            <a:r>
              <a:rPr lang="en-US" dirty="0" smtClean="0"/>
              <a:t>(P3)] = </a:t>
            </a:r>
            <a:r>
              <a:rPr lang="en-US" dirty="0" err="1" smtClean="0"/>
              <a:t>pri</a:t>
            </a:r>
            <a:r>
              <a:rPr lang="en-US" dirty="0" smtClean="0"/>
              <a:t>(P2)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95800"/>
            <a:ext cx="5429250" cy="19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981200" y="4572000"/>
            <a:ext cx="533400" cy="1828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6800" y="4572000"/>
            <a:ext cx="533400" cy="1828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5867400"/>
            <a:ext cx="11430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7460" y="6469534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P3 gets ceiling of S2</a:t>
            </a:r>
            <a:endParaRPr lang="en-US" sz="1400" dirty="0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4038600" y="6172200"/>
            <a:ext cx="457200" cy="297334"/>
          </a:xfrm>
          <a:prstGeom prst="curvedConnector3">
            <a:avLst>
              <a:gd name="adj1" fmla="val 31667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PCP vs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PCP vs PIP</a:t>
            </a:r>
          </a:p>
          <a:p>
            <a:pPr lvl="1"/>
            <a:r>
              <a:rPr lang="en-US" dirty="0" smtClean="0"/>
              <a:t>Relationship</a:t>
            </a:r>
          </a:p>
          <a:p>
            <a:pPr lvl="2"/>
            <a:r>
              <a:rPr lang="en-US" dirty="0" smtClean="0"/>
              <a:t>PCP is considered to be a super-set of PIP</a:t>
            </a:r>
          </a:p>
          <a:p>
            <a:pPr lvl="3"/>
            <a:r>
              <a:rPr lang="en-US" dirty="0" smtClean="0"/>
              <a:t>Incorporates more checks and conditions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PIP is bad at handling chain blocking and race conditions</a:t>
            </a:r>
          </a:p>
          <a:p>
            <a:pPr lvl="3"/>
            <a:r>
              <a:rPr lang="en-US" dirty="0" smtClean="0"/>
              <a:t>PCP handles chain blocking well</a:t>
            </a:r>
          </a:p>
          <a:p>
            <a:pPr lvl="3"/>
            <a:r>
              <a:rPr lang="en-US" dirty="0" smtClean="0"/>
              <a:t>PCP minimizes inheritance related inversions</a:t>
            </a:r>
          </a:p>
          <a:p>
            <a:pPr lvl="2"/>
            <a:r>
              <a:rPr lang="en-US" dirty="0" smtClean="0"/>
              <a:t>Blocking time is deterministic in PCP*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PCP is considered more scalable compared to PIP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Implementation</a:t>
            </a:r>
            <a:endParaRPr lang="en-US" dirty="0" smtClean="0"/>
          </a:p>
          <a:p>
            <a:pPr lvl="2"/>
            <a:r>
              <a:rPr lang="en-US" dirty="0" smtClean="0"/>
              <a:t>PIP is easier to implement – less complex code</a:t>
            </a:r>
          </a:p>
          <a:p>
            <a:pPr lvl="2"/>
            <a:r>
              <a:rPr lang="en-US" dirty="0" smtClean="0"/>
              <a:t>PCP is much more complicated to implement and debug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Task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is composed of:</a:t>
            </a:r>
          </a:p>
          <a:p>
            <a:pPr lvl="1"/>
            <a:r>
              <a:rPr lang="en-US" dirty="0" smtClean="0"/>
              <a:t>Task code: Implementing function</a:t>
            </a:r>
          </a:p>
          <a:p>
            <a:pPr lvl="1"/>
            <a:r>
              <a:rPr lang="en-US" dirty="0" smtClean="0"/>
              <a:t>Task data: Variables local to the task</a:t>
            </a:r>
          </a:p>
          <a:p>
            <a:pPr lvl="1"/>
            <a:r>
              <a:rPr lang="en-US" dirty="0" smtClean="0"/>
              <a:t>Task ‘</a:t>
            </a:r>
            <a:r>
              <a:rPr lang="en-US" b="1" dirty="0" smtClean="0"/>
              <a:t>state</a:t>
            </a:r>
            <a:r>
              <a:rPr lang="en-US" dirty="0" smtClean="0"/>
              <a:t>’ / ‘</a:t>
            </a:r>
            <a:r>
              <a:rPr lang="en-US" b="1" dirty="0" smtClean="0"/>
              <a:t>context</a:t>
            </a:r>
            <a:r>
              <a:rPr lang="en-US" dirty="0" smtClean="0"/>
              <a:t>’: What the task is doing</a:t>
            </a:r>
          </a:p>
          <a:p>
            <a:pPr lvl="2"/>
            <a:endParaRPr lang="en-US" dirty="0"/>
          </a:p>
          <a:p>
            <a:r>
              <a:rPr lang="en-US" b="1" dirty="0" smtClean="0"/>
              <a:t>Task Control Block (TCB)</a:t>
            </a:r>
          </a:p>
          <a:p>
            <a:pPr lvl="1"/>
            <a:r>
              <a:rPr lang="en-US" dirty="0" smtClean="0"/>
              <a:t>A data structure storing task properties</a:t>
            </a:r>
          </a:p>
          <a:p>
            <a:pPr lvl="2"/>
            <a:r>
              <a:rPr lang="en-US" dirty="0" smtClean="0"/>
              <a:t>When Task is not running</a:t>
            </a:r>
          </a:p>
          <a:p>
            <a:pPr lvl="1"/>
            <a:r>
              <a:rPr lang="en-US" dirty="0" smtClean="0"/>
              <a:t>Unique per task</a:t>
            </a:r>
          </a:p>
          <a:p>
            <a:pPr lvl="1"/>
            <a:r>
              <a:rPr lang="en-US" dirty="0" smtClean="0"/>
              <a:t>Typical TCB structure: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4876800"/>
            <a:ext cx="140735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31920"/>
            <a:ext cx="3250446" cy="171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8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Task state /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Executing</a:t>
            </a:r>
          </a:p>
          <a:p>
            <a:pPr lvl="1"/>
            <a:r>
              <a:rPr lang="en-US" dirty="0" smtClean="0"/>
              <a:t>Running on the CPU</a:t>
            </a:r>
          </a:p>
          <a:p>
            <a:r>
              <a:rPr lang="en-US" dirty="0" smtClean="0"/>
              <a:t>Ready</a:t>
            </a:r>
          </a:p>
          <a:p>
            <a:pPr lvl="1"/>
            <a:r>
              <a:rPr lang="en-US" dirty="0" smtClean="0"/>
              <a:t>Could run, but can’t since another is running on the CPU</a:t>
            </a:r>
          </a:p>
          <a:p>
            <a:r>
              <a:rPr lang="en-US" dirty="0" smtClean="0"/>
              <a:t>Blocked</a:t>
            </a:r>
          </a:p>
          <a:p>
            <a:pPr lvl="1"/>
            <a:r>
              <a:rPr lang="en-US" dirty="0" smtClean="0"/>
              <a:t>Cannot run, waiting for some resource to be available</a:t>
            </a:r>
          </a:p>
          <a:p>
            <a:r>
              <a:rPr lang="en-US" dirty="0" smtClean="0"/>
              <a:t>Dormant</a:t>
            </a:r>
          </a:p>
          <a:p>
            <a:pPr lvl="1"/>
            <a:r>
              <a:rPr lang="en-US" dirty="0" smtClean="0"/>
              <a:t>Created, but not ready to run yet</a:t>
            </a:r>
          </a:p>
          <a:p>
            <a:r>
              <a:rPr lang="en-US" dirty="0" smtClean="0"/>
              <a:t>Terminated</a:t>
            </a:r>
          </a:p>
          <a:p>
            <a:pPr lvl="1"/>
            <a:r>
              <a:rPr lang="en-US" dirty="0" smtClean="0"/>
              <a:t>No longer active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RTOS implements an FSM for each task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Manages task state transitions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Task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609600" y="1444823"/>
            <a:ext cx="7086600" cy="4605457"/>
            <a:chOff x="609600" y="1444823"/>
            <a:chExt cx="7086600" cy="4605457"/>
          </a:xfrm>
        </p:grpSpPr>
        <p:sp>
          <p:nvSpPr>
            <p:cNvPr id="51" name="Rounded Rectangle 50"/>
            <p:cNvSpPr/>
            <p:nvPr/>
          </p:nvSpPr>
          <p:spPr>
            <a:xfrm>
              <a:off x="609600" y="2592288"/>
              <a:ext cx="7086600" cy="262741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5589" y="2816423"/>
              <a:ext cx="1318951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activated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02688" y="4457700"/>
              <a:ext cx="1298112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got </a:t>
              </a:r>
              <a:r>
                <a:rPr lang="en-US" sz="1400" dirty="0" err="1" smtClean="0"/>
                <a:t>resrc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40488" y="3982283"/>
              <a:ext cx="1298112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got </a:t>
              </a:r>
              <a:r>
                <a:rPr lang="en-US" sz="1400" dirty="0" err="1" smtClean="0"/>
                <a:t>resrc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25240" y="3771900"/>
              <a:ext cx="116025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waiting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4000500"/>
              <a:ext cx="101117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killed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7330" y="4876800"/>
              <a:ext cx="101117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killed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9600" y="2667000"/>
              <a:ext cx="1418337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scheduled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1444823"/>
              <a:ext cx="152734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just created</a:t>
              </a:r>
              <a:endParaRPr lang="en-US" sz="1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09600" y="1752600"/>
              <a:ext cx="1600200" cy="685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Dormant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95400" y="3162300"/>
              <a:ext cx="16002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Ready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3162300"/>
              <a:ext cx="1600200" cy="685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Executing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91200" y="5364480"/>
              <a:ext cx="1600200" cy="685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Terminated</a:t>
              </a:r>
              <a:endParaRPr lang="en-US" sz="15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048000" y="4381500"/>
              <a:ext cx="1600200" cy="6858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Blocked</a:t>
              </a:r>
              <a:endParaRPr lang="en-US" dirty="0"/>
            </a:p>
          </p:txBody>
        </p:sp>
        <p:cxnSp>
          <p:nvCxnSpPr>
            <p:cNvPr id="11" name="Curved Connector 10"/>
            <p:cNvCxnSpPr>
              <a:stCxn id="5" idx="4"/>
              <a:endCxn id="6" idx="0"/>
            </p:cNvCxnSpPr>
            <p:nvPr/>
          </p:nvCxnSpPr>
          <p:spPr>
            <a:xfrm rot="16200000" flipH="1">
              <a:off x="1390650" y="2457450"/>
              <a:ext cx="723900" cy="6858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7"/>
              <a:endCxn id="7" idx="1"/>
            </p:cNvCxnSpPr>
            <p:nvPr/>
          </p:nvCxnSpPr>
          <p:spPr>
            <a:xfrm rot="5400000" flipH="1" flipV="1">
              <a:off x="3810000" y="2113989"/>
              <a:ext cx="12700" cy="2297488"/>
            </a:xfrm>
            <a:prstGeom prst="curvedConnector3">
              <a:avLst>
                <a:gd name="adj1" fmla="val 3430811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3"/>
              <a:endCxn id="9" idx="7"/>
            </p:cNvCxnSpPr>
            <p:nvPr/>
          </p:nvCxnSpPr>
          <p:spPr>
            <a:xfrm rot="5400000">
              <a:off x="4319167" y="3842356"/>
              <a:ext cx="734266" cy="544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6" idx="5"/>
            </p:cNvCxnSpPr>
            <p:nvPr/>
          </p:nvCxnSpPr>
          <p:spPr>
            <a:xfrm rot="16200000" flipV="1">
              <a:off x="2604667" y="3804256"/>
              <a:ext cx="734266" cy="621088"/>
            </a:xfrm>
            <a:prstGeom prst="curvedConnector3">
              <a:avLst>
                <a:gd name="adj1" fmla="val 3132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9" idx="6"/>
              <a:endCxn id="7" idx="4"/>
            </p:cNvCxnSpPr>
            <p:nvPr/>
          </p:nvCxnSpPr>
          <p:spPr>
            <a:xfrm flipV="1">
              <a:off x="4648200" y="3848100"/>
              <a:ext cx="876300" cy="87630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7" idx="6"/>
            </p:cNvCxnSpPr>
            <p:nvPr/>
          </p:nvCxnSpPr>
          <p:spPr>
            <a:xfrm>
              <a:off x="6324600" y="3505200"/>
              <a:ext cx="266700" cy="186690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6" idx="4"/>
            </p:cNvCxnSpPr>
            <p:nvPr/>
          </p:nvCxnSpPr>
          <p:spPr>
            <a:xfrm rot="16200000" flipH="1">
              <a:off x="3009900" y="2933700"/>
              <a:ext cx="1866900" cy="369570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317666" y="3210124"/>
              <a:ext cx="1060868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yields</a:t>
              </a:r>
              <a:endParaRPr lang="en-US" sz="1400" dirty="0"/>
            </a:p>
          </p:txBody>
        </p:sp>
        <p:cxnSp>
          <p:nvCxnSpPr>
            <p:cNvPr id="38" name="Curved Connector 37"/>
            <p:cNvCxnSpPr>
              <a:stCxn id="7" idx="2"/>
              <a:endCxn id="6" idx="6"/>
            </p:cNvCxnSpPr>
            <p:nvPr/>
          </p:nvCxnSpPr>
          <p:spPr>
            <a:xfrm rot="10800000">
              <a:off x="2895600" y="3505200"/>
              <a:ext cx="1828800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400800" y="2667000"/>
              <a:ext cx="1070486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Task active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6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RTOS Scheduler</a:t>
            </a:r>
          </a:p>
          <a:p>
            <a:pPr lvl="1"/>
            <a:r>
              <a:rPr lang="en-US" dirty="0" smtClean="0"/>
              <a:t>Implements the task state machine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Maintains a list of tasks in 2 states</a:t>
            </a:r>
          </a:p>
          <a:p>
            <a:pPr lvl="2"/>
            <a:r>
              <a:rPr lang="en-US" dirty="0" smtClean="0"/>
              <a:t>Executing</a:t>
            </a:r>
          </a:p>
          <a:p>
            <a:pPr lvl="2"/>
            <a:r>
              <a:rPr lang="en-US" dirty="0" smtClean="0"/>
              <a:t>Ready</a:t>
            </a:r>
          </a:p>
          <a:p>
            <a:pPr lvl="2"/>
            <a:r>
              <a:rPr lang="en-US" dirty="0" smtClean="0"/>
              <a:t>Other states don’t matter much</a:t>
            </a:r>
          </a:p>
          <a:p>
            <a:pPr lvl="3"/>
            <a:r>
              <a:rPr lang="en-US" dirty="0" smtClean="0"/>
              <a:t>Blocked task has to unblock itself</a:t>
            </a:r>
          </a:p>
          <a:p>
            <a:pPr lvl="3"/>
            <a:r>
              <a:rPr lang="en-US" dirty="0" smtClean="0"/>
              <a:t>Dormant task has to be activated</a:t>
            </a:r>
          </a:p>
          <a:p>
            <a:pPr lvl="3"/>
            <a:r>
              <a:rPr lang="en-US" dirty="0" smtClean="0"/>
              <a:t>Terminated task is anyway dead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Switches between tasks</a:t>
            </a:r>
          </a:p>
          <a:p>
            <a:pPr lvl="2"/>
            <a:r>
              <a:rPr lang="en-US" dirty="0" smtClean="0"/>
              <a:t>Context switch algorithm</a:t>
            </a:r>
          </a:p>
          <a:p>
            <a:pPr lvl="3"/>
            <a:r>
              <a:rPr lang="en-US" dirty="0" smtClean="0"/>
              <a:t>Save current task’s context into its TCB</a:t>
            </a:r>
          </a:p>
          <a:p>
            <a:pPr lvl="3"/>
            <a:r>
              <a:rPr lang="en-US" dirty="0" smtClean="0"/>
              <a:t>Find new task to run</a:t>
            </a:r>
          </a:p>
          <a:p>
            <a:pPr lvl="3"/>
            <a:r>
              <a:rPr lang="en-US" dirty="0" smtClean="0"/>
              <a:t>Restore context from its TCB</a:t>
            </a:r>
          </a:p>
          <a:p>
            <a:pPr lvl="3"/>
            <a:r>
              <a:rPr lang="en-US" dirty="0" smtClean="0"/>
              <a:t>Run new task</a:t>
            </a:r>
          </a:p>
          <a:p>
            <a:pPr lvl="1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Task/</a:t>
            </a:r>
            <a:r>
              <a:rPr lang="en-US" dirty="0"/>
              <a:t>c</a:t>
            </a:r>
            <a:r>
              <a:rPr lang="en-US" dirty="0" smtClean="0"/>
              <a:t>ontext switching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task/context switch in an RTOS could be:</a:t>
            </a:r>
            <a:endParaRPr lang="en-US" dirty="0"/>
          </a:p>
          <a:p>
            <a:pPr lvl="1"/>
            <a:r>
              <a:rPr lang="en-US" b="1" dirty="0"/>
              <a:t>Non-preemptive</a:t>
            </a:r>
            <a:r>
              <a:rPr lang="en-US" dirty="0"/>
              <a:t> (</a:t>
            </a:r>
            <a:r>
              <a:rPr lang="en-US" b="1" dirty="0"/>
              <a:t>Cooperative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Passive Scheduler</a:t>
            </a:r>
          </a:p>
          <a:p>
            <a:pPr lvl="2"/>
            <a:r>
              <a:rPr lang="en-US" dirty="0" smtClean="0"/>
              <a:t>A running / executing task keeps running till:</a:t>
            </a:r>
          </a:p>
          <a:p>
            <a:pPr lvl="3"/>
            <a:r>
              <a:rPr lang="en-US" dirty="0" smtClean="0"/>
              <a:t>It </a:t>
            </a:r>
            <a:r>
              <a:rPr lang="en-US" b="1" dirty="0" smtClean="0"/>
              <a:t>yields </a:t>
            </a:r>
            <a:r>
              <a:rPr lang="en-US" dirty="0" smtClean="0"/>
              <a:t>CPU time voluntarily</a:t>
            </a:r>
          </a:p>
          <a:p>
            <a:pPr lvl="3"/>
            <a:r>
              <a:rPr lang="en-US" dirty="0" smtClean="0"/>
              <a:t>It gets </a:t>
            </a:r>
            <a:r>
              <a:rPr lang="en-US" b="1" dirty="0" smtClean="0"/>
              <a:t>blocked</a:t>
            </a:r>
            <a:r>
              <a:rPr lang="en-US" dirty="0" smtClean="0"/>
              <a:t> on some unavailable resource</a:t>
            </a:r>
          </a:p>
          <a:p>
            <a:pPr lvl="2"/>
            <a:r>
              <a:rPr lang="en-US" dirty="0" smtClean="0"/>
              <a:t>Depends on the good behavior of all tasks </a:t>
            </a:r>
          </a:p>
          <a:p>
            <a:pPr lvl="2"/>
            <a:r>
              <a:rPr lang="en-US" dirty="0" smtClean="0"/>
              <a:t>Rarely used in today’s systems</a:t>
            </a:r>
          </a:p>
          <a:p>
            <a:pPr lvl="2"/>
            <a:endParaRPr lang="en-US" dirty="0"/>
          </a:p>
          <a:p>
            <a:pPr lvl="1"/>
            <a:r>
              <a:rPr lang="en-US" b="1" dirty="0" smtClean="0"/>
              <a:t>Preemptive</a:t>
            </a:r>
          </a:p>
          <a:p>
            <a:pPr lvl="2"/>
            <a:r>
              <a:rPr lang="en-US" dirty="0" smtClean="0"/>
              <a:t>Proactive Scheduler </a:t>
            </a:r>
          </a:p>
          <a:p>
            <a:pPr lvl="2"/>
            <a:r>
              <a:rPr lang="en-US" dirty="0" smtClean="0"/>
              <a:t>Scheduler switches tasks </a:t>
            </a:r>
            <a:r>
              <a:rPr lang="en-US" b="1" dirty="0" smtClean="0"/>
              <a:t>abruptly</a:t>
            </a:r>
            <a:r>
              <a:rPr lang="en-US" dirty="0" smtClean="0"/>
              <a:t> due to:</a:t>
            </a:r>
          </a:p>
          <a:p>
            <a:pPr lvl="3"/>
            <a:r>
              <a:rPr lang="en-US" dirty="0" smtClean="0"/>
              <a:t>A time slice expiry (for equal priority scenarios)</a:t>
            </a:r>
          </a:p>
          <a:p>
            <a:pPr lvl="3"/>
            <a:r>
              <a:rPr lang="en-US" dirty="0" smtClean="0"/>
              <a:t>A higher priority task / event (interrupt)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RTOS: Preemptive scheduler functioning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with 3 tasks</a:t>
            </a:r>
          </a:p>
          <a:p>
            <a:pPr lvl="1"/>
            <a:r>
              <a:rPr lang="en-US" dirty="0" smtClean="0"/>
              <a:t>Task1, Task2, Task3, and 1 </a:t>
            </a:r>
            <a:r>
              <a:rPr lang="en-US" dirty="0"/>
              <a:t>interrupt (</a:t>
            </a:r>
            <a:r>
              <a:rPr lang="en-US" dirty="0" smtClean="0"/>
              <a:t>handled </a:t>
            </a:r>
            <a:r>
              <a:rPr lang="en-US" dirty="0"/>
              <a:t>by </a:t>
            </a:r>
            <a:r>
              <a:rPr lang="en-US" dirty="0" smtClean="0"/>
              <a:t>ISR1)</a:t>
            </a:r>
            <a:endParaRPr lang="en-US" dirty="0"/>
          </a:p>
          <a:p>
            <a:pPr lvl="1"/>
            <a:r>
              <a:rPr lang="en-US" dirty="0" smtClean="0"/>
              <a:t>Priority wise:</a:t>
            </a:r>
          </a:p>
          <a:p>
            <a:pPr lvl="3"/>
            <a:r>
              <a:rPr lang="en-US" dirty="0" smtClean="0"/>
              <a:t>ISR1 &gt; P(Task3) &gt; P(Task2) &gt; P(Task1)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Scheduler runs highest priority task</a:t>
            </a:r>
          </a:p>
          <a:p>
            <a:pPr lvl="1"/>
            <a:r>
              <a:rPr lang="en-US" dirty="0" smtClean="0"/>
              <a:t>Lower priority task is ‘</a:t>
            </a:r>
            <a:r>
              <a:rPr lang="en-US" b="1" dirty="0" smtClean="0"/>
              <a:t>suspended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Lower priority task ‘</a:t>
            </a:r>
            <a:r>
              <a:rPr lang="en-US" b="1" dirty="0" smtClean="0"/>
              <a:t>resumes</a:t>
            </a:r>
            <a:r>
              <a:rPr lang="en-US" dirty="0" smtClean="0"/>
              <a:t>’ run</a:t>
            </a:r>
          </a:p>
          <a:p>
            <a:pPr lvl="2"/>
            <a:r>
              <a:rPr lang="en-US" dirty="0" smtClean="0"/>
              <a:t>After higher priority task is done</a:t>
            </a:r>
          </a:p>
          <a:p>
            <a:pPr lvl="1"/>
            <a:endParaRPr lang="en-US" dirty="0"/>
          </a:p>
          <a:p>
            <a:r>
              <a:rPr lang="en-US" dirty="0" smtClean="0"/>
              <a:t>ISR1 is at highest priority</a:t>
            </a:r>
          </a:p>
          <a:p>
            <a:pPr lvl="1"/>
            <a:r>
              <a:rPr lang="en-US" dirty="0" smtClean="0"/>
              <a:t>It suspends any and all tasks to run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795680"/>
            <a:ext cx="3489960" cy="196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69577" y="5562600"/>
            <a:ext cx="1895006" cy="3077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Sample RTOS  trace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RTOS: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 are (severely) resource limited</a:t>
            </a:r>
          </a:p>
          <a:p>
            <a:pPr lvl="1"/>
            <a:r>
              <a:rPr lang="en-US" dirty="0" smtClean="0"/>
              <a:t>Multiple tasks have to </a:t>
            </a:r>
            <a:r>
              <a:rPr lang="en-US" b="1" dirty="0" smtClean="0"/>
              <a:t>share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Each resource sharing creates its own issues</a:t>
            </a:r>
          </a:p>
          <a:p>
            <a:pPr lvl="2"/>
            <a:r>
              <a:rPr lang="en-US" dirty="0" smtClean="0"/>
              <a:t>RTOS has its own way of mitigation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17817"/>
              </p:ext>
            </p:extLst>
          </p:nvPr>
        </p:nvGraphicFramePr>
        <p:xfrm>
          <a:off x="990600" y="3505200"/>
          <a:ext cx="6858000" cy="2148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/>
                <a:gridCol w="2362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Mitigation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CPU 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Contention - All</a:t>
                      </a:r>
                      <a:r>
                        <a:rPr lang="en-US" sz="1400" baseline="0" dirty="0" smtClean="0"/>
                        <a:t> tasks want to run </a:t>
                      </a:r>
                      <a:r>
                        <a:rPr lang="en-US" sz="1400" b="1" baseline="0" dirty="0" smtClean="0"/>
                        <a:t>now</a:t>
                      </a:r>
                      <a:r>
                        <a:rPr lang="en-US" sz="1400" baseline="0" dirty="0" smtClean="0"/>
                        <a:t>!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Preemption, Time-slicing, Priority execution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(global)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Shared data problem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Mutual exclusion</a:t>
                      </a:r>
                      <a:r>
                        <a:rPr lang="en-US" sz="1400" baseline="0" dirty="0" smtClean="0"/>
                        <a:t> flags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 code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Shared code problem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Function reentrancy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Hardware</a:t>
                      </a:r>
                    </a:p>
                    <a:p>
                      <a:pPr algn="ctr"/>
                      <a:r>
                        <a:rPr lang="en-US" sz="1400" dirty="0" smtClean="0"/>
                        <a:t>(pin, register, bus)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Contention</a:t>
                      </a:r>
                      <a:r>
                        <a:rPr lang="en-US" sz="1400" baseline="0" dirty="0" smtClean="0"/>
                        <a:t> and usage conflict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Mutexes</a:t>
                      </a:r>
                      <a:r>
                        <a:rPr lang="en-US" sz="1400" b="1" dirty="0" smtClean="0"/>
                        <a:t>, Semaphores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1423</Words>
  <Application>Microsoft Office PowerPoint</Application>
  <PresentationFormat>On-screen Show (4:3)</PresentationFormat>
  <Paragraphs>310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rtos</vt:lpstr>
      <vt:lpstr>RTOS: Components</vt:lpstr>
      <vt:lpstr>RTOS: Task structure</vt:lpstr>
      <vt:lpstr>RTOS: Task state / status</vt:lpstr>
      <vt:lpstr>RTOS: Task state machine</vt:lpstr>
      <vt:lpstr>RTOS: Scheduler</vt:lpstr>
      <vt:lpstr>RTOS: Task/context switching options</vt:lpstr>
      <vt:lpstr>RTOS: Preemptive scheduler functioning</vt:lpstr>
      <vt:lpstr>RTOS: Resource management</vt:lpstr>
      <vt:lpstr>RTOS: Shared code problem</vt:lpstr>
      <vt:lpstr>RTOS: Reentrancy</vt:lpstr>
      <vt:lpstr>RTOS: Semaphore</vt:lpstr>
      <vt:lpstr>RTOS: Mutex</vt:lpstr>
      <vt:lpstr>RTOS: Mutex vs Semaphore</vt:lpstr>
      <vt:lpstr>RTOS: Scheduling policies</vt:lpstr>
      <vt:lpstr>RTOS: Memory management</vt:lpstr>
      <vt:lpstr>Priority inversion</vt:lpstr>
      <vt:lpstr>RTOS issue: Priority inversion – Case</vt:lpstr>
      <vt:lpstr>RTOS: Priority inversion – Root cause</vt:lpstr>
      <vt:lpstr>RTOS: Priority inversion – solution.1</vt:lpstr>
      <vt:lpstr>RTOS: Priority inversion – solution.2</vt:lpstr>
      <vt:lpstr>RTOS: PCP vs PIP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2020-09-10T12:59:29Z</dcterms:created>
  <dcterms:modified xsi:type="dcterms:W3CDTF">2020-10-19T08:00:45Z</dcterms:modified>
</cp:coreProperties>
</file>