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14"/>
  </p:notesMasterIdLst>
  <p:sldIdLst>
    <p:sldId id="318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2" r:id="rId10"/>
    <p:sldId id="343" r:id="rId11"/>
    <p:sldId id="341" r:id="rId12"/>
    <p:sldId id="33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2ACC"/>
    <a:srgbClr val="FF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711" autoAdjust="0"/>
    <p:restoredTop sz="94660"/>
  </p:normalViewPr>
  <p:slideViewPr>
    <p:cSldViewPr>
      <p:cViewPr>
        <p:scale>
          <a:sx n="100" d="100"/>
          <a:sy n="100" d="100"/>
        </p:scale>
        <p:origin x="-226" y="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40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C5FAA-52D3-4EF6-A666-E022912C11E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80165-1A4C-4DB2-B0FB-8883D3C0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4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0165-1A4C-4DB2-B0FB-8883D3C05E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1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A5EB-7B50-47DC-B806-891AF522214D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7B6E-3000-49A2-89A8-F46338DFD205}" type="datetime1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084E-C52F-4375-A27A-6B7ECD77E9D8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B118-D378-4C9B-88C8-65F20B7A1383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ABC1-E166-4844-A705-6B2B09EF8FC7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C0C5-D92E-4138-BB61-CA55B1C1B8DF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2DDF-C010-4AB9-A2EF-4E426E010CAA}" type="datetime1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9682-96BD-40DA-B367-1B7CD89C9706}" type="datetime1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60638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352800"/>
            <a:ext cx="3931920" cy="30368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560638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3352800"/>
            <a:ext cx="3931920" cy="30368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9682-96BD-40DA-B367-1B7CD89C9706}" type="datetime1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572000" y="2514600"/>
            <a:ext cx="794" cy="3886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1676400"/>
            <a:ext cx="8229600" cy="76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 err="1" smtClean="0"/>
              <a:t>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78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B443-3AB9-4572-9777-E41A8D305A50}" type="datetime1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3E13-9EE8-4192-A831-B8A01D900E35}" type="datetime1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84DE-FD24-4B5A-A01F-6E9FC1630AED}" type="datetime1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9F0550A-95B0-41E9-8577-2BB10DA2583E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2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sie.ncku.edu.tw/embedded/FreeRTOS_Melot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reertos.org/RTOS_por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reertos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Freertos</a:t>
            </a:r>
            <a:endParaRPr lang="en-US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010400" cy="17526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using a real-time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real-time kernel (like </a:t>
            </a:r>
            <a:r>
              <a:rPr lang="en-US" dirty="0" err="1" smtClean="0"/>
              <a:t>FreeRTOS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Abstracts away timing information and consideration</a:t>
            </a:r>
          </a:p>
          <a:p>
            <a:pPr lvl="1"/>
            <a:r>
              <a:rPr lang="en-US" dirty="0" smtClean="0"/>
              <a:t>Eases maintainability and extensibility of modules</a:t>
            </a:r>
          </a:p>
          <a:p>
            <a:pPr lvl="1"/>
            <a:r>
              <a:rPr lang="en-US" dirty="0" smtClean="0"/>
              <a:t>Increases code modularity</a:t>
            </a:r>
          </a:p>
          <a:p>
            <a:pPr lvl="1"/>
            <a:r>
              <a:rPr lang="en-US" dirty="0" smtClean="0"/>
              <a:t>Enhances collaborative (team) development</a:t>
            </a:r>
          </a:p>
          <a:p>
            <a:pPr lvl="1"/>
            <a:r>
              <a:rPr lang="en-US" dirty="0" smtClean="0"/>
              <a:t>Enables better code re-use</a:t>
            </a:r>
          </a:p>
          <a:p>
            <a:pPr lvl="1"/>
            <a:r>
              <a:rPr lang="en-US" dirty="0" smtClean="0"/>
              <a:t>Improves system and resource usage efficiency</a:t>
            </a:r>
          </a:p>
          <a:p>
            <a:pPr lvl="1"/>
            <a:r>
              <a:rPr lang="en-US" dirty="0" smtClean="0"/>
              <a:t>Enables tracing and background checks (as part of idle time)</a:t>
            </a:r>
          </a:p>
          <a:p>
            <a:pPr lvl="1"/>
            <a:r>
              <a:rPr lang="en-US" dirty="0" smtClean="0"/>
              <a:t>Betters power management (derived from efficiency boost)</a:t>
            </a:r>
          </a:p>
          <a:p>
            <a:pPr lvl="1"/>
            <a:r>
              <a:rPr lang="en-US" dirty="0" smtClean="0"/>
              <a:t>Makes interrupt handling flexible</a:t>
            </a:r>
          </a:p>
          <a:p>
            <a:pPr lvl="1"/>
            <a:r>
              <a:rPr lang="en-US" dirty="0" smtClean="0"/>
              <a:t>Addresses mixed processing requirements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FreeRTOS</a:t>
            </a:r>
            <a:r>
              <a:rPr lang="en-US" dirty="0"/>
              <a:t>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FreeRTOS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Licensing options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Applicability to embedded system product development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Elementary look at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ask handling APIs</a:t>
            </a:r>
          </a:p>
          <a:p>
            <a:pPr lvl="1"/>
            <a:r>
              <a:rPr lang="en-US" dirty="0" smtClean="0"/>
              <a:t>Kernel (scheduler) internals</a:t>
            </a:r>
          </a:p>
          <a:p>
            <a:pPr lvl="1"/>
            <a:endParaRPr lang="en-US" dirty="0"/>
          </a:p>
          <a:p>
            <a:r>
              <a:rPr lang="en-US" dirty="0" smtClean="0"/>
              <a:t>Material is based on:</a:t>
            </a:r>
          </a:p>
          <a:p>
            <a:pPr lvl="1"/>
            <a:r>
              <a:rPr lang="en-US" b="1" dirty="0" smtClean="0"/>
              <a:t>Nicolas </a:t>
            </a:r>
            <a:r>
              <a:rPr lang="en-US" b="1" dirty="0" err="1" smtClean="0"/>
              <a:t>Melot</a:t>
            </a:r>
            <a:r>
              <a:rPr lang="en-US" dirty="0" err="1" smtClean="0"/>
              <a:t>’s</a:t>
            </a:r>
            <a:r>
              <a:rPr lang="en-US" dirty="0" smtClean="0"/>
              <a:t> “Study of an Operating System: </a:t>
            </a:r>
            <a:r>
              <a:rPr lang="en-US" dirty="0" err="1" smtClean="0"/>
              <a:t>FreeRTOS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Link:</a:t>
            </a:r>
          </a:p>
          <a:p>
            <a:pPr marL="548640" lvl="2" indent="0">
              <a:buNone/>
            </a:pPr>
            <a:r>
              <a:rPr lang="en-US" dirty="0" smtClean="0">
                <a:hlinkClick r:id="rId2"/>
              </a:rPr>
              <a:t>http://wiki.csie.ncku.edu.tw/embedded/FreeRTOS_Melot.pdf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FreeRTOS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free</a:t>
            </a:r>
            <a:r>
              <a:rPr lang="en-US" dirty="0" smtClean="0"/>
              <a:t>, </a:t>
            </a:r>
            <a:r>
              <a:rPr lang="en-US" b="1" dirty="0" smtClean="0"/>
              <a:t>open-source</a:t>
            </a:r>
            <a:r>
              <a:rPr lang="en-US" dirty="0" smtClean="0"/>
              <a:t> real-time operating system (RTOS)</a:t>
            </a:r>
          </a:p>
          <a:p>
            <a:pPr lvl="1"/>
            <a:r>
              <a:rPr lang="en-US" dirty="0" smtClean="0"/>
              <a:t>Developed by Richard Barry (Director, Real Time Engineers Ltd., UK)</a:t>
            </a:r>
          </a:p>
          <a:p>
            <a:pPr lvl="1"/>
            <a:r>
              <a:rPr lang="en-US" dirty="0" smtClean="0"/>
              <a:t>15+ years old, currently at </a:t>
            </a:r>
            <a:r>
              <a:rPr lang="en-US" b="1" dirty="0" smtClean="0"/>
              <a:t>v10.4.0</a:t>
            </a:r>
          </a:p>
          <a:p>
            <a:pPr lvl="1"/>
            <a:r>
              <a:rPr lang="en-US" dirty="0" smtClean="0"/>
              <a:t>Dual licensing</a:t>
            </a:r>
          </a:p>
          <a:p>
            <a:pPr lvl="2"/>
            <a:r>
              <a:rPr lang="en-US" dirty="0" smtClean="0"/>
              <a:t>Free: </a:t>
            </a:r>
            <a:r>
              <a:rPr lang="en-US" b="1" dirty="0" err="1" smtClean="0"/>
              <a:t>FreeRTOS</a:t>
            </a:r>
            <a:r>
              <a:rPr lang="en-US" dirty="0" smtClean="0"/>
              <a:t> (MIT open source license)</a:t>
            </a:r>
          </a:p>
          <a:p>
            <a:pPr lvl="2"/>
            <a:r>
              <a:rPr lang="en-US" dirty="0" smtClean="0"/>
              <a:t>Commercial: </a:t>
            </a:r>
          </a:p>
          <a:p>
            <a:pPr lvl="3"/>
            <a:r>
              <a:rPr lang="en-US" b="1" dirty="0" err="1" smtClean="0"/>
              <a:t>OpenRTOS</a:t>
            </a:r>
            <a:r>
              <a:rPr lang="en-US" b="1" dirty="0" smtClean="0"/>
              <a:t>™ </a:t>
            </a:r>
            <a:r>
              <a:rPr lang="en-US" dirty="0" smtClean="0"/>
              <a:t>- Technical support</a:t>
            </a:r>
          </a:p>
          <a:p>
            <a:pPr lvl="3"/>
            <a:r>
              <a:rPr lang="en-US" b="1" dirty="0" smtClean="0"/>
              <a:t>SAFERTOS™ </a:t>
            </a:r>
            <a:r>
              <a:rPr lang="en-US" dirty="0" smtClean="0"/>
              <a:t>- Domain certified derivative</a:t>
            </a:r>
          </a:p>
          <a:p>
            <a:pPr lvl="3"/>
            <a:r>
              <a:rPr lang="en-US" b="1" dirty="0" err="1" smtClean="0"/>
              <a:t>FreeRTOS</a:t>
            </a:r>
            <a:r>
              <a:rPr lang="en-US" b="1" dirty="0" smtClean="0"/>
              <a:t>+ </a:t>
            </a:r>
            <a:r>
              <a:rPr lang="en-US" dirty="0" smtClean="0"/>
              <a:t>- Libraries for networks, file-systems, etc.</a:t>
            </a:r>
          </a:p>
          <a:p>
            <a:pPr lvl="1"/>
            <a:r>
              <a:rPr lang="en-US" dirty="0" smtClean="0"/>
              <a:t>Meant for microcontrollers and small microprocessors</a:t>
            </a:r>
          </a:p>
          <a:p>
            <a:pPr lvl="1"/>
            <a:endParaRPr lang="en-US" dirty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Lucid, simple approach</a:t>
            </a:r>
          </a:p>
          <a:p>
            <a:pPr lvl="2"/>
            <a:r>
              <a:rPr lang="en-US" dirty="0" smtClean="0"/>
              <a:t>Basic kernel is just 3 C files</a:t>
            </a:r>
          </a:p>
          <a:p>
            <a:pPr lvl="1"/>
            <a:r>
              <a:rPr lang="en-US" dirty="0" smtClean="0"/>
              <a:t>Tiny, power-saving kernel</a:t>
            </a:r>
          </a:p>
          <a:p>
            <a:pPr lvl="2"/>
            <a:r>
              <a:rPr lang="en-US" dirty="0" smtClean="0"/>
              <a:t>Some architectures feature a tick-less power saving mode</a:t>
            </a:r>
          </a:p>
          <a:p>
            <a:pPr lvl="1"/>
            <a:r>
              <a:rPr lang="en-US" dirty="0" smtClean="0"/>
              <a:t>Supported on 40+ architectures</a:t>
            </a:r>
          </a:p>
          <a:p>
            <a:pPr lvl="2"/>
            <a:r>
              <a:rPr lang="en-US" dirty="0" smtClean="0"/>
              <a:t>ARM, PIC, AVR, Marvell, MIPS, NXP, RISC-V, …</a:t>
            </a:r>
          </a:p>
          <a:p>
            <a:pPr lvl="2"/>
            <a:r>
              <a:rPr lang="en-US" dirty="0" smtClean="0"/>
              <a:t>Full details: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freertos.org/RTOS_ports.html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212068"/>
            <a:ext cx="21240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04850" y="4126468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>
                <a:hlinkClick r:id="rId4"/>
              </a:rPr>
              <a:t>www.freertos.org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FreeRTOS</a:t>
            </a:r>
            <a:r>
              <a:rPr lang="en-US" dirty="0" smtClean="0"/>
              <a:t>: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Designed from the ground up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fit onto very small embedded systems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Implements</a:t>
            </a:r>
          </a:p>
          <a:p>
            <a:pPr lvl="1"/>
            <a:r>
              <a:rPr lang="en-US" dirty="0" smtClean="0"/>
              <a:t>Simple API-based task management</a:t>
            </a:r>
          </a:p>
          <a:p>
            <a:pPr lvl="2"/>
            <a:r>
              <a:rPr lang="en-US" dirty="0" smtClean="0"/>
              <a:t>Preemptive tasks</a:t>
            </a:r>
          </a:p>
          <a:p>
            <a:pPr lvl="2"/>
            <a:r>
              <a:rPr lang="en-US" dirty="0" smtClean="0"/>
              <a:t>Support for priority</a:t>
            </a:r>
          </a:p>
          <a:p>
            <a:pPr lvl="1"/>
            <a:r>
              <a:rPr lang="en-US" b="1" dirty="0" smtClean="0"/>
              <a:t>Unlimited</a:t>
            </a:r>
            <a:r>
              <a:rPr lang="en-US" dirty="0" smtClean="0"/>
              <a:t> number of tasks and priorities</a:t>
            </a:r>
          </a:p>
          <a:p>
            <a:pPr lvl="1"/>
            <a:r>
              <a:rPr lang="en-US" dirty="0" smtClean="0"/>
              <a:t>Minimalistic memory handling (optional)</a:t>
            </a:r>
          </a:p>
          <a:p>
            <a:pPr lvl="1"/>
            <a:r>
              <a:rPr lang="en-US" dirty="0" smtClean="0"/>
              <a:t>Bare-minimum API for synchronization</a:t>
            </a:r>
          </a:p>
          <a:p>
            <a:pPr lvl="2"/>
            <a:r>
              <a:rPr lang="en-US" dirty="0" smtClean="0"/>
              <a:t>Queues, Semaphores, </a:t>
            </a:r>
            <a:r>
              <a:rPr lang="en-US" dirty="0" err="1" smtClean="0"/>
              <a:t>Mutexes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Tiny footprint</a:t>
            </a:r>
          </a:p>
          <a:p>
            <a:pPr lvl="1"/>
            <a:r>
              <a:rPr lang="en-US" dirty="0" smtClean="0"/>
              <a:t>4.3Kbytes on ARM7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Written in C</a:t>
            </a:r>
          </a:p>
          <a:p>
            <a:pPr lvl="1"/>
            <a:r>
              <a:rPr lang="en-US" dirty="0" smtClean="0"/>
              <a:t>Supports a variety of compilers (</a:t>
            </a:r>
            <a:r>
              <a:rPr lang="en-US" dirty="0" err="1" smtClean="0"/>
              <a:t>gcc</a:t>
            </a:r>
            <a:r>
              <a:rPr lang="en-US" dirty="0" smtClean="0"/>
              <a:t>, PIC C18 MPLAB, VC++, …)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0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FreeRTOS</a:t>
            </a:r>
            <a:r>
              <a:rPr lang="en-US" dirty="0" smtClean="0"/>
              <a:t>: Tasks – Task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Unlimited number of tasks can run</a:t>
            </a:r>
          </a:p>
          <a:p>
            <a:pPr lvl="1"/>
            <a:r>
              <a:rPr lang="en-US" dirty="0" smtClean="0"/>
              <a:t>As long as hardware and memory can handle it</a:t>
            </a:r>
          </a:p>
          <a:p>
            <a:r>
              <a:rPr lang="en-US" dirty="0" smtClean="0"/>
              <a:t>Support for cyclic (periodic) and acyclic tasks</a:t>
            </a:r>
          </a:p>
          <a:p>
            <a:endParaRPr lang="en-US" dirty="0" smtClean="0"/>
          </a:p>
          <a:p>
            <a:r>
              <a:rPr lang="en-US" dirty="0" smtClean="0"/>
              <a:t>API/signature for a task function: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task_function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pvParameters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7432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Inside a task function: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task_function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pvParameters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local variable in task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(;;)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Task code implementation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return;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Ideally, should not reach this point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5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FreeRTOS</a:t>
            </a:r>
            <a:r>
              <a:rPr lang="en-US" dirty="0" smtClean="0"/>
              <a:t>: Task handling API -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portBASE_TYPE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xTaskCreate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TaskFunction_t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pvTaskCode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274320" lvl="1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		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*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pcName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configSTACK_DEPTH_TYPE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usStackDepth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274320" lvl="1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void *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pvParameters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UBaseType_t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uxPriority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274320" lvl="1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TaskHandle_t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pxCreatedTask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);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557772"/>
              </p:ext>
            </p:extLst>
          </p:nvPr>
        </p:nvGraphicFramePr>
        <p:xfrm>
          <a:off x="381000" y="3962400"/>
          <a:ext cx="6096000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28800"/>
                <a:gridCol w="426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Argument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pvTaskCode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Pointer to the task function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pcName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Human-readable</a:t>
                      </a:r>
                      <a:r>
                        <a:rPr lang="en-US" sz="1600" baseline="0" dirty="0" smtClean="0"/>
                        <a:t> string naming the task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usStackDepth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Depth of the task stack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pvParameters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Optional</a:t>
                      </a:r>
                      <a:r>
                        <a:rPr lang="en-US" sz="1600" baseline="0" dirty="0" smtClean="0"/>
                        <a:t> parameters sent to the task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uxPriority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Priority of the task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pxCreatedTask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Pointer</a:t>
                      </a:r>
                      <a:r>
                        <a:rPr lang="en-US" sz="1600" baseline="0" dirty="0" smtClean="0"/>
                        <a:t> to the created task (handle)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73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FreeRTOS</a:t>
            </a:r>
            <a:r>
              <a:rPr lang="en-US" dirty="0" smtClean="0"/>
              <a:t>: Task handling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Delete a task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vTaskDelete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TaskHandle_t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xTask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274320" lvl="1" indent="0">
              <a:buNone/>
            </a:pP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Get task priority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UBaseType_t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uxTaskPriorityGet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TaskHandle_t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xTask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Set task priority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vTaskPrioritySet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TaskHandle_t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xTask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UBaseType_t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uxNewPriority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Suspend a task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vTaskSupend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TaskHandle_t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xTask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Resume a suspended task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vTaskResume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TaskHandle_t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xTask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274320" lvl="1" indent="0">
              <a:buNone/>
            </a:pP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Get a delay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vTaskDelay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TickType_t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xTicksToDelay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Get list of tasks in the system</a:t>
            </a:r>
            <a:endParaRPr lang="en-US" dirty="0"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vTaskList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char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pcWriteBuffer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FreeRTOS</a:t>
            </a:r>
            <a:r>
              <a:rPr lang="en-US" dirty="0" smtClean="0"/>
              <a:t>: Scheduler 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 of ‘tick’</a:t>
            </a:r>
          </a:p>
          <a:p>
            <a:pPr lvl="1"/>
            <a:r>
              <a:rPr lang="en-US" dirty="0" smtClean="0"/>
              <a:t>Smallest time-slice the Scheduler is aware of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 every tick, Kernel gets a ‘tick’ interrupt</a:t>
            </a:r>
          </a:p>
          <a:p>
            <a:pPr lvl="1"/>
            <a:r>
              <a:rPr lang="en-US" dirty="0" smtClean="0"/>
              <a:t>Scheduler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ecides which task to switch to</a:t>
            </a:r>
          </a:p>
          <a:p>
            <a:pPr lvl="3"/>
            <a:r>
              <a:rPr lang="en-US" dirty="0" smtClean="0"/>
              <a:t>Consults </a:t>
            </a:r>
            <a:r>
              <a:rPr lang="en-US" b="1" dirty="0" smtClean="0"/>
              <a:t>Ready</a:t>
            </a:r>
            <a:r>
              <a:rPr lang="en-US" dirty="0" smtClean="0"/>
              <a:t> and </a:t>
            </a:r>
            <a:r>
              <a:rPr lang="en-US" b="1" dirty="0" smtClean="0"/>
              <a:t>Waiting</a:t>
            </a:r>
            <a:r>
              <a:rPr lang="en-US" dirty="0" smtClean="0"/>
              <a:t> task lists</a:t>
            </a:r>
          </a:p>
          <a:p>
            <a:pPr lvl="3"/>
            <a:r>
              <a:rPr lang="en-US" dirty="0" smtClean="0"/>
              <a:t>Looks at task </a:t>
            </a:r>
            <a:r>
              <a:rPr lang="en-US" b="1" dirty="0" smtClean="0"/>
              <a:t>priorities</a:t>
            </a:r>
          </a:p>
          <a:p>
            <a:pPr lvl="2"/>
            <a:r>
              <a:rPr lang="en-US" dirty="0" smtClean="0"/>
              <a:t>This is done in the </a:t>
            </a:r>
            <a:r>
              <a:rPr lang="en-US" b="1" dirty="0" smtClean="0"/>
              <a:t>Tick interrupt ISR</a:t>
            </a:r>
            <a:r>
              <a:rPr lang="en-US" dirty="0" smtClean="0"/>
              <a:t>	</a:t>
            </a:r>
          </a:p>
          <a:p>
            <a:pPr lvl="3"/>
            <a:r>
              <a:rPr lang="en-US" dirty="0" smtClean="0"/>
              <a:t>Needs to be extremely fast</a:t>
            </a:r>
          </a:p>
          <a:p>
            <a:pPr lvl="3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429000"/>
            <a:ext cx="2312452" cy="2418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8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FreeRTOS</a:t>
            </a:r>
            <a:r>
              <a:rPr lang="en-US" dirty="0" smtClean="0"/>
              <a:t>: Scheduler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Scheduler </a:t>
            </a:r>
            <a:endParaRPr lang="en-US" dirty="0" smtClean="0"/>
          </a:p>
          <a:p>
            <a:pPr lvl="1"/>
            <a:r>
              <a:rPr lang="en-US" dirty="0" smtClean="0"/>
              <a:t>Juggles between switching various tasks</a:t>
            </a:r>
          </a:p>
          <a:p>
            <a:pPr lvl="2"/>
            <a:r>
              <a:rPr lang="en-US" dirty="0" smtClean="0"/>
              <a:t>Different priorities, rates (periods), events, etc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uns </a:t>
            </a:r>
            <a:r>
              <a:rPr lang="en-US" dirty="0"/>
              <a:t>an ‘idle’ task </a:t>
            </a:r>
          </a:p>
          <a:p>
            <a:pPr lvl="2"/>
            <a:r>
              <a:rPr lang="en-US" dirty="0"/>
              <a:t>When nothing else needs to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31498"/>
            <a:ext cx="5429223" cy="310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93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FreeRTOS</a:t>
            </a:r>
            <a:r>
              <a:rPr lang="en-US" dirty="0" smtClean="0"/>
              <a:t>: Code structure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ISRs, Task code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interrupt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HandleInterupt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ISR code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 *Task1_Params)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Task1 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TaskN_Params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Main code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main(void)</a:t>
            </a:r>
          </a:p>
          <a:p>
            <a:pPr marL="0" indent="0"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System_Init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Task1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xTaskCreate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Task N</a:t>
            </a: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xTaskCreate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</a:p>
          <a:p>
            <a:pPr marL="0" indent="0">
              <a:buNone/>
            </a:pP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vTaskStartScheduler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620</Words>
  <Application>Microsoft Office PowerPoint</Application>
  <PresentationFormat>On-screen Show (4:3)</PresentationFormat>
  <Paragraphs>208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Freertos</vt:lpstr>
      <vt:lpstr>What is FreeRTOS?</vt:lpstr>
      <vt:lpstr>FreeRTOS: Functionalities</vt:lpstr>
      <vt:lpstr>FreeRTOS: Tasks – Task functions</vt:lpstr>
      <vt:lpstr>FreeRTOS: Task handling API - Create</vt:lpstr>
      <vt:lpstr>FreeRTOS: Task handling APIs</vt:lpstr>
      <vt:lpstr>FreeRTOS: Scheduler internals</vt:lpstr>
      <vt:lpstr>FreeRTOS: Scheduler in action</vt:lpstr>
      <vt:lpstr>FreeRTOS: Code structure</vt:lpstr>
      <vt:lpstr>Advantages of using a real-time kernel</vt:lpstr>
      <vt:lpstr>FreeRTOS summary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2020-09-10T12:59:29Z</dcterms:created>
  <dcterms:modified xsi:type="dcterms:W3CDTF">2020-09-24T16:30:56Z</dcterms:modified>
</cp:coreProperties>
</file>