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20" r:id="rId2"/>
    <p:sldId id="348" r:id="rId3"/>
    <p:sldId id="349" r:id="rId4"/>
    <p:sldId id="350" r:id="rId5"/>
    <p:sldId id="352" r:id="rId6"/>
    <p:sldId id="353" r:id="rId7"/>
    <p:sldId id="354" r:id="rId8"/>
    <p:sldId id="355" r:id="rId9"/>
    <p:sldId id="360" r:id="rId10"/>
    <p:sldId id="392" r:id="rId11"/>
    <p:sldId id="393" r:id="rId12"/>
    <p:sldId id="394" r:id="rId13"/>
    <p:sldId id="396" r:id="rId14"/>
    <p:sldId id="395" r:id="rId15"/>
    <p:sldId id="407" r:id="rId16"/>
    <p:sldId id="397" r:id="rId17"/>
    <p:sldId id="408" r:id="rId18"/>
    <p:sldId id="398" r:id="rId19"/>
    <p:sldId id="399" r:id="rId20"/>
    <p:sldId id="409" r:id="rId21"/>
    <p:sldId id="410" r:id="rId22"/>
    <p:sldId id="412" r:id="rId23"/>
    <p:sldId id="413" r:id="rId24"/>
    <p:sldId id="411" r:id="rId25"/>
    <p:sldId id="415" r:id="rId26"/>
    <p:sldId id="417" r:id="rId27"/>
    <p:sldId id="418" r:id="rId28"/>
    <p:sldId id="419" r:id="rId29"/>
    <p:sldId id="414" r:id="rId30"/>
    <p:sldId id="400" r:id="rId31"/>
    <p:sldId id="401" r:id="rId32"/>
    <p:sldId id="402" r:id="rId33"/>
    <p:sldId id="4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90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7A19A-7258-4DC0-A761-3EE74D5D30ED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C2AA-A748-4E10-8F5B-9617F96D3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457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87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81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62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53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97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60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026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19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0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1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57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603F-9039-411B-BC24-E2A6CDEE1B7E}" type="datetimeFigureOut">
              <a:rPr lang="en-IN" smtClean="0"/>
              <a:pPr/>
              <a:t>30-12-2016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78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PIC18F Serial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RS232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 smtClean="0"/>
          </a:p>
          <a:p>
            <a:r>
              <a:rPr lang="en-US" dirty="0" smtClean="0"/>
              <a:t>SPI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is a multi-master, serial, single-ended communication bus</a:t>
            </a:r>
          </a:p>
          <a:p>
            <a:r>
              <a:rPr lang="en-US" dirty="0" smtClean="0"/>
              <a:t>Invented by Philips / NXP</a:t>
            </a:r>
          </a:p>
          <a:p>
            <a:r>
              <a:rPr lang="en-US" dirty="0" smtClean="0"/>
              <a:t>Very popular bus for connecting/interfacing peripheral devices to micro-controllers / micro-processors</a:t>
            </a:r>
          </a:p>
          <a:p>
            <a:pPr lvl="1"/>
            <a:r>
              <a:rPr lang="en-US" dirty="0" smtClean="0"/>
              <a:t>Reading </a:t>
            </a:r>
            <a:r>
              <a:rPr lang="en-US" dirty="0" err="1" smtClean="0"/>
              <a:t>config</a:t>
            </a:r>
            <a:r>
              <a:rPr lang="en-US" dirty="0" smtClean="0"/>
              <a:t> data from DDR1 SDRAM, DDR2 SDRAM (DIMM)</a:t>
            </a:r>
          </a:p>
          <a:p>
            <a:pPr lvl="1"/>
            <a:r>
              <a:rPr lang="en-US" dirty="0" smtClean="0"/>
              <a:t>Controlling low speed ADC’s and DAC’s</a:t>
            </a:r>
          </a:p>
          <a:p>
            <a:pPr lvl="1"/>
            <a:r>
              <a:rPr lang="en-US" dirty="0" smtClean="0"/>
              <a:t>Controlling OLED’s in smartphones</a:t>
            </a:r>
          </a:p>
          <a:p>
            <a:pPr lvl="1"/>
            <a:r>
              <a:rPr lang="en-US" dirty="0" smtClean="0"/>
              <a:t>Accessing NVRAM chips/modules on </a:t>
            </a:r>
            <a:r>
              <a:rPr lang="en-US" dirty="0" err="1" smtClean="0"/>
              <a:t>SoC’s</a:t>
            </a:r>
            <a:endParaRPr lang="en-US" dirty="0" smtClean="0"/>
          </a:p>
          <a:p>
            <a:pPr lvl="1"/>
            <a:r>
              <a:rPr lang="en-US" dirty="0" smtClean="0"/>
              <a:t>Controlling monitor color, contrast, hue (Data Display Channel DDC)</a:t>
            </a:r>
          </a:p>
          <a:p>
            <a:pPr lvl="1"/>
            <a:r>
              <a:rPr lang="en-US" dirty="0" smtClean="0"/>
              <a:t>Controlling RTC’s</a:t>
            </a:r>
          </a:p>
          <a:p>
            <a:pPr lvl="1"/>
            <a:r>
              <a:rPr lang="en-US" dirty="0" smtClean="0"/>
              <a:t>Reading hardware monitors, temperature sensors</a:t>
            </a:r>
          </a:p>
          <a:p>
            <a:r>
              <a:rPr lang="en-US" dirty="0" smtClean="0"/>
              <a:t>Royalty-free since Oct 2006</a:t>
            </a:r>
          </a:p>
          <a:p>
            <a:pPr lvl="1"/>
            <a:r>
              <a:rPr lang="en-US" dirty="0" smtClean="0"/>
              <a:t>Though valid I</a:t>
            </a:r>
            <a:r>
              <a:rPr lang="en-US" baseline="30000" dirty="0" smtClean="0"/>
              <a:t>2</a:t>
            </a:r>
            <a:r>
              <a:rPr lang="en-US" dirty="0" smtClean="0"/>
              <a:t>C address from NXP has costs</a:t>
            </a:r>
          </a:p>
          <a:p>
            <a:r>
              <a:rPr lang="en-US" dirty="0" smtClean="0"/>
              <a:t>Bus speeds 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100kHz</a:t>
            </a:r>
          </a:p>
          <a:p>
            <a:pPr lvl="1"/>
            <a:r>
              <a:rPr lang="en-US" dirty="0" smtClean="0"/>
              <a:t>Fast: 400kHz</a:t>
            </a:r>
          </a:p>
          <a:p>
            <a:pPr lvl="1"/>
            <a:r>
              <a:rPr lang="en-US" dirty="0" smtClean="0"/>
              <a:t>Hi-speed: 3.4MHz</a:t>
            </a:r>
          </a:p>
          <a:p>
            <a:pPr lvl="1"/>
            <a:r>
              <a:rPr lang="en-US" dirty="0" smtClean="0"/>
              <a:t>Fast mode plus: 1MHz</a:t>
            </a:r>
          </a:p>
          <a:p>
            <a:pPr lvl="1"/>
            <a:r>
              <a:rPr lang="en-US" dirty="0" smtClean="0"/>
              <a:t>Ultra fast mode: 5MHz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52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2 lines / </a:t>
            </a:r>
            <a:r>
              <a:rPr lang="en-US" dirty="0" smtClean="0"/>
              <a:t>pins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(</a:t>
            </a:r>
            <a:r>
              <a:rPr lang="en-US" dirty="0" smtClean="0"/>
              <a:t>clock)</a:t>
            </a:r>
          </a:p>
          <a:p>
            <a:pPr lvl="1"/>
            <a:r>
              <a:rPr lang="en-US" dirty="0" smtClean="0"/>
              <a:t>SDA </a:t>
            </a:r>
            <a:r>
              <a:rPr lang="en-US" dirty="0"/>
              <a:t>(data)</a:t>
            </a:r>
          </a:p>
          <a:p>
            <a:r>
              <a:rPr lang="en-US" dirty="0" smtClean="0"/>
              <a:t>Standard TTL voltages</a:t>
            </a:r>
          </a:p>
          <a:p>
            <a:pPr lvl="1"/>
            <a:r>
              <a:rPr lang="en-US" dirty="0" smtClean="0"/>
              <a:t>3.3V / 5V</a:t>
            </a:r>
          </a:p>
          <a:p>
            <a:r>
              <a:rPr lang="en-US" dirty="0" smtClean="0"/>
              <a:t>An open-drain / open-collector bus</a:t>
            </a:r>
          </a:p>
          <a:p>
            <a:pPr lvl="1"/>
            <a:r>
              <a:rPr lang="en-US" dirty="0" smtClean="0"/>
              <a:t>Needs </a:t>
            </a:r>
            <a:r>
              <a:rPr lang="en-US" b="1" dirty="0" smtClean="0"/>
              <a:t>pull-up resistors</a:t>
            </a:r>
            <a:r>
              <a:rPr lang="en-US" dirty="0" smtClean="0"/>
              <a:t> to hold SDA/SCL at Logic 1</a:t>
            </a:r>
          </a:p>
          <a:p>
            <a:pPr lvl="1"/>
            <a:r>
              <a:rPr lang="en-US" dirty="0" smtClean="0"/>
              <a:t>Wired OR logic – any device can pull the line LOW</a:t>
            </a:r>
          </a:p>
          <a:p>
            <a:r>
              <a:rPr lang="en-US" dirty="0" smtClean="0"/>
              <a:t>Multi-master bus with 8 (actually 7)/10-bit addresses</a:t>
            </a:r>
          </a:p>
          <a:p>
            <a:pPr lvl="1"/>
            <a:r>
              <a:rPr lang="en-US" dirty="0" smtClean="0"/>
              <a:t>Multiple masters (usually microcontroller / microprocessor)</a:t>
            </a:r>
          </a:p>
          <a:p>
            <a:pPr lvl="1"/>
            <a:r>
              <a:rPr lang="en-US" dirty="0" smtClean="0"/>
              <a:t>Multiple slaves</a:t>
            </a:r>
          </a:p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Master initiates communication, drives the clock (SCL), performs bus arbitration</a:t>
            </a:r>
          </a:p>
          <a:p>
            <a:pPr lvl="1"/>
            <a:r>
              <a:rPr lang="en-US" dirty="0" smtClean="0"/>
              <a:t>Slave responds to master, gives/takes data on SDA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1714488"/>
            <a:ext cx="3605386" cy="1269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34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device modes of operation</a:t>
            </a:r>
          </a:p>
          <a:p>
            <a:pPr lvl="1"/>
            <a:r>
              <a:rPr lang="en-US" dirty="0" smtClean="0"/>
              <a:t>Master send – slave receive &lt;data/address&gt;</a:t>
            </a:r>
          </a:p>
          <a:p>
            <a:pPr lvl="1"/>
            <a:r>
              <a:rPr lang="en-US" dirty="0" smtClean="0"/>
              <a:t>Master receive – slave send &lt;data&gt;</a:t>
            </a:r>
          </a:p>
          <a:p>
            <a:r>
              <a:rPr lang="en-US" dirty="0" smtClean="0"/>
              <a:t>Communication start: Master sends “START”</a:t>
            </a:r>
          </a:p>
          <a:p>
            <a:r>
              <a:rPr lang="en-US" dirty="0" smtClean="0"/>
              <a:t>Communication end: Master sends “STOP”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SCL stays HIGH, SDA goes from HIGH to LOW</a:t>
            </a:r>
          </a:p>
          <a:p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SCL stays HIGH, SDA goes from LOW to HIGH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8" y="3214686"/>
            <a:ext cx="4629150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28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SCL, SDA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Pin-wise:</a:t>
            </a:r>
          </a:p>
          <a:p>
            <a:pPr lvl="1"/>
            <a:r>
              <a:rPr lang="en-US" dirty="0" smtClean="0"/>
              <a:t>SCL pin is clock; driven by master</a:t>
            </a:r>
          </a:p>
          <a:p>
            <a:pPr lvl="1"/>
            <a:r>
              <a:rPr lang="en-US" dirty="0" smtClean="0"/>
              <a:t>SDA pin is data; driven by master / slave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SDA stable when SCL is HIGH</a:t>
            </a:r>
          </a:p>
          <a:p>
            <a:pPr lvl="1"/>
            <a:r>
              <a:rPr lang="en-US" dirty="0" smtClean="0"/>
              <a:t>This is when the data is “sampled” on the line by master/slave</a:t>
            </a:r>
          </a:p>
          <a:p>
            <a:r>
              <a:rPr lang="en-US" dirty="0" smtClean="0"/>
              <a:t>SDA line is written MSB-first:</a:t>
            </a:r>
          </a:p>
          <a:p>
            <a:pPr lvl="1"/>
            <a:r>
              <a:rPr lang="en-US" dirty="0" smtClean="0"/>
              <a:t>8-bits,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2"/>
            <a:r>
              <a:rPr lang="en-US" dirty="0" smtClean="0"/>
              <a:t>7-bit address + R/W</a:t>
            </a:r>
          </a:p>
          <a:p>
            <a:pPr lvl="2"/>
            <a:r>
              <a:rPr lang="en-US" dirty="0" smtClean="0"/>
              <a:t>8-bit data</a:t>
            </a:r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bit is driven LOW by slave as an ACK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70" y="2643182"/>
            <a:ext cx="4959424" cy="826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4" y="4572008"/>
            <a:ext cx="3467100" cy="542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55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WRITE (Steps)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transfer steps for WRITE:</a:t>
            </a:r>
          </a:p>
          <a:p>
            <a:pPr lvl="1"/>
            <a:r>
              <a:rPr lang="en-US" dirty="0" smtClean="0"/>
              <a:t>Slave identification by device address (W)</a:t>
            </a:r>
          </a:p>
          <a:p>
            <a:pPr lvl="2"/>
            <a:r>
              <a:rPr lang="en-US" dirty="0" smtClean="0"/>
              <a:t>Master sends START code</a:t>
            </a:r>
          </a:p>
          <a:p>
            <a:pPr lvl="2"/>
            <a:r>
              <a:rPr lang="en-US" dirty="0" smtClean="0"/>
              <a:t>Master sends 7-bit slave address (MSB first)</a:t>
            </a:r>
          </a:p>
          <a:p>
            <a:pPr lvl="2"/>
            <a:r>
              <a:rPr lang="en-US" dirty="0" smtClean="0"/>
              <a:t>Master sends R/W-bit (0 means write)</a:t>
            </a:r>
          </a:p>
          <a:p>
            <a:pPr lvl="2"/>
            <a:r>
              <a:rPr lang="en-US" dirty="0" smtClean="0"/>
              <a:t>Slave sends 1-bit (with value 0) as ACK</a:t>
            </a:r>
          </a:p>
          <a:p>
            <a:pPr lvl="1"/>
            <a:r>
              <a:rPr lang="en-US" dirty="0" smtClean="0"/>
              <a:t>Slave register address send-out</a:t>
            </a:r>
          </a:p>
          <a:p>
            <a:pPr lvl="2"/>
            <a:r>
              <a:rPr lang="en-US" dirty="0" smtClean="0"/>
              <a:t>Master sends 8-bit address in the slave, that it wishes to write into</a:t>
            </a:r>
          </a:p>
          <a:p>
            <a:pPr lvl="2"/>
            <a:r>
              <a:rPr lang="en-US" dirty="0" smtClean="0"/>
              <a:t>Slave sends 1-bit (with value 0) as ACK</a:t>
            </a:r>
          </a:p>
          <a:p>
            <a:pPr lvl="1"/>
            <a:r>
              <a:rPr lang="en-US" dirty="0" smtClean="0"/>
              <a:t>Slave data send-out</a:t>
            </a:r>
          </a:p>
          <a:p>
            <a:pPr lvl="2"/>
            <a:r>
              <a:rPr lang="en-US" dirty="0" smtClean="0"/>
              <a:t>Master sends 8-bit data to Slave</a:t>
            </a:r>
          </a:p>
          <a:p>
            <a:pPr lvl="2"/>
            <a:r>
              <a:rPr lang="en-US" dirty="0" smtClean="0"/>
              <a:t>Slave sends 1-bit (with value 0) as ACK</a:t>
            </a:r>
          </a:p>
          <a:p>
            <a:pPr lvl="1"/>
            <a:r>
              <a:rPr lang="en-US" dirty="0" smtClean="0"/>
              <a:t>End of transfer</a:t>
            </a:r>
          </a:p>
          <a:p>
            <a:pPr lvl="2"/>
            <a:r>
              <a:rPr lang="en-US" dirty="0" smtClean="0"/>
              <a:t>Master sends STOP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3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WRITE (Bus timing)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2438400"/>
            <a:ext cx="60864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READ (steps)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 transfer steps for READ:</a:t>
            </a:r>
          </a:p>
          <a:p>
            <a:pPr lvl="1"/>
            <a:r>
              <a:rPr lang="en-US" dirty="0" smtClean="0"/>
              <a:t>Slave identification by device address (W)</a:t>
            </a:r>
          </a:p>
          <a:p>
            <a:pPr lvl="2"/>
            <a:r>
              <a:rPr lang="en-US" dirty="0"/>
              <a:t>Master sends START code</a:t>
            </a:r>
          </a:p>
          <a:p>
            <a:pPr lvl="2"/>
            <a:r>
              <a:rPr lang="en-US" dirty="0"/>
              <a:t>Master sends 7-bit slave address (MSB first)</a:t>
            </a:r>
          </a:p>
          <a:p>
            <a:pPr lvl="2"/>
            <a:r>
              <a:rPr lang="en-US" dirty="0"/>
              <a:t>Master sends 1-bit </a:t>
            </a:r>
            <a:r>
              <a:rPr lang="en-US" dirty="0" smtClean="0"/>
              <a:t>(0 </a:t>
            </a:r>
            <a:r>
              <a:rPr lang="en-US" dirty="0"/>
              <a:t>means write)</a:t>
            </a:r>
          </a:p>
          <a:p>
            <a:pPr lvl="2"/>
            <a:r>
              <a:rPr lang="en-US" dirty="0"/>
              <a:t>Slave sends 1-bit (with value 0) as </a:t>
            </a:r>
            <a:r>
              <a:rPr lang="en-US" dirty="0" smtClean="0"/>
              <a:t>ACK</a:t>
            </a:r>
          </a:p>
          <a:p>
            <a:pPr lvl="1"/>
            <a:r>
              <a:rPr lang="en-US" dirty="0" smtClean="0"/>
              <a:t>Slave register address send-out</a:t>
            </a:r>
          </a:p>
          <a:p>
            <a:pPr lvl="2"/>
            <a:r>
              <a:rPr lang="en-US" dirty="0"/>
              <a:t>Master sends 8-bit </a:t>
            </a:r>
            <a:r>
              <a:rPr lang="en-US" dirty="0" smtClean="0"/>
              <a:t>address in the Slave </a:t>
            </a:r>
            <a:r>
              <a:rPr lang="en-US" dirty="0"/>
              <a:t>it wishes to write </a:t>
            </a:r>
            <a:r>
              <a:rPr lang="en-US" dirty="0" smtClean="0"/>
              <a:t>into</a:t>
            </a:r>
          </a:p>
          <a:p>
            <a:pPr lvl="2"/>
            <a:r>
              <a:rPr lang="en-US" dirty="0" smtClean="0"/>
              <a:t>Slave sends 1-bit (with value 0) as ACK</a:t>
            </a:r>
            <a:endParaRPr lang="en-US" dirty="0"/>
          </a:p>
          <a:p>
            <a:pPr lvl="1"/>
            <a:r>
              <a:rPr lang="en-US" dirty="0" smtClean="0"/>
              <a:t>Slave identification by device address (R)</a:t>
            </a:r>
          </a:p>
          <a:p>
            <a:pPr lvl="2"/>
            <a:r>
              <a:rPr lang="en-US" dirty="0"/>
              <a:t>Master sends START code</a:t>
            </a:r>
          </a:p>
          <a:p>
            <a:pPr lvl="2"/>
            <a:r>
              <a:rPr lang="en-US" dirty="0"/>
              <a:t>Master sends 7-bit slave address (MSB first)</a:t>
            </a:r>
          </a:p>
          <a:p>
            <a:pPr lvl="2"/>
            <a:r>
              <a:rPr lang="en-US" dirty="0"/>
              <a:t>Master sends </a:t>
            </a:r>
            <a:r>
              <a:rPr lang="en-US" dirty="0" smtClean="0"/>
              <a:t>R/W-bit (1 </a:t>
            </a:r>
            <a:r>
              <a:rPr lang="en-US" dirty="0"/>
              <a:t>means </a:t>
            </a:r>
            <a:r>
              <a:rPr lang="en-US" dirty="0" smtClean="0"/>
              <a:t>read)</a:t>
            </a:r>
            <a:endParaRPr lang="en-US" dirty="0"/>
          </a:p>
          <a:p>
            <a:pPr lvl="2"/>
            <a:r>
              <a:rPr lang="en-US" dirty="0"/>
              <a:t>Slave sends 1-bit (with value 0) as </a:t>
            </a:r>
            <a:r>
              <a:rPr lang="en-US" dirty="0" smtClean="0"/>
              <a:t>ACK</a:t>
            </a:r>
          </a:p>
          <a:p>
            <a:pPr lvl="1"/>
            <a:r>
              <a:rPr lang="en-US" dirty="0" smtClean="0"/>
              <a:t>Slave data send-out</a:t>
            </a:r>
          </a:p>
          <a:p>
            <a:pPr lvl="2"/>
            <a:r>
              <a:rPr lang="en-US" dirty="0" smtClean="0"/>
              <a:t>Slave sends out 8-bit data</a:t>
            </a:r>
          </a:p>
          <a:p>
            <a:pPr lvl="2"/>
            <a:r>
              <a:rPr lang="en-US" dirty="0" smtClean="0"/>
              <a:t>Master sends 1-bit (with value 1) as NACK</a:t>
            </a:r>
          </a:p>
          <a:p>
            <a:pPr lvl="1"/>
            <a:r>
              <a:rPr lang="en-US" dirty="0" smtClean="0"/>
              <a:t>End of transfer</a:t>
            </a:r>
          </a:p>
          <a:p>
            <a:pPr lvl="2"/>
            <a:r>
              <a:rPr lang="en-US" dirty="0" smtClean="0"/>
              <a:t>Master sends a STOP code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40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READ (Bus timing)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2138363"/>
            <a:ext cx="7562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slave device cannot cope up with the speed of data transfers / demand from the master, it can pull the SCL line low and “ask the master to hold”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clock stretching</a:t>
            </a:r>
          </a:p>
          <a:p>
            <a:r>
              <a:rPr lang="en-US" dirty="0" smtClean="0"/>
              <a:t>The master should keep a tab on the SCL line</a:t>
            </a:r>
          </a:p>
          <a:p>
            <a:pPr lvl="1"/>
            <a:r>
              <a:rPr lang="en-US" dirty="0" smtClean="0"/>
              <a:t>Initiate the next data transfer only when SCL is high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8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masters </a:t>
            </a:r>
            <a:r>
              <a:rPr lang="en-US" dirty="0"/>
              <a:t>should monitor </a:t>
            </a:r>
            <a:r>
              <a:rPr lang="en-US" dirty="0" smtClean="0"/>
              <a:t>the SDA line for </a:t>
            </a:r>
            <a:r>
              <a:rPr lang="en-US" dirty="0"/>
              <a:t>START and STOP </a:t>
            </a:r>
            <a:r>
              <a:rPr lang="en-US" dirty="0" smtClean="0"/>
              <a:t>codes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ransmit </a:t>
            </a:r>
            <a:r>
              <a:rPr lang="en-US" dirty="0"/>
              <a:t>only when the bus is </a:t>
            </a:r>
            <a:r>
              <a:rPr lang="en-US" dirty="0" smtClean="0"/>
              <a:t>free</a:t>
            </a:r>
          </a:p>
          <a:p>
            <a:r>
              <a:rPr lang="en-US" dirty="0"/>
              <a:t>But sometimes, 2 masters may start transmitting at the same time</a:t>
            </a:r>
          </a:p>
          <a:p>
            <a:pPr lvl="1"/>
            <a:r>
              <a:rPr lang="en-US" dirty="0" smtClean="0"/>
              <a:t>Here, I</a:t>
            </a:r>
            <a:r>
              <a:rPr lang="en-US" baseline="30000" dirty="0" smtClean="0"/>
              <a:t>2</a:t>
            </a:r>
            <a:r>
              <a:rPr lang="en-US" dirty="0" smtClean="0"/>
              <a:t>C uses the SDA line for bus arbitration</a:t>
            </a:r>
          </a:p>
          <a:p>
            <a:pPr lvl="1"/>
            <a:r>
              <a:rPr lang="en-US" dirty="0" smtClean="0"/>
              <a:t>SDA is </a:t>
            </a:r>
            <a:r>
              <a:rPr lang="en-US" i="1" dirty="0" smtClean="0"/>
              <a:t>open-drain</a:t>
            </a:r>
          </a:p>
          <a:p>
            <a:pPr lvl="2"/>
            <a:r>
              <a:rPr lang="en-US" dirty="0" smtClean="0"/>
              <a:t>A master pulling SDA LOW will win over a master keeping SDA HIGH</a:t>
            </a:r>
          </a:p>
          <a:p>
            <a:pPr lvl="1"/>
            <a:r>
              <a:rPr lang="en-US" dirty="0" smtClean="0"/>
              <a:t>A master keeps a tab on SDA and compares it with the level it expects </a:t>
            </a:r>
          </a:p>
          <a:p>
            <a:pPr lvl="2"/>
            <a:r>
              <a:rPr lang="en-US" dirty="0" smtClean="0"/>
              <a:t>If a master sent a ‘0’ and got SDA LOW</a:t>
            </a:r>
          </a:p>
          <a:p>
            <a:pPr lvl="3"/>
            <a:r>
              <a:rPr lang="en-US" dirty="0" smtClean="0"/>
              <a:t>Everything is alright</a:t>
            </a:r>
          </a:p>
          <a:p>
            <a:pPr lvl="2"/>
            <a:r>
              <a:rPr lang="en-US" dirty="0" smtClean="0"/>
              <a:t>If a master sent a ‘1’ and got SDA HIGH</a:t>
            </a:r>
          </a:p>
          <a:p>
            <a:pPr lvl="3"/>
            <a:r>
              <a:rPr lang="en-US" dirty="0" smtClean="0"/>
              <a:t>Everything is alright</a:t>
            </a:r>
          </a:p>
          <a:p>
            <a:pPr lvl="2"/>
            <a:r>
              <a:rPr lang="en-US" dirty="0" smtClean="0"/>
              <a:t>If a master sent a ‘1’ and got SDA LOW</a:t>
            </a:r>
          </a:p>
          <a:p>
            <a:pPr lvl="3"/>
            <a:r>
              <a:rPr lang="en-US" dirty="0" smtClean="0"/>
              <a:t>Some other master is driving the bus</a:t>
            </a:r>
          </a:p>
          <a:p>
            <a:pPr lvl="2"/>
            <a:r>
              <a:rPr lang="en-US" dirty="0" smtClean="0"/>
              <a:t>This master then “loses” bus arbitration</a:t>
            </a:r>
          </a:p>
          <a:p>
            <a:pPr lvl="2"/>
            <a:r>
              <a:rPr lang="en-US" dirty="0" smtClean="0"/>
              <a:t>It will retransmit after the current transaction finishes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35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 (RS232)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Serial vs Parallel – pros and cons</a:t>
            </a:r>
          </a:p>
          <a:p>
            <a:r>
              <a:rPr lang="en-US" dirty="0" smtClean="0"/>
              <a:t>Serial port data transfer types</a:t>
            </a:r>
          </a:p>
          <a:p>
            <a:pPr lvl="1"/>
            <a:r>
              <a:rPr lang="en-US" dirty="0" smtClean="0"/>
              <a:t>Simplex, half-duplex, full-duplex</a:t>
            </a:r>
          </a:p>
          <a:p>
            <a:pPr lvl="1"/>
            <a:r>
              <a:rPr lang="en-US" dirty="0" smtClean="0"/>
              <a:t>Synchronous and asynchronous transmission</a:t>
            </a:r>
          </a:p>
          <a:p>
            <a:r>
              <a:rPr lang="en-US" dirty="0" smtClean="0"/>
              <a:t>Asynchronous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Start</a:t>
            </a:r>
            <a:r>
              <a:rPr lang="en-US" dirty="0" smtClean="0"/>
              <a:t> (low) and </a:t>
            </a:r>
            <a:r>
              <a:rPr lang="en-US" b="1" dirty="0" smtClean="0"/>
              <a:t>Stop</a:t>
            </a:r>
            <a:r>
              <a:rPr lang="en-US" dirty="0" smtClean="0"/>
              <a:t> (high) bits, Parity bits</a:t>
            </a:r>
          </a:p>
          <a:p>
            <a:pPr lvl="1"/>
            <a:r>
              <a:rPr lang="en-US" dirty="0" smtClean="0"/>
              <a:t>Data transfer rate vs </a:t>
            </a:r>
            <a:r>
              <a:rPr lang="en-US" dirty="0"/>
              <a:t>B</a:t>
            </a:r>
            <a:r>
              <a:rPr lang="en-US" dirty="0" smtClean="0"/>
              <a:t>aud rate</a:t>
            </a:r>
          </a:p>
          <a:p>
            <a:r>
              <a:rPr lang="en-US" dirty="0" smtClean="0"/>
              <a:t>Most common: 9600/8-N-1</a:t>
            </a:r>
          </a:p>
          <a:p>
            <a:pPr lvl="1"/>
            <a:r>
              <a:rPr lang="en-US" dirty="0" smtClean="0"/>
              <a:t>9600 baud, 8-data-bits, No-parity-bits, 1 stop-bit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23684"/>
            <a:ext cx="4572000" cy="514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5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PIC18F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PIC18F uses its MSSP for I</a:t>
            </a:r>
            <a:r>
              <a:rPr lang="en-US" baseline="30000" dirty="0" smtClean="0"/>
              <a:t>2</a:t>
            </a:r>
            <a:r>
              <a:rPr lang="en-US" dirty="0" smtClean="0"/>
              <a:t>C and SPI</a:t>
            </a:r>
          </a:p>
          <a:p>
            <a:pPr lvl="1"/>
            <a:r>
              <a:rPr lang="en-US" dirty="0" smtClean="0"/>
              <a:t>Master synchronous serial port</a:t>
            </a:r>
            <a:endParaRPr lang="en-IN" dirty="0" smtClean="0"/>
          </a:p>
          <a:p>
            <a:r>
              <a:rPr lang="en-US" dirty="0" smtClean="0"/>
              <a:t>MSSP registers</a:t>
            </a:r>
          </a:p>
          <a:p>
            <a:pPr lvl="1"/>
            <a:r>
              <a:rPr lang="en-US" dirty="0" smtClean="0"/>
              <a:t>SSPSTAT</a:t>
            </a:r>
          </a:p>
          <a:p>
            <a:pPr lvl="1"/>
            <a:r>
              <a:rPr lang="en-US" dirty="0" smtClean="0"/>
              <a:t>SSPCON1</a:t>
            </a:r>
          </a:p>
          <a:p>
            <a:pPr lvl="1"/>
            <a:r>
              <a:rPr lang="en-US" dirty="0" smtClean="0"/>
              <a:t>SSPCON2</a:t>
            </a:r>
          </a:p>
          <a:p>
            <a:pPr lvl="1"/>
            <a:r>
              <a:rPr lang="en-US" dirty="0" smtClean="0"/>
              <a:t>SSPADD</a:t>
            </a:r>
          </a:p>
          <a:p>
            <a:pPr lvl="1"/>
            <a:r>
              <a:rPr lang="en-US" dirty="0" smtClean="0"/>
              <a:t>SSPBUF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SSPSTAT – Status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BF: Buffer Full</a:t>
            </a:r>
          </a:p>
          <a:p>
            <a:pPr lvl="1"/>
            <a:r>
              <a:rPr lang="en-US" dirty="0" smtClean="0"/>
              <a:t>In transmit mode, it gets set when data is written to SSPBUF and cleared when transmit is complete</a:t>
            </a:r>
          </a:p>
          <a:p>
            <a:pPr lvl="1"/>
            <a:r>
              <a:rPr lang="en-US" dirty="0" smtClean="0"/>
              <a:t>In receive mode, it gets set when data/address is received in the SSPBUF</a:t>
            </a:r>
          </a:p>
          <a:p>
            <a:r>
              <a:rPr lang="en-US" dirty="0" smtClean="0"/>
              <a:t>UA: Update Address (10-bit address mode)</a:t>
            </a:r>
          </a:p>
          <a:p>
            <a:r>
              <a:rPr lang="en-US" dirty="0" smtClean="0"/>
              <a:t>R/W: In master mode, 1 means TXMIT in progress</a:t>
            </a:r>
          </a:p>
          <a:p>
            <a:r>
              <a:rPr lang="en-US" dirty="0" smtClean="0"/>
              <a:t>S: 1 means START sequence detected last, cleared during reset</a:t>
            </a:r>
          </a:p>
          <a:p>
            <a:r>
              <a:rPr lang="en-US" dirty="0" smtClean="0"/>
              <a:t>P: 1 means STOP sequence detected last, cleared during reset</a:t>
            </a:r>
          </a:p>
          <a:p>
            <a:r>
              <a:rPr lang="en-US" dirty="0" smtClean="0"/>
              <a:t>D/A: Data/Address indicator (in Slave mode)</a:t>
            </a:r>
          </a:p>
          <a:p>
            <a:r>
              <a:rPr lang="en-US" dirty="0" smtClean="0"/>
              <a:t>CKE: Clock Edge Select bit (1=&gt; Transmit on Active-&gt;Idle Clock)</a:t>
            </a:r>
          </a:p>
          <a:p>
            <a:r>
              <a:rPr lang="en-US" dirty="0" smtClean="0"/>
              <a:t>SMP: 1 means disable slew rate control (slew rate disabled for low speeds like 100 </a:t>
            </a:r>
            <a:r>
              <a:rPr lang="en-US" dirty="0" err="1" smtClean="0"/>
              <a:t>Khz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25886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D/A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00492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264588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72700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R/W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99114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207226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BF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662284" y="126538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CKE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90846" y="126142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SSPCON1 – Control Register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SSPM0-SSPM3: Mode select bits</a:t>
            </a:r>
          </a:p>
          <a:p>
            <a:pPr lvl="1"/>
            <a:r>
              <a:rPr lang="en-US" dirty="0" smtClean="0"/>
              <a:t>1111: I</a:t>
            </a:r>
            <a:r>
              <a:rPr lang="en-US" baseline="30000" dirty="0" smtClean="0"/>
              <a:t>2</a:t>
            </a:r>
            <a:r>
              <a:rPr lang="en-US" dirty="0" smtClean="0"/>
              <a:t>C slave; 10-bit address, S-P interrupts enabled</a:t>
            </a:r>
          </a:p>
          <a:p>
            <a:pPr lvl="1"/>
            <a:r>
              <a:rPr lang="en-US" dirty="0" smtClean="0"/>
              <a:t>1110: I</a:t>
            </a:r>
            <a:r>
              <a:rPr lang="en-US" baseline="30000" dirty="0" smtClean="0"/>
              <a:t>2</a:t>
            </a:r>
            <a:r>
              <a:rPr lang="en-US" dirty="0" smtClean="0"/>
              <a:t>C slave, 7-bit address, S-P interrupts enabled</a:t>
            </a:r>
          </a:p>
          <a:p>
            <a:pPr lvl="1"/>
            <a:r>
              <a:rPr lang="en-US" dirty="0" smtClean="0"/>
              <a:t>1011: I</a:t>
            </a:r>
            <a:r>
              <a:rPr lang="en-US" baseline="30000" dirty="0" smtClean="0"/>
              <a:t>2</a:t>
            </a:r>
            <a:r>
              <a:rPr lang="en-US" dirty="0" smtClean="0"/>
              <a:t>C firmware controlled master, slave idle (bit bang)</a:t>
            </a:r>
          </a:p>
          <a:p>
            <a:pPr lvl="1"/>
            <a:r>
              <a:rPr lang="en-US" dirty="0" smtClean="0"/>
              <a:t>1000: I</a:t>
            </a:r>
            <a:r>
              <a:rPr lang="en-US" baseline="30000" dirty="0" smtClean="0"/>
              <a:t>2</a:t>
            </a:r>
            <a:r>
              <a:rPr lang="en-US" dirty="0" smtClean="0"/>
              <a:t>C master, clock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 / (4*SSPADD+1)</a:t>
            </a:r>
          </a:p>
          <a:p>
            <a:pPr lvl="1"/>
            <a:r>
              <a:rPr lang="en-US" dirty="0" smtClean="0"/>
              <a:t>0111: I</a:t>
            </a:r>
            <a:r>
              <a:rPr lang="en-US" baseline="30000" dirty="0" smtClean="0"/>
              <a:t>2</a:t>
            </a:r>
            <a:r>
              <a:rPr lang="en-US" dirty="0" smtClean="0"/>
              <a:t>C slave, 10-bit address</a:t>
            </a:r>
          </a:p>
          <a:p>
            <a:pPr lvl="1"/>
            <a:r>
              <a:rPr lang="en-US" dirty="0" smtClean="0"/>
              <a:t>0110: I</a:t>
            </a:r>
            <a:r>
              <a:rPr lang="en-US" baseline="30000" dirty="0" smtClean="0"/>
              <a:t>2</a:t>
            </a:r>
            <a:r>
              <a:rPr lang="en-US" dirty="0" smtClean="0"/>
              <a:t>C slave, 7-bit address</a:t>
            </a:r>
          </a:p>
          <a:p>
            <a:r>
              <a:rPr lang="en-US" dirty="0" smtClean="0"/>
              <a:t>CKP: SCL clock release bit (1 =&gt; release), used in Slave mode</a:t>
            </a:r>
          </a:p>
          <a:p>
            <a:r>
              <a:rPr lang="en-US" dirty="0" smtClean="0"/>
              <a:t>SSPEN: SSP enable bit (1 =&gt; enable)</a:t>
            </a:r>
          </a:p>
          <a:p>
            <a:r>
              <a:rPr lang="en-US" dirty="0" smtClean="0"/>
              <a:t>SSPOV: Receive overflow indicator, SSPBUF overflow</a:t>
            </a:r>
          </a:p>
          <a:p>
            <a:r>
              <a:rPr lang="en-US" dirty="0" smtClean="0"/>
              <a:t>WCOL: Write collision detection bit (1 =&gt; collision)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6396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SSPEN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00492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CKP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264588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SSPM3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72700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SSPM2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99114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SSPM1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207226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SSPM0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651774" y="126538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SSPOV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9826" y="1263826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WCOL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SSPCON2 – Control Register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SEN: </a:t>
            </a:r>
          </a:p>
          <a:p>
            <a:pPr lvl="1"/>
            <a:r>
              <a:rPr lang="en-US" dirty="0" smtClean="0"/>
              <a:t>Master: Start condition enable</a:t>
            </a:r>
          </a:p>
          <a:p>
            <a:pPr lvl="1"/>
            <a:r>
              <a:rPr lang="en-US" dirty="0" smtClean="0"/>
              <a:t>Slave: Stretch enable</a:t>
            </a:r>
          </a:p>
          <a:p>
            <a:r>
              <a:rPr lang="en-US" dirty="0" smtClean="0"/>
              <a:t>RSEN: Repeated Start condition enable (master only)*</a:t>
            </a:r>
          </a:p>
          <a:p>
            <a:r>
              <a:rPr lang="en-US" dirty="0" smtClean="0"/>
              <a:t>PEN: Stop condition enable (master only)*</a:t>
            </a:r>
          </a:p>
          <a:p>
            <a:r>
              <a:rPr lang="en-US" dirty="0" smtClean="0"/>
              <a:t>RCEN: Receive enable bit (master only)</a:t>
            </a:r>
          </a:p>
          <a:p>
            <a:r>
              <a:rPr lang="en-US" dirty="0" smtClean="0"/>
              <a:t>ACKEN: </a:t>
            </a:r>
            <a:r>
              <a:rPr lang="en-US" dirty="0" err="1" smtClean="0"/>
              <a:t>Ack</a:t>
            </a:r>
            <a:r>
              <a:rPr lang="en-US" dirty="0" smtClean="0"/>
              <a:t> sequence enable (master only)*</a:t>
            </a:r>
          </a:p>
          <a:p>
            <a:r>
              <a:rPr lang="en-US" dirty="0" smtClean="0"/>
              <a:t>ACKDT: </a:t>
            </a:r>
            <a:r>
              <a:rPr lang="en-US" dirty="0" err="1" smtClean="0"/>
              <a:t>Ack</a:t>
            </a:r>
            <a:r>
              <a:rPr lang="en-US" dirty="0" smtClean="0"/>
              <a:t> data bit (master receive only)</a:t>
            </a:r>
          </a:p>
          <a:p>
            <a:r>
              <a:rPr lang="en-US" dirty="0" smtClean="0"/>
              <a:t>ACKSTAT: </a:t>
            </a:r>
            <a:r>
              <a:rPr lang="en-US" dirty="0" err="1" smtClean="0"/>
              <a:t>Ack</a:t>
            </a:r>
            <a:r>
              <a:rPr lang="en-US" dirty="0" smtClean="0"/>
              <a:t> status bit [1 =&gt; NACK](master transmit only)</a:t>
            </a:r>
          </a:p>
          <a:p>
            <a:r>
              <a:rPr lang="en-US" dirty="0" smtClean="0"/>
              <a:t>GCEN: General call enable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Automatically cleared by hardware</a:t>
            </a:r>
          </a:p>
          <a:p>
            <a:pPr lvl="2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36396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ACKDT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00492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264588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RCEN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72700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99114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RSEN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207226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00166" y="1265388"/>
            <a:ext cx="101570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ACKSTAT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42910" y="1260213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GCEN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SSPADD, SSPBUF, SSPIF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SSPADD determines the speed</a:t>
            </a:r>
          </a:p>
          <a:p>
            <a:pPr>
              <a:buNone/>
            </a:pPr>
            <a:r>
              <a:rPr lang="en-US" dirty="0" smtClean="0"/>
              <a:t>		Bus speed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 / (4*SSPADD+1)</a:t>
            </a:r>
          </a:p>
          <a:p>
            <a:r>
              <a:rPr lang="en-US" dirty="0" smtClean="0"/>
              <a:t>SSPBUF is an 8-bit register used for address/ data transfer </a:t>
            </a:r>
          </a:p>
          <a:p>
            <a:pPr lvl="1"/>
            <a:r>
              <a:rPr lang="en-US" dirty="0" smtClean="0"/>
              <a:t>Similar to TXREG and RCREG for serial port</a:t>
            </a:r>
          </a:p>
          <a:p>
            <a:r>
              <a:rPr lang="en-US" dirty="0" smtClean="0"/>
              <a:t>SSPIF is the interrupt flag </a:t>
            </a:r>
          </a:p>
          <a:p>
            <a:pPr lvl="1"/>
            <a:r>
              <a:rPr lang="en-US" dirty="0" smtClean="0"/>
              <a:t>Set on getting an SSP interrupt</a:t>
            </a:r>
          </a:p>
          <a:p>
            <a:pPr lvl="1"/>
            <a:r>
              <a:rPr lang="en-US" dirty="0" smtClean="0"/>
              <a:t>Part of PIR1</a:t>
            </a:r>
          </a:p>
          <a:p>
            <a:pPr lvl="2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 board: Init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BSF SSPSTAT, 7		;sampling done at the end of data output time</a:t>
            </a:r>
          </a:p>
          <a:p>
            <a:pPr>
              <a:buNone/>
            </a:pPr>
            <a:r>
              <a:rPr lang="en-IN" dirty="0" smtClean="0"/>
              <a:t>BCF SSPSTAT, 6		;slew rate control disabled for standard speed</a:t>
            </a:r>
          </a:p>
          <a:p>
            <a:pPr>
              <a:buNone/>
            </a:pPr>
            <a:r>
              <a:rPr lang="en-IN" dirty="0" smtClean="0"/>
              <a:t>MOVLW D'49'</a:t>
            </a:r>
          </a:p>
          <a:p>
            <a:pPr>
              <a:buNone/>
            </a:pPr>
            <a:r>
              <a:rPr lang="en-IN" dirty="0" smtClean="0"/>
              <a:t>MOVWF SSPADD	;baud rate value for </a:t>
            </a:r>
            <a:r>
              <a:rPr lang="en-IN" dirty="0" smtClean="0"/>
              <a:t>100kHz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BSF SSPCON1,SSPEN	;enables serial port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 smtClean="0"/>
              <a:t>BSF SSPCON1,SSPM3	;</a:t>
            </a:r>
          </a:p>
          <a:p>
            <a:pPr>
              <a:buNone/>
            </a:pPr>
            <a:r>
              <a:rPr lang="en-IN" dirty="0" smtClean="0"/>
              <a:t>BCF SSPCON1,SSPM2	;</a:t>
            </a:r>
          </a:p>
          <a:p>
            <a:pPr>
              <a:buNone/>
            </a:pPr>
            <a:r>
              <a:rPr lang="en-IN" dirty="0" smtClean="0"/>
              <a:t>BCF SSPCON1,SSPM1	;</a:t>
            </a:r>
          </a:p>
          <a:p>
            <a:pPr>
              <a:buNone/>
            </a:pPr>
            <a:r>
              <a:rPr lang="en-IN" dirty="0" smtClean="0"/>
              <a:t>BCF SSPCON1,SSPM0	;i2c Master mode, clock=</a:t>
            </a:r>
            <a:r>
              <a:rPr lang="en-IN" dirty="0" err="1" smtClean="0"/>
              <a:t>Fosc</a:t>
            </a:r>
            <a:r>
              <a:rPr lang="en-IN" dirty="0" smtClean="0"/>
              <a:t>/(4*(SSPADD+1))</a:t>
            </a:r>
          </a:p>
          <a:p>
            <a:pPr>
              <a:buNone/>
            </a:pPr>
            <a:r>
              <a:rPr lang="en-IN" dirty="0" smtClean="0"/>
              <a:t>				;clock = 100kHz, </a:t>
            </a:r>
            <a:r>
              <a:rPr lang="en-IN" dirty="0" err="1" smtClean="0"/>
              <a:t>Fosc</a:t>
            </a:r>
            <a:r>
              <a:rPr lang="en-IN" dirty="0" smtClean="0"/>
              <a:t> = 20Mhz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PIC: Start, Stop, Verify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I2CSTART	</a:t>
            </a:r>
          </a:p>
          <a:p>
            <a:pPr>
              <a:buNone/>
            </a:pPr>
            <a:r>
              <a:rPr lang="en-IN" dirty="0" smtClean="0"/>
              <a:t>		BSF SSPCON2,SEN	;START Condition Enable Bit	</a:t>
            </a:r>
          </a:p>
          <a:p>
            <a:pPr>
              <a:buNone/>
            </a:pPr>
            <a:r>
              <a:rPr lang="en-IN" dirty="0" smtClean="0"/>
              <a:t>		BTFSS PIR1,SSPIF	;wait for START enable(check SSP interrupt flag)</a:t>
            </a:r>
          </a:p>
          <a:p>
            <a:pPr>
              <a:buNone/>
            </a:pPr>
            <a:r>
              <a:rPr lang="en-IN" dirty="0" smtClean="0"/>
              <a:t>		GOTO $-1		;skip if set</a:t>
            </a:r>
          </a:p>
          <a:p>
            <a:pPr>
              <a:buNone/>
            </a:pPr>
            <a:r>
              <a:rPr lang="en-IN" dirty="0" smtClean="0"/>
              <a:t>		BCF PIR1,SSPIF	;clear flag bit</a:t>
            </a:r>
          </a:p>
          <a:p>
            <a:pPr>
              <a:buNone/>
            </a:pPr>
            <a:r>
              <a:rPr lang="en-IN" dirty="0" smtClean="0"/>
              <a:t>		RETURN		;return from subroutine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 smtClean="0"/>
              <a:t>I2CSTOP</a:t>
            </a:r>
          </a:p>
          <a:p>
            <a:pPr>
              <a:buNone/>
            </a:pPr>
            <a:r>
              <a:rPr lang="en-IN" dirty="0" smtClean="0"/>
              <a:t>		BSF SSPCON2,PEN	;STOP Condition Enable Bit 		</a:t>
            </a:r>
          </a:p>
          <a:p>
            <a:pPr>
              <a:buNone/>
            </a:pPr>
            <a:r>
              <a:rPr lang="en-IN" dirty="0" smtClean="0"/>
              <a:t>		BTFSS PIR1,SSPIF	;wait for STOP condition(check SSP interrupt flag)</a:t>
            </a:r>
          </a:p>
          <a:p>
            <a:pPr>
              <a:buNone/>
            </a:pPr>
            <a:r>
              <a:rPr lang="en-IN" dirty="0" smtClean="0"/>
              <a:t>		GOTO $-1		;skip if set</a:t>
            </a:r>
          </a:p>
          <a:p>
            <a:pPr>
              <a:buNone/>
            </a:pPr>
            <a:r>
              <a:rPr lang="en-IN" dirty="0" smtClean="0"/>
              <a:t>		BCF PIR1,SSPIF	;clear flag bit</a:t>
            </a:r>
          </a:p>
          <a:p>
            <a:pPr>
              <a:buNone/>
            </a:pPr>
            <a:r>
              <a:rPr lang="en-IN" dirty="0" smtClean="0"/>
              <a:t>		RETURN		;return from subroutine</a:t>
            </a:r>
          </a:p>
          <a:p>
            <a:pPr>
              <a:buNone/>
            </a:pPr>
            <a:r>
              <a:rPr lang="en-IN" dirty="0" smtClean="0"/>
              <a:t>			</a:t>
            </a:r>
          </a:p>
          <a:p>
            <a:pPr>
              <a:buNone/>
            </a:pPr>
            <a:r>
              <a:rPr lang="en-IN" dirty="0" smtClean="0"/>
              <a:t>VERIFY		</a:t>
            </a:r>
          </a:p>
          <a:p>
            <a:pPr>
              <a:buNone/>
            </a:pPr>
            <a:r>
              <a:rPr lang="en-IN" dirty="0" smtClean="0"/>
              <a:t>		MOVWF SSPBUF	;loading data to SSPBUF for i2c write</a:t>
            </a:r>
          </a:p>
          <a:p>
            <a:pPr>
              <a:buNone/>
            </a:pPr>
            <a:r>
              <a:rPr lang="en-IN" dirty="0" smtClean="0"/>
              <a:t>		BTFSS PIR1,SSPIF	;wait for data write(check SSP interrupt flag)</a:t>
            </a:r>
          </a:p>
          <a:p>
            <a:pPr>
              <a:buNone/>
            </a:pPr>
            <a:r>
              <a:rPr lang="en-IN" dirty="0" smtClean="0"/>
              <a:t>		GOTO $-1		;skip if set</a:t>
            </a:r>
          </a:p>
          <a:p>
            <a:pPr>
              <a:buNone/>
            </a:pPr>
            <a:r>
              <a:rPr lang="en-IN" dirty="0" smtClean="0"/>
              <a:t>		BCF PIR1,SSPIF	;clear flag bit					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mtClean="0"/>
              <a:t>MOVF SSPBUF,W</a:t>
            </a:r>
            <a:r>
              <a:rPr lang="en-IN" dirty="0" smtClean="0"/>
              <a:t>	;loading working register with SSPBUF data</a:t>
            </a:r>
          </a:p>
          <a:p>
            <a:pPr>
              <a:buNone/>
            </a:pPr>
            <a:r>
              <a:rPr lang="en-IN" dirty="0" smtClean="0"/>
              <a:t>		RETURN		;return from subroutine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PIC: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i="1" dirty="0" smtClean="0"/>
              <a:t>Assumes data to be written is loaded into W register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I2C_WRITE	</a:t>
            </a:r>
          </a:p>
          <a:p>
            <a:pPr>
              <a:buNone/>
            </a:pPr>
            <a:r>
              <a:rPr lang="en-IN" dirty="0" smtClean="0"/>
              <a:t>		MOVWF </a:t>
            </a:r>
            <a:r>
              <a:rPr lang="en-IN" dirty="0" err="1" smtClean="0"/>
              <a:t>tmp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	CALL I2CSTART		;call for i2c START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	MOVLW &lt;address&gt;		;writing Device Address with write enable</a:t>
            </a:r>
          </a:p>
          <a:p>
            <a:pPr>
              <a:buNone/>
            </a:pPr>
            <a:r>
              <a:rPr lang="en-IN" dirty="0" smtClean="0"/>
              <a:t>		CALL VERIFY			;call for write verification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	MOVLW &lt;register address&gt;		;writing Location Address</a:t>
            </a:r>
          </a:p>
          <a:p>
            <a:pPr>
              <a:buNone/>
            </a:pPr>
            <a:r>
              <a:rPr lang="en-IN" dirty="0" smtClean="0"/>
              <a:t>		CALL VERIFY			;call for write verification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	MOVF </a:t>
            </a:r>
            <a:r>
              <a:rPr lang="en-IN" dirty="0" err="1" smtClean="0"/>
              <a:t>tmp</a:t>
            </a:r>
            <a:r>
              <a:rPr lang="en-IN" smtClean="0"/>
              <a:t>, </a:t>
            </a:r>
            <a:r>
              <a:rPr lang="en-IN" smtClean="0"/>
              <a:t>W</a:t>
            </a:r>
            <a:r>
              <a:rPr lang="en-IN" dirty="0" smtClean="0"/>
              <a:t>		;Data to be written(ASCII)to device			CALL VERIFY			;call for write verification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r>
              <a:rPr lang="en-IN" dirty="0" smtClean="0"/>
              <a:t>		CALL I2CSTOP		;call for i2c STOP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CALL DELAY</a:t>
            </a:r>
          </a:p>
          <a:p>
            <a:pPr>
              <a:buNone/>
            </a:pPr>
            <a:r>
              <a:rPr lang="en-IN" dirty="0" smtClean="0"/>
              <a:t>		CALL DELAY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RETURN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PIC: 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I2C_READ	CALL I2CSTART	;call for i2c START</a:t>
            </a:r>
          </a:p>
          <a:p>
            <a:pPr>
              <a:buNone/>
            </a:pPr>
            <a:r>
              <a:rPr lang="en-IN" dirty="0" smtClean="0"/>
              <a:t>		MOVLW &lt;Address&gt;	;writing Device Address with write enable</a:t>
            </a:r>
          </a:p>
          <a:p>
            <a:pPr>
              <a:buNone/>
            </a:pPr>
            <a:r>
              <a:rPr lang="en-IN" dirty="0" smtClean="0"/>
              <a:t>		CALL VERIFY		;call for write verification</a:t>
            </a:r>
          </a:p>
          <a:p>
            <a:pPr>
              <a:buNone/>
            </a:pPr>
            <a:r>
              <a:rPr lang="en-IN" dirty="0" smtClean="0"/>
              <a:t>		MOVLW &lt;Register &gt; 	;writing Location Address</a:t>
            </a:r>
          </a:p>
          <a:p>
            <a:pPr>
              <a:buNone/>
            </a:pPr>
            <a:r>
              <a:rPr lang="en-IN" dirty="0" smtClean="0"/>
              <a:t>		CALL VERIFY		;call for write verification</a:t>
            </a:r>
          </a:p>
          <a:p>
            <a:pPr>
              <a:buNone/>
            </a:pPr>
            <a:r>
              <a:rPr lang="en-IN" dirty="0" smtClean="0"/>
              <a:t>		CALL I2CSTOP	;call for i2c STOP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CALL I2CSTART	;call for i2c START			</a:t>
            </a:r>
          </a:p>
          <a:p>
            <a:pPr>
              <a:buNone/>
            </a:pPr>
            <a:r>
              <a:rPr lang="en-IN" dirty="0" smtClean="0"/>
              <a:t>		MOVLW  &lt;Address with read&gt;	;writing Device Address with read enable</a:t>
            </a:r>
          </a:p>
          <a:p>
            <a:pPr>
              <a:buNone/>
            </a:pPr>
            <a:r>
              <a:rPr lang="en-IN" dirty="0" smtClean="0"/>
              <a:t>		CALL VERIFY		;call for write verification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	BSF SSPCON2,RCEN	;synchronous reception enabled	</a:t>
            </a:r>
          </a:p>
          <a:p>
            <a:pPr>
              <a:buNone/>
            </a:pPr>
            <a:r>
              <a:rPr lang="en-IN" dirty="0" smtClean="0"/>
              <a:t>		BTFSS PIR1,SSPIF	;wait for data to be read(check SSP interrupt flag)</a:t>
            </a:r>
          </a:p>
          <a:p>
            <a:pPr>
              <a:buNone/>
            </a:pPr>
            <a:r>
              <a:rPr lang="en-IN" dirty="0" smtClean="0"/>
              <a:t>		GOTO $-1		;skip if set</a:t>
            </a:r>
          </a:p>
          <a:p>
            <a:pPr>
              <a:buNone/>
            </a:pPr>
            <a:r>
              <a:rPr lang="en-IN" dirty="0" smtClean="0"/>
              <a:t>		BCF PIR1,SSPIF	;clear flag bit				</a:t>
            </a:r>
          </a:p>
          <a:p>
            <a:pPr>
              <a:buNone/>
            </a:pPr>
            <a:r>
              <a:rPr lang="en-IN" dirty="0" smtClean="0"/>
              <a:t>			</a:t>
            </a:r>
          </a:p>
          <a:p>
            <a:pPr>
              <a:buNone/>
            </a:pPr>
            <a:r>
              <a:rPr lang="en-IN" dirty="0" smtClean="0"/>
              <a:t>		BSF SSPCON2,ACKEN	;Master acknowledge enable</a:t>
            </a:r>
          </a:p>
          <a:p>
            <a:pPr>
              <a:buNone/>
            </a:pPr>
            <a:r>
              <a:rPr lang="en-IN" dirty="0" smtClean="0"/>
              <a:t>		BSF SSPCON2,ACKDT	;send active low as acknowledgement from PIC to EEPROM</a:t>
            </a:r>
          </a:p>
          <a:p>
            <a:pPr>
              <a:buNone/>
            </a:pPr>
            <a:r>
              <a:rPr lang="en-IN" dirty="0" smtClean="0"/>
              <a:t>					</a:t>
            </a:r>
          </a:p>
          <a:p>
            <a:pPr>
              <a:buNone/>
            </a:pPr>
            <a:r>
              <a:rPr lang="en-IN" dirty="0" smtClean="0"/>
              <a:t>		MOVF SSPBUF, W	;move the received data to working register	</a:t>
            </a:r>
          </a:p>
          <a:p>
            <a:pPr>
              <a:buNone/>
            </a:pPr>
            <a:r>
              <a:rPr lang="en-IN" dirty="0" smtClean="0"/>
              <a:t>		CALL I2CSTOP</a:t>
            </a:r>
            <a:r>
              <a:rPr lang="en-IN" smtClean="0"/>
              <a:t>	;</a:t>
            </a:r>
            <a:r>
              <a:rPr lang="en-IN" dirty="0" smtClean="0"/>
              <a:t>call for </a:t>
            </a:r>
            <a:r>
              <a:rPr lang="en-IN" smtClean="0"/>
              <a:t>i2c STOP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PIC board: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I</a:t>
            </a:r>
            <a:r>
              <a:rPr lang="en-US" baseline="30000" dirty="0" smtClean="0"/>
              <a:t>2</a:t>
            </a:r>
            <a:r>
              <a:rPr lang="en-US" dirty="0" smtClean="0"/>
              <a:t>C EEPROM and then read it back</a:t>
            </a:r>
          </a:p>
          <a:p>
            <a:r>
              <a:rPr lang="en-US" dirty="0" smtClean="0"/>
              <a:t>User input (involves serial port):</a:t>
            </a:r>
          </a:p>
          <a:p>
            <a:pPr lvl="1"/>
            <a:r>
              <a:rPr lang="en-US" dirty="0" smtClean="0"/>
              <a:t>Accept input from serial port, write the string to I</a:t>
            </a:r>
            <a:r>
              <a:rPr lang="en-US" baseline="30000" dirty="0" smtClean="0"/>
              <a:t>2</a:t>
            </a:r>
            <a:r>
              <a:rPr lang="en-US" dirty="0" smtClean="0"/>
              <a:t>C EEPROM</a:t>
            </a:r>
          </a:p>
          <a:p>
            <a:pPr lvl="1"/>
            <a:r>
              <a:rPr lang="en-US" dirty="0" smtClean="0"/>
              <a:t>Read it back in a separate program, display it on serial port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 (RS232)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RS232 is a “Point-to-Point” communication bus</a:t>
            </a:r>
          </a:p>
          <a:p>
            <a:r>
              <a:rPr lang="en-US" sz="3300" dirty="0" smtClean="0"/>
              <a:t>Handshaking pins (h/w flow control)</a:t>
            </a:r>
          </a:p>
          <a:p>
            <a:pPr lvl="1"/>
            <a:r>
              <a:rPr lang="en-US" sz="3300" dirty="0" smtClean="0"/>
              <a:t>DTR (data transmit ready), DSR (data set ready)</a:t>
            </a:r>
          </a:p>
          <a:p>
            <a:pPr lvl="1"/>
            <a:r>
              <a:rPr lang="en-US" sz="3300" dirty="0" smtClean="0"/>
              <a:t>RTS (request to send), CTS (clear to send)</a:t>
            </a:r>
          </a:p>
          <a:p>
            <a:r>
              <a:rPr lang="en-US" sz="3300" dirty="0" smtClean="0"/>
              <a:t>Data transfer pins</a:t>
            </a:r>
          </a:p>
          <a:p>
            <a:pPr lvl="1"/>
            <a:r>
              <a:rPr lang="en-US" sz="3300" dirty="0" err="1" smtClean="0"/>
              <a:t>Tx</a:t>
            </a:r>
            <a:r>
              <a:rPr lang="en-US" sz="3300" dirty="0" smtClean="0"/>
              <a:t> for transmission</a:t>
            </a:r>
          </a:p>
          <a:p>
            <a:pPr lvl="1"/>
            <a:r>
              <a:rPr lang="en-US" sz="3300" dirty="0" smtClean="0"/>
              <a:t>Rx for reception</a:t>
            </a:r>
          </a:p>
          <a:p>
            <a:pPr lvl="1"/>
            <a:r>
              <a:rPr lang="en-US" sz="3300" dirty="0" err="1" smtClean="0"/>
              <a:t>Gnd</a:t>
            </a:r>
            <a:endParaRPr lang="en-US" sz="3300" dirty="0" smtClean="0"/>
          </a:p>
          <a:p>
            <a:r>
              <a:rPr lang="en-US" sz="3300" dirty="0" smtClean="0"/>
              <a:t>Voltage levels</a:t>
            </a:r>
          </a:p>
          <a:p>
            <a:pPr lvl="1"/>
            <a:r>
              <a:rPr lang="en-US" sz="3300" dirty="0" smtClean="0"/>
              <a:t>RS232</a:t>
            </a:r>
          </a:p>
          <a:p>
            <a:pPr lvl="2"/>
            <a:r>
              <a:rPr lang="en-US" sz="3300" dirty="0" smtClean="0"/>
              <a:t>Logic 1 =&gt; -3v to -25V</a:t>
            </a:r>
          </a:p>
          <a:p>
            <a:pPr lvl="2"/>
            <a:r>
              <a:rPr lang="en-US" sz="3300" dirty="0" smtClean="0"/>
              <a:t>Logic 0 =&gt; +3V to +25V</a:t>
            </a:r>
          </a:p>
          <a:p>
            <a:pPr lvl="2"/>
            <a:r>
              <a:rPr lang="en-US" sz="3300" dirty="0" smtClean="0"/>
              <a:t>-3V to +3V is undefined</a:t>
            </a:r>
          </a:p>
          <a:p>
            <a:pPr lvl="1"/>
            <a:r>
              <a:rPr lang="en-US" sz="3300" dirty="0" smtClean="0"/>
              <a:t>TTL</a:t>
            </a:r>
          </a:p>
          <a:p>
            <a:pPr lvl="2"/>
            <a:r>
              <a:rPr lang="en-US" sz="3300" dirty="0" smtClean="0"/>
              <a:t>Logic 1 =&gt; 2V to VCC</a:t>
            </a:r>
          </a:p>
          <a:p>
            <a:pPr lvl="2"/>
            <a:r>
              <a:rPr lang="en-US" sz="3300" dirty="0" smtClean="0"/>
              <a:t>Logic 0 =&gt; 0V to 0.8V</a:t>
            </a:r>
          </a:p>
          <a:p>
            <a:pPr marL="0" indent="0">
              <a:buNone/>
            </a:pPr>
            <a:r>
              <a:rPr lang="en-US" sz="3300" i="1" dirty="0"/>
              <a:t>	</a:t>
            </a:r>
            <a:endParaRPr lang="en-US" sz="3300" i="1" dirty="0" smtClean="0"/>
          </a:p>
          <a:p>
            <a:pPr marL="0" indent="0">
              <a:buNone/>
            </a:pPr>
            <a:r>
              <a:rPr lang="en-US" sz="3300" i="1" dirty="0" smtClean="0"/>
              <a:t>	</a:t>
            </a:r>
            <a:r>
              <a:rPr lang="en-US" sz="3300" b="1" i="1" dirty="0" smtClean="0"/>
              <a:t>RS232 </a:t>
            </a:r>
            <a:r>
              <a:rPr lang="en-US" sz="3300" b="1" i="1" dirty="0" smtClean="0"/>
              <a:t>and TTL are not compatible!</a:t>
            </a:r>
            <a:endParaRPr lang="en-US" sz="33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32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erial </a:t>
            </a:r>
            <a:r>
              <a:rPr lang="en-US" b="1" dirty="0" smtClean="0"/>
              <a:t>P</a:t>
            </a:r>
            <a:r>
              <a:rPr lang="en-US" dirty="0" smtClean="0"/>
              <a:t>eripheral </a:t>
            </a:r>
            <a:r>
              <a:rPr lang="en-US" b="1" dirty="0" smtClean="0"/>
              <a:t>I</a:t>
            </a:r>
            <a:r>
              <a:rPr lang="en-US" dirty="0" smtClean="0"/>
              <a:t>nterface (SPI)</a:t>
            </a:r>
          </a:p>
          <a:p>
            <a:pPr lvl="1"/>
            <a:r>
              <a:rPr lang="en-US" dirty="0" smtClean="0"/>
              <a:t>A 4-wire serial communication synchronous bus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perates in full-duplex mode</a:t>
            </a:r>
          </a:p>
          <a:p>
            <a:r>
              <a:rPr lang="en-US" dirty="0" smtClean="0"/>
              <a:t>Popular bus for connecting/interfacing peripheral devices to microcontrollers / microprocessors</a:t>
            </a:r>
          </a:p>
          <a:p>
            <a:pPr lvl="1"/>
            <a:r>
              <a:rPr lang="en-US" dirty="0" smtClean="0"/>
              <a:t>Sensors (temperature, pressure), touchscreens, game controllers</a:t>
            </a:r>
          </a:p>
          <a:p>
            <a:pPr lvl="1"/>
            <a:r>
              <a:rPr lang="en-US" dirty="0" smtClean="0"/>
              <a:t>ADC’s, DAC’s </a:t>
            </a:r>
          </a:p>
          <a:p>
            <a:pPr lvl="1"/>
            <a:r>
              <a:rPr lang="en-US" dirty="0" smtClean="0"/>
              <a:t>Digital potentiometers, audio codecs</a:t>
            </a:r>
          </a:p>
          <a:p>
            <a:pPr lvl="1"/>
            <a:r>
              <a:rPr lang="en-US" dirty="0" smtClean="0"/>
              <a:t>Memory: Flash, EEPROM </a:t>
            </a:r>
          </a:p>
          <a:p>
            <a:pPr lvl="1"/>
            <a:r>
              <a:rPr lang="en-US" dirty="0" smtClean="0"/>
              <a:t>RTC’s, LCD’s, MMC/SD card variants</a:t>
            </a:r>
          </a:p>
          <a:p>
            <a:r>
              <a:rPr lang="en-US" dirty="0" smtClean="0"/>
              <a:t>Devices communicate in Master/Slave mode</a:t>
            </a:r>
          </a:p>
          <a:p>
            <a:pPr lvl="1"/>
            <a:r>
              <a:rPr lang="en-US" dirty="0" smtClean="0"/>
              <a:t>No addressing concept on the bus</a:t>
            </a:r>
          </a:p>
          <a:p>
            <a:pPr lvl="2"/>
            <a:r>
              <a:rPr lang="en-US" dirty="0" smtClean="0"/>
              <a:t>Single master, multiple slaves</a:t>
            </a:r>
          </a:p>
          <a:p>
            <a:pPr lvl="1"/>
            <a:r>
              <a:rPr lang="en-US" dirty="0" smtClean="0"/>
              <a:t>Master initiates data frame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lave is selected (activated) for a transaction by an active LOW Slave Select (SS) 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8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4-wire / 4-line bus</a:t>
            </a:r>
          </a:p>
          <a:p>
            <a:pPr lvl="1"/>
            <a:r>
              <a:rPr lang="en-US" dirty="0" smtClean="0"/>
              <a:t>SCLK (clock) [driven by Master]</a:t>
            </a:r>
          </a:p>
          <a:p>
            <a:pPr lvl="1"/>
            <a:r>
              <a:rPr lang="en-US" dirty="0" smtClean="0"/>
              <a:t>MOSI [Master Out Slave In]</a:t>
            </a:r>
          </a:p>
          <a:p>
            <a:pPr lvl="1"/>
            <a:r>
              <a:rPr lang="en-US" dirty="0" smtClean="0"/>
              <a:t>MISO [Master In Slave Out]</a:t>
            </a:r>
          </a:p>
          <a:p>
            <a:pPr lvl="1"/>
            <a:r>
              <a:rPr lang="en-US" dirty="0" smtClean="0"/>
              <a:t>SS (Active LOW) [Slave Select]</a:t>
            </a:r>
          </a:p>
          <a:p>
            <a:r>
              <a:rPr lang="en-US" dirty="0" smtClean="0"/>
              <a:t>Number of SS lines increase with number of slave devices on the system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8600" cy="12600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31951"/>
            <a:ext cx="4762500" cy="3781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Master selects the slave device by asserting the SS line in LOW mode</a:t>
            </a:r>
          </a:p>
          <a:p>
            <a:pPr lvl="1"/>
            <a:r>
              <a:rPr lang="en-US" dirty="0" smtClean="0"/>
              <a:t>If the slave device is slow, master waits for x cycles</a:t>
            </a:r>
          </a:p>
          <a:p>
            <a:r>
              <a:rPr lang="en-US" dirty="0" smtClean="0"/>
              <a:t>Master then activates the clock on SCLK line</a:t>
            </a:r>
          </a:p>
          <a:p>
            <a:pPr lvl="1"/>
            <a:r>
              <a:rPr lang="en-US" dirty="0" smtClean="0"/>
              <a:t>Typically, clock frequency is few MHz</a:t>
            </a:r>
          </a:p>
          <a:p>
            <a:r>
              <a:rPr lang="en-US" dirty="0" smtClean="0"/>
              <a:t>During each  SPI clock cycle, a full-duplex data transmission occurs</a:t>
            </a:r>
          </a:p>
          <a:p>
            <a:pPr lvl="1"/>
            <a:r>
              <a:rPr lang="en-US" dirty="0" smtClean="0"/>
              <a:t>Master sends out a bit on MOSI, slaves reads it</a:t>
            </a:r>
          </a:p>
          <a:p>
            <a:pPr lvl="1"/>
            <a:r>
              <a:rPr lang="en-US" dirty="0" smtClean="0"/>
              <a:t>Slave sends out a bit on MISO line, master reads 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Transmission usually occurs with 8-bit registers on Master and Slave, connected in a “ring” format</a:t>
            </a:r>
          </a:p>
          <a:p>
            <a:r>
              <a:rPr lang="en-US" dirty="0" smtClean="0"/>
              <a:t>Not all the bit transfers may be meaningful, </a:t>
            </a:r>
            <a:r>
              <a:rPr lang="en-US" i="1" dirty="0" smtClean="0"/>
              <a:t>they happen nevertheless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Full-duplex communication, higher throughput</a:t>
            </a:r>
          </a:p>
          <a:p>
            <a:pPr lvl="1"/>
            <a:r>
              <a:rPr lang="en-US" dirty="0" smtClean="0"/>
              <a:t>Protocol flexibility (arbitrary choice of word length)</a:t>
            </a:r>
          </a:p>
          <a:p>
            <a:pPr lvl="1"/>
            <a:r>
              <a:rPr lang="en-US" dirty="0" smtClean="0"/>
              <a:t>Simple hardware interfacing </a:t>
            </a:r>
          </a:p>
          <a:p>
            <a:pPr lvl="2"/>
            <a:r>
              <a:rPr lang="en-US" dirty="0" smtClean="0"/>
              <a:t>Low power consumption, no pull-up resistors</a:t>
            </a:r>
          </a:p>
          <a:p>
            <a:pPr lvl="2"/>
            <a:r>
              <a:rPr lang="en-US" dirty="0" smtClean="0"/>
              <a:t>No arbitration messiness</a:t>
            </a:r>
          </a:p>
          <a:p>
            <a:pPr lvl="2"/>
            <a:r>
              <a:rPr lang="en-US" dirty="0" smtClean="0"/>
              <a:t>No addressing schemes</a:t>
            </a:r>
          </a:p>
          <a:p>
            <a:pPr lvl="2"/>
            <a:r>
              <a:rPr lang="en-US" dirty="0" smtClean="0"/>
              <a:t>Slave uses master’s clock, no precision oscillators needed</a:t>
            </a:r>
          </a:p>
          <a:p>
            <a:pPr lvl="1"/>
            <a:r>
              <a:rPr lang="en-US" dirty="0" smtClean="0"/>
              <a:t>Clock speed can be arbitrary allowing high speeds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4-wire interface means high real estate demand on embedded boards</a:t>
            </a:r>
          </a:p>
          <a:p>
            <a:pPr lvl="1"/>
            <a:r>
              <a:rPr lang="en-US" dirty="0" smtClean="0"/>
              <a:t>Supports only a single master</a:t>
            </a:r>
          </a:p>
          <a:p>
            <a:pPr lvl="1"/>
            <a:r>
              <a:rPr lang="en-US" dirty="0" smtClean="0"/>
              <a:t>No support for flow control by the slave (master slows down </a:t>
            </a:r>
            <a:r>
              <a:rPr lang="en-US" i="1" dirty="0" smtClean="0"/>
              <a:t>if it knows</a:t>
            </a:r>
            <a:r>
              <a:rPr lang="en-US" dirty="0" smtClean="0"/>
              <a:t> slave is slow)</a:t>
            </a:r>
          </a:p>
          <a:p>
            <a:pPr lvl="1"/>
            <a:r>
              <a:rPr lang="en-US" dirty="0" smtClean="0"/>
              <a:t>No support for ACK (receive acknowledgement) from either master / slave</a:t>
            </a:r>
          </a:p>
          <a:p>
            <a:pPr lvl="1"/>
            <a:r>
              <a:rPr lang="en-US" dirty="0" smtClean="0"/>
              <a:t>No error checking supported by default</a:t>
            </a:r>
          </a:p>
          <a:p>
            <a:pPr lvl="1"/>
            <a:r>
              <a:rPr lang="en-US" dirty="0" smtClean="0"/>
              <a:t>Difficult to add more slave devices (needs addition of an SS line on master and rewiring)</a:t>
            </a:r>
          </a:p>
          <a:p>
            <a:pPr lvl="1"/>
            <a:r>
              <a:rPr lang="en-US" dirty="0" smtClean="0"/>
              <a:t>Handles only short distances (compared to UART / RS232)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15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Serial Port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and Rx pins are shared with PORTC (</a:t>
            </a:r>
            <a:r>
              <a:rPr lang="en-US" dirty="0" err="1" smtClean="0"/>
              <a:t>Tx</a:t>
            </a:r>
            <a:r>
              <a:rPr lang="en-US" dirty="0" smtClean="0"/>
              <a:t>/RC6, Rx/RC7)</a:t>
            </a:r>
          </a:p>
          <a:p>
            <a:r>
              <a:rPr lang="en-US" dirty="0" smtClean="0"/>
              <a:t>TTL compatible, not compatible with RS232</a:t>
            </a:r>
          </a:p>
          <a:p>
            <a:pPr lvl="1"/>
            <a:r>
              <a:rPr lang="en-US" dirty="0" smtClean="0"/>
              <a:t>So a line driver MAX232/233 is used for RS232 interface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Interrupts to indicate data transfer is complete</a:t>
            </a:r>
          </a:p>
          <a:p>
            <a:pPr lvl="1"/>
            <a:r>
              <a:rPr lang="en-US" dirty="0" smtClean="0"/>
              <a:t>TXIF, RXIF flags (part of PIR1) – interrupt indicators</a:t>
            </a:r>
          </a:p>
          <a:p>
            <a:pPr lvl="1"/>
            <a:r>
              <a:rPr lang="en-US" dirty="0" smtClean="0"/>
              <a:t>TXIE, RCIE flags (part of PIE1) – interrupt enablers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017546"/>
              </p:ext>
            </p:extLst>
          </p:nvPr>
        </p:nvGraphicFramePr>
        <p:xfrm>
          <a:off x="1691680" y="273018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2520280"/>
                <a:gridCol w="2543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SPBRG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Baud rate</a:t>
                      </a:r>
                      <a:r>
                        <a:rPr lang="en-US" baseline="0" dirty="0" smtClean="0"/>
                        <a:t> decider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Baud = </a:t>
                      </a:r>
                      <a:r>
                        <a:rPr lang="en-US" dirty="0" err="1" smtClean="0"/>
                        <a:t>Fosc</a:t>
                      </a:r>
                      <a:r>
                        <a:rPr lang="en-US" dirty="0" smtClean="0"/>
                        <a:t> / [64(X+1)]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RCREG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status/control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RCSTA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status/control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98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Serial Port: TXSTA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TXSTA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CSRC: clock select (not used in </a:t>
            </a:r>
            <a:r>
              <a:rPr lang="en-US" dirty="0" err="1" smtClean="0"/>
              <a:t>async</a:t>
            </a:r>
            <a:r>
              <a:rPr lang="en-US" dirty="0" smtClean="0"/>
              <a:t> mode)</a:t>
            </a:r>
          </a:p>
          <a:p>
            <a:pPr lvl="1"/>
            <a:r>
              <a:rPr lang="en-US" dirty="0" smtClean="0"/>
              <a:t>TX9: Enable 9-bit data transmit</a:t>
            </a:r>
          </a:p>
          <a:p>
            <a:pPr lvl="1"/>
            <a:r>
              <a:rPr lang="en-US" dirty="0" smtClean="0"/>
              <a:t>TXEN: Transmit enable</a:t>
            </a:r>
          </a:p>
          <a:p>
            <a:pPr lvl="1"/>
            <a:r>
              <a:rPr lang="en-US" dirty="0" smtClean="0"/>
              <a:t>SYNC: </a:t>
            </a:r>
            <a:r>
              <a:rPr lang="en-US" dirty="0" err="1" smtClean="0"/>
              <a:t>Async</a:t>
            </a:r>
            <a:r>
              <a:rPr lang="en-US" dirty="0" smtClean="0"/>
              <a:t> / sync mode</a:t>
            </a:r>
          </a:p>
          <a:p>
            <a:pPr lvl="1"/>
            <a:r>
              <a:rPr lang="en-US" dirty="0" smtClean="0"/>
              <a:t>BRGH: High baud rate select</a:t>
            </a:r>
          </a:p>
          <a:p>
            <a:pPr lvl="1"/>
            <a:r>
              <a:rPr lang="en-US" dirty="0" smtClean="0"/>
              <a:t>TRMT: Transmit shift register status</a:t>
            </a:r>
          </a:p>
          <a:p>
            <a:pPr lvl="1"/>
            <a:r>
              <a:rPr lang="en-US" dirty="0" smtClean="0"/>
              <a:t>TXD9: 9</a:t>
            </a:r>
            <a:r>
              <a:rPr lang="en-US" baseline="30000" dirty="0" smtClean="0"/>
              <a:t>th</a:t>
            </a:r>
            <a:r>
              <a:rPr lang="en-US" dirty="0" smtClean="0"/>
              <a:t> bit of transmit data</a:t>
            </a:r>
          </a:p>
          <a:p>
            <a:r>
              <a:rPr lang="en-US" dirty="0" smtClean="0"/>
              <a:t>TXSTA value for normal data transfer</a:t>
            </a:r>
          </a:p>
          <a:p>
            <a:pPr lvl="1"/>
            <a:r>
              <a:rPr lang="en-US" dirty="0" smtClean="0"/>
              <a:t>B’0010 0000’ or 0x20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CSRC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11760" y="2204864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TX9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7585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TXEN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9593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1601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43609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BRGH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5617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TRMT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TX9D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25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Serial Port: RCSTA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RCSTA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SPEN: Serial port enable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X9: Enable 9-bit data receive</a:t>
            </a:r>
          </a:p>
          <a:p>
            <a:pPr lvl="1"/>
            <a:r>
              <a:rPr lang="en-US" dirty="0" smtClean="0"/>
              <a:t>SREN: Single receive enable (not used in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CREN: Continuous receive enable</a:t>
            </a:r>
          </a:p>
          <a:p>
            <a:pPr lvl="1"/>
            <a:r>
              <a:rPr lang="en-US" dirty="0" smtClean="0"/>
              <a:t>ADDEN: Address detect enable</a:t>
            </a:r>
          </a:p>
          <a:p>
            <a:pPr lvl="1"/>
            <a:r>
              <a:rPr lang="en-US" dirty="0" smtClean="0"/>
              <a:t>FERR: Framing error bit</a:t>
            </a:r>
          </a:p>
          <a:p>
            <a:pPr lvl="1"/>
            <a:r>
              <a:rPr lang="en-US" dirty="0" smtClean="0"/>
              <a:t>OERR: Overrun error bit</a:t>
            </a:r>
          </a:p>
          <a:p>
            <a:pPr lvl="1"/>
            <a:r>
              <a:rPr lang="en-US" dirty="0" smtClean="0"/>
              <a:t>RX9D: 9</a:t>
            </a:r>
            <a:r>
              <a:rPr lang="en-US" baseline="30000" dirty="0" smtClean="0"/>
              <a:t>th</a:t>
            </a:r>
            <a:r>
              <a:rPr lang="en-US" dirty="0" smtClean="0"/>
              <a:t> bit of receive data</a:t>
            </a:r>
          </a:p>
          <a:p>
            <a:r>
              <a:rPr lang="en-US" dirty="0" smtClean="0"/>
              <a:t>RCSTA value for normal data transfer</a:t>
            </a:r>
          </a:p>
          <a:p>
            <a:pPr lvl="1"/>
            <a:r>
              <a:rPr lang="en-US" dirty="0" smtClean="0"/>
              <a:t>Enable SPEN (serial port enable)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339752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X9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03848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SREN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23928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644008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ADDEN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0810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FERR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22818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OERR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4826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X9D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758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PIC18: Serial data transmit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TXSTA (0x20)</a:t>
            </a:r>
          </a:p>
          <a:p>
            <a:endParaRPr lang="en-US" dirty="0" smtClean="0"/>
          </a:p>
          <a:p>
            <a:r>
              <a:rPr lang="en-US" dirty="0" smtClean="0"/>
              <a:t>Load SPBRG</a:t>
            </a:r>
          </a:p>
          <a:p>
            <a:endParaRPr lang="en-US" dirty="0" smtClean="0"/>
          </a:p>
          <a:p>
            <a:r>
              <a:rPr lang="en-US" dirty="0" smtClean="0"/>
              <a:t>Make RC6/TX output</a:t>
            </a:r>
          </a:p>
          <a:p>
            <a:r>
              <a:rPr lang="en-US" dirty="0" smtClean="0"/>
              <a:t>Enable SPEN of RCSTA</a:t>
            </a:r>
          </a:p>
          <a:p>
            <a:r>
              <a:rPr lang="en-US" dirty="0" smtClean="0"/>
              <a:t>Check if previous transfer is complete by polling TXIF of PIR1</a:t>
            </a:r>
          </a:p>
          <a:p>
            <a:r>
              <a:rPr lang="en-US" dirty="0"/>
              <a:t>Move data to TXREG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MOVLW 0x20</a:t>
            </a:r>
          </a:p>
          <a:p>
            <a:pPr marL="0" indent="0">
              <a:buNone/>
            </a:pPr>
            <a:r>
              <a:rPr lang="en-US" dirty="0" smtClean="0"/>
              <a:t>	MOVWF TXSTA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MOVLW 0x81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MOVWF SPBRG</a:t>
            </a:r>
          </a:p>
          <a:p>
            <a:pPr marL="0" indent="0">
              <a:buNone/>
            </a:pPr>
            <a:r>
              <a:rPr lang="en-US" dirty="0" smtClean="0"/>
              <a:t>	BCF TRISC, TX</a:t>
            </a:r>
          </a:p>
          <a:p>
            <a:pPr marL="0" indent="0">
              <a:buNone/>
            </a:pPr>
            <a:r>
              <a:rPr lang="en-US" dirty="0" smtClean="0"/>
              <a:t>	BSF RCSTA, SPEN</a:t>
            </a:r>
          </a:p>
          <a:p>
            <a:pPr marL="0" indent="0">
              <a:buNone/>
            </a:pPr>
            <a:r>
              <a:rPr lang="en-US" dirty="0" smtClean="0"/>
              <a:t>DONE	MOVLW </a:t>
            </a:r>
            <a:r>
              <a:rPr lang="en-US" dirty="0" err="1" smtClean="0"/>
              <a:t>a’B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L1</a:t>
            </a:r>
            <a:r>
              <a:rPr lang="en-US" dirty="0"/>
              <a:t>	</a:t>
            </a:r>
            <a:r>
              <a:rPr lang="en-US" dirty="0" smtClean="0"/>
              <a:t>BTFSS PIR1, TXIF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TXREG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37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PIC18: Serial data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Load RCSTA (0x90)</a:t>
            </a:r>
          </a:p>
          <a:p>
            <a:pPr lvl="1"/>
            <a:r>
              <a:rPr lang="en-US" dirty="0" smtClean="0"/>
              <a:t>SPEN, Continuous receive</a:t>
            </a:r>
          </a:p>
          <a:p>
            <a:r>
              <a:rPr lang="en-US" dirty="0" smtClean="0"/>
              <a:t>Load SPBRG</a:t>
            </a:r>
          </a:p>
          <a:p>
            <a:endParaRPr lang="en-US" dirty="0" smtClean="0"/>
          </a:p>
          <a:p>
            <a:r>
              <a:rPr lang="en-US" dirty="0" smtClean="0"/>
              <a:t>Make RC7/RX input</a:t>
            </a:r>
          </a:p>
          <a:p>
            <a:r>
              <a:rPr lang="en-US" dirty="0" smtClean="0"/>
              <a:t>Check if entire byte has come in by polling RCIF of PIR1</a:t>
            </a:r>
          </a:p>
          <a:p>
            <a:r>
              <a:rPr lang="en-US" dirty="0"/>
              <a:t>Move data </a:t>
            </a:r>
            <a:r>
              <a:rPr lang="en-US" dirty="0" smtClean="0"/>
              <a:t>from RCREG to W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MOVLW 0x90</a:t>
            </a:r>
          </a:p>
          <a:p>
            <a:pPr marL="0" indent="0">
              <a:buNone/>
            </a:pPr>
            <a:r>
              <a:rPr lang="en-US" dirty="0" smtClean="0"/>
              <a:t>	MOVWF RCSTA</a:t>
            </a:r>
          </a:p>
          <a:p>
            <a:pPr marL="0" indent="0">
              <a:buNone/>
            </a:pPr>
            <a:r>
              <a:rPr lang="en-US" dirty="0" smtClean="0"/>
              <a:t>	MOVLW 0x0F</a:t>
            </a:r>
          </a:p>
          <a:p>
            <a:pPr marL="0" indent="0">
              <a:buNone/>
            </a:pPr>
            <a:r>
              <a:rPr lang="en-US" dirty="0" smtClean="0"/>
              <a:t>	MOVWF SPBRG</a:t>
            </a:r>
          </a:p>
          <a:p>
            <a:pPr marL="0" indent="0">
              <a:buNone/>
            </a:pPr>
            <a:r>
              <a:rPr lang="en-US" dirty="0" smtClean="0"/>
              <a:t>	BSF TRISC, RX</a:t>
            </a:r>
          </a:p>
          <a:p>
            <a:pPr marL="0" indent="0">
              <a:buNone/>
            </a:pPr>
            <a:r>
              <a:rPr lang="en-US" dirty="0" smtClean="0"/>
              <a:t>L1</a:t>
            </a:r>
            <a:r>
              <a:rPr lang="en-US" dirty="0"/>
              <a:t>	</a:t>
            </a:r>
            <a:r>
              <a:rPr lang="en-US" dirty="0" smtClean="0"/>
              <a:t>BTFSS PIR1, RCIF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 RCREG,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20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PIC18: Higher baud rates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taking BRGH bit of TXSTA to 1, we can quadruple the baud rate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BRGH=0, SPBRG=15 gives us a baud rate of 9600</a:t>
            </a:r>
          </a:p>
          <a:p>
            <a:pPr lvl="2"/>
            <a:r>
              <a:rPr lang="en-US" dirty="0" smtClean="0"/>
              <a:t>BRGH=1, SPBRG=15 gives us a baud rate of 38,400</a:t>
            </a:r>
          </a:p>
          <a:p>
            <a:pPr lvl="2"/>
            <a:r>
              <a:rPr lang="en-US" dirty="0" smtClean="0"/>
              <a:t>BRGH=0, SPBRG=4 gives us a baud rate of 28,800</a:t>
            </a:r>
          </a:p>
          <a:p>
            <a:pPr lvl="2"/>
            <a:r>
              <a:rPr lang="en-US" dirty="0" smtClean="0"/>
              <a:t>BRGH=1, SPBRG=4 gives us a baud rate of 115200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27023</TotalTime>
  <Words>2205</Words>
  <Application>Microsoft Office PowerPoint</Application>
  <PresentationFormat>On-screen Show (4:3)</PresentationFormat>
  <Paragraphs>504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PIC18F Serial Interfaces</vt:lpstr>
      <vt:lpstr>Serial Port (RS232) basics</vt:lpstr>
      <vt:lpstr>Serial Port (RS232) physical layer</vt:lpstr>
      <vt:lpstr>PIC18 Serial Port Registers</vt:lpstr>
      <vt:lpstr>PIC18 Serial Port: TXSTA</vt:lpstr>
      <vt:lpstr>PIC18 Serial Port: RCSTA</vt:lpstr>
      <vt:lpstr>PIC18: Serial data transmit</vt:lpstr>
      <vt:lpstr>PIC18: Serial data receive</vt:lpstr>
      <vt:lpstr>PIC18: Higher baud rates</vt:lpstr>
      <vt:lpstr>I2C: Introduction</vt:lpstr>
      <vt:lpstr>I2C: Physical layer</vt:lpstr>
      <vt:lpstr>I2C: Signalling</vt:lpstr>
      <vt:lpstr>I2C: SCL, SDA relationship</vt:lpstr>
      <vt:lpstr>I2C: WRITE (Steps)</vt:lpstr>
      <vt:lpstr>I2C: WRITE (Bus timing)</vt:lpstr>
      <vt:lpstr>I2C: READ (steps)</vt:lpstr>
      <vt:lpstr>I2C: READ (Bus timing)</vt:lpstr>
      <vt:lpstr>I2C: Clock stretching</vt:lpstr>
      <vt:lpstr>I2C: Bus arbitration</vt:lpstr>
      <vt:lpstr>I2C on PIC18F</vt:lpstr>
      <vt:lpstr>SSPSTAT – Status Register</vt:lpstr>
      <vt:lpstr>SSPCON1 – Control Register 1</vt:lpstr>
      <vt:lpstr>SSPCON2 – Control Register 2</vt:lpstr>
      <vt:lpstr>SSPADD, SSPBUF, SSPIF</vt:lpstr>
      <vt:lpstr>I2C on PIC board: Init Sequence</vt:lpstr>
      <vt:lpstr>I2C on PIC: Start, Stop, Verify</vt:lpstr>
      <vt:lpstr>I2C on PIC: Write</vt:lpstr>
      <vt:lpstr>I2C on PIC: Read</vt:lpstr>
      <vt:lpstr>I2C on PIC board: Projects</vt:lpstr>
      <vt:lpstr>SPI: Introduction</vt:lpstr>
      <vt:lpstr>SPI: Bus topology</vt:lpstr>
      <vt:lpstr>SPI: Data transfer</vt:lpstr>
      <vt:lpstr>SPI: Pros and Cons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Nayak</dc:creator>
  <cp:lastModifiedBy>nayak</cp:lastModifiedBy>
  <cp:revision>1174</cp:revision>
  <dcterms:created xsi:type="dcterms:W3CDTF">2014-01-18T01:05:16Z</dcterms:created>
  <dcterms:modified xsi:type="dcterms:W3CDTF">2016-12-30T12:50:13Z</dcterms:modified>
</cp:coreProperties>
</file>