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8" r:id="rId11"/>
    <p:sldId id="274" r:id="rId12"/>
    <p:sldId id="269" r:id="rId13"/>
    <p:sldId id="270" r:id="rId14"/>
    <p:sldId id="271" r:id="rId15"/>
    <p:sldId id="272" r:id="rId16"/>
    <p:sldId id="273" r:id="rId17"/>
  </p:sldIdLst>
  <p:sldSz cx="18288000" cy="10287000"/>
  <p:notesSz cx="6858000" cy="9144000"/>
  <p:embeddedFontLst>
    <p:embeddedFont>
      <p:font typeface="Dancing Script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86" b="-110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DACF9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62C8F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95779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DACF9B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DACF9B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62000" y="131622"/>
            <a:ext cx="15767569" cy="295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4"/>
              </a:lnSpc>
            </a:pPr>
            <a:r>
              <a:rPr lang="en-US" sz="4600" spc="120" dirty="0">
                <a:solidFill>
                  <a:srgbClr val="295779"/>
                </a:solidFill>
                <a:latin typeface="Times New Roman Bold"/>
              </a:rPr>
              <a:t>TRƯỜNG ĐẠI HỌC CÔNG NGHIỆP HÀ NỘI</a:t>
            </a:r>
          </a:p>
          <a:p>
            <a:pPr algn="ctr">
              <a:lnSpc>
                <a:spcPts val="9318"/>
              </a:lnSpc>
            </a:pPr>
            <a:r>
              <a:rPr lang="en-US" sz="4600" spc="110" dirty="0">
                <a:solidFill>
                  <a:srgbClr val="295779"/>
                </a:solidFill>
                <a:latin typeface="Times New Roman Bold"/>
              </a:rPr>
              <a:t>KHOA CÔNG NGHỆ THÔNG TIN </a:t>
            </a:r>
          </a:p>
          <a:p>
            <a:pPr algn="ctr">
              <a:lnSpc>
                <a:spcPts val="8733"/>
              </a:lnSpc>
            </a:pPr>
            <a:r>
              <a:rPr lang="en-US" sz="4600" spc="104" dirty="0">
                <a:solidFill>
                  <a:srgbClr val="295779"/>
                </a:solidFill>
                <a:latin typeface="Times New Roman Bold"/>
              </a:rPr>
              <a:t>ĐỒ ÁN TỐT NGHIỆP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68096" y="4362450"/>
            <a:ext cx="14969014" cy="1428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3"/>
              </a:lnSpc>
            </a:pP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Thiết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kế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Website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bán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giày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cho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cửa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hàng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Ngọc</a:t>
            </a:r>
            <a:r>
              <a:rPr lang="en-US" sz="4600" spc="244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4600" spc="244" dirty="0" err="1">
                <a:solidFill>
                  <a:srgbClr val="295779"/>
                </a:solidFill>
                <a:latin typeface="Times New Roman Bold"/>
              </a:rPr>
              <a:t>Bích</a:t>
            </a:r>
            <a:endParaRPr lang="en-US" sz="4600" spc="244" dirty="0">
              <a:solidFill>
                <a:srgbClr val="295779"/>
              </a:solidFill>
              <a:latin typeface="Times New Roman Bold"/>
            </a:endParaRPr>
          </a:p>
          <a:p>
            <a:pPr algn="ctr">
              <a:lnSpc>
                <a:spcPts val="3824"/>
              </a:lnSpc>
            </a:pPr>
            <a:endParaRPr lang="en-US" sz="4600" spc="244" dirty="0">
              <a:solidFill>
                <a:srgbClr val="295779"/>
              </a:solidFill>
              <a:latin typeface="Times New Roman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0" y="274497"/>
            <a:ext cx="2185939" cy="2436891"/>
            <a:chOff x="0" y="0"/>
            <a:chExt cx="2508946" cy="279698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508989" cy="2796921"/>
            </a:xfrm>
            <a:custGeom>
              <a:avLst/>
              <a:gdLst/>
              <a:ahLst/>
              <a:cxnLst/>
              <a:rect l="l" t="t" r="r" b="b"/>
              <a:pathLst>
                <a:path w="2508989" h="2796921">
                  <a:moveTo>
                    <a:pt x="0" y="0"/>
                  </a:moveTo>
                  <a:lnTo>
                    <a:pt x="2508989" y="0"/>
                  </a:lnTo>
                  <a:lnTo>
                    <a:pt x="2508989" y="2796921"/>
                  </a:lnTo>
                  <a:lnTo>
                    <a:pt x="0" y="2796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46" r="-7444" b="-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524000" y="6296025"/>
            <a:ext cx="7827946" cy="220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CBHD: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TS.Phạm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Văn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Hiệp</a:t>
            </a:r>
            <a:endParaRPr lang="en-US" sz="3600" spc="176" dirty="0">
              <a:solidFill>
                <a:srgbClr val="446F93"/>
              </a:solidFill>
              <a:latin typeface="Times New Roman"/>
            </a:endParaRPr>
          </a:p>
          <a:p>
            <a:pPr algn="just">
              <a:lnSpc>
                <a:spcPts val="4249"/>
              </a:lnSpc>
            </a:pP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Họ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tên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sinh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viên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: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Nguyễn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Thị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Bích</a:t>
            </a:r>
            <a:endParaRPr lang="en-US" sz="3600" spc="176" dirty="0">
              <a:solidFill>
                <a:srgbClr val="446F93"/>
              </a:solidFill>
              <a:latin typeface="Times New Roman"/>
            </a:endParaRPr>
          </a:p>
          <a:p>
            <a:pPr algn="just">
              <a:lnSpc>
                <a:spcPts val="4249"/>
              </a:lnSpc>
            </a:pP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Mã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sinh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 </a:t>
            </a: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viên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: 2020608404</a:t>
            </a:r>
          </a:p>
          <a:p>
            <a:pPr algn="just">
              <a:lnSpc>
                <a:spcPts val="4249"/>
              </a:lnSpc>
            </a:pPr>
            <a:r>
              <a:rPr lang="en-US" sz="3600" spc="176" dirty="0" err="1">
                <a:solidFill>
                  <a:srgbClr val="446F93"/>
                </a:solidFill>
                <a:latin typeface="Times New Roman"/>
              </a:rPr>
              <a:t>Lớp</a:t>
            </a:r>
            <a:r>
              <a:rPr lang="en-US" sz="3600" spc="176" dirty="0">
                <a:solidFill>
                  <a:srgbClr val="446F93"/>
                </a:solidFill>
                <a:latin typeface="Times New Roman"/>
              </a:rPr>
              <a:t>: HTTT02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05795" y="-1552150"/>
            <a:ext cx="8617561" cy="13556505"/>
            <a:chOff x="0" y="0"/>
            <a:chExt cx="11490081" cy="18075340"/>
          </a:xfrm>
        </p:grpSpPr>
        <p:sp>
          <p:nvSpPr>
            <p:cNvPr id="3" name="Freeform 3"/>
            <p:cNvSpPr/>
            <p:nvPr/>
          </p:nvSpPr>
          <p:spPr>
            <a:xfrm flipH="1">
              <a:off x="4375679" y="0"/>
              <a:ext cx="7114402" cy="8220422"/>
            </a:xfrm>
            <a:custGeom>
              <a:avLst/>
              <a:gdLst/>
              <a:ahLst/>
              <a:cxnLst/>
              <a:rect l="l" t="t" r="r" b="b"/>
              <a:pathLst>
                <a:path w="7114402" h="8220422">
                  <a:moveTo>
                    <a:pt x="7114402" y="0"/>
                  </a:moveTo>
                  <a:lnTo>
                    <a:pt x="0" y="0"/>
                  </a:lnTo>
                  <a:lnTo>
                    <a:pt x="0" y="8220422"/>
                  </a:lnTo>
                  <a:lnTo>
                    <a:pt x="7114402" y="8220422"/>
                  </a:lnTo>
                  <a:lnTo>
                    <a:pt x="711440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0" y="8909197"/>
              <a:ext cx="7932880" cy="9166143"/>
            </a:xfrm>
            <a:custGeom>
              <a:avLst/>
              <a:gdLst/>
              <a:ahLst/>
              <a:cxnLst/>
              <a:rect l="l" t="t" r="r" b="b"/>
              <a:pathLst>
                <a:path w="7932880" h="9166143">
                  <a:moveTo>
                    <a:pt x="7932880" y="0"/>
                  </a:moveTo>
                  <a:lnTo>
                    <a:pt x="0" y="0"/>
                  </a:lnTo>
                  <a:lnTo>
                    <a:pt x="0" y="9166143"/>
                  </a:lnTo>
                  <a:lnTo>
                    <a:pt x="7932880" y="9166143"/>
                  </a:lnTo>
                  <a:lnTo>
                    <a:pt x="793288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62000" y="855249"/>
            <a:ext cx="7556026" cy="68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03"/>
              </a:lnSpc>
            </a:pPr>
            <a:r>
              <a:rPr lang="vi-VN" sz="8000" strike="noStrike" dirty="0">
                <a:solidFill>
                  <a:srgbClr val="295779"/>
                </a:solidFill>
                <a:latin typeface="Times New Roman"/>
              </a:rPr>
              <a:t>Cơ sở dữ liệu</a:t>
            </a:r>
            <a:endParaRPr lang="en-US" sz="8000" strike="noStrike" dirty="0">
              <a:solidFill>
                <a:srgbClr val="295779"/>
              </a:solidFill>
              <a:latin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823DAC-9BD9-ED03-1DBB-8B1E548C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66900"/>
            <a:ext cx="16154400" cy="807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446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446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7EBB6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8F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27146" y="4167486"/>
            <a:ext cx="14115585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2"/>
              </a:lnSpc>
            </a:pP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Demo </a:t>
            </a:r>
            <a:r>
              <a:rPr lang="en-US" sz="8353" dirty="0" err="1">
                <a:solidFill>
                  <a:srgbClr val="295779"/>
                </a:solidFill>
                <a:latin typeface="Times New Roman Bold"/>
              </a:rPr>
              <a:t>Sản</a:t>
            </a: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8353" dirty="0" err="1">
                <a:solidFill>
                  <a:srgbClr val="295779"/>
                </a:solidFill>
                <a:latin typeface="Times New Roman Bold"/>
              </a:rPr>
              <a:t>Phẩm</a:t>
            </a: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0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00" y="3848100"/>
            <a:ext cx="98298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580"/>
              </a:lnSpc>
            </a:pPr>
            <a:r>
              <a:rPr lang="en-US" sz="7800" u="none" dirty="0">
                <a:solidFill>
                  <a:srgbClr val="295779"/>
                </a:solidFill>
                <a:latin typeface="Times New Roman"/>
              </a:rPr>
              <a:t>KẾT QUẢ</a:t>
            </a:r>
            <a:r>
              <a:rPr lang="vi-VN" sz="7800" u="none" dirty="0">
                <a:solidFill>
                  <a:srgbClr val="295779"/>
                </a:solidFill>
                <a:latin typeface="Times New Roman"/>
              </a:rPr>
              <a:t> ĐẠT ĐƯỢC</a:t>
            </a:r>
            <a:endParaRPr lang="en-US" sz="7800" u="none" dirty="0">
              <a:solidFill>
                <a:srgbClr val="295779"/>
              </a:solidFill>
              <a:latin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172700" y="0"/>
            <a:ext cx="8115300" cy="10287000"/>
          </a:xfrm>
          <a:prstGeom prst="rect">
            <a:avLst/>
          </a:prstGeom>
          <a:solidFill>
            <a:srgbClr val="F7F7F7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2F2FAAB-F783-11E2-A14A-7C95CE21A751}"/>
              </a:ext>
            </a:extLst>
          </p:cNvPr>
          <p:cNvGrpSpPr/>
          <p:nvPr/>
        </p:nvGrpSpPr>
        <p:grpSpPr>
          <a:xfrm>
            <a:off x="10125456" y="1025528"/>
            <a:ext cx="7810500" cy="6748009"/>
            <a:chOff x="0" y="0"/>
            <a:chExt cx="6350000" cy="591185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F741B14-447C-A8FA-D5C6-637DF39E6DD2}"/>
                </a:ext>
              </a:extLst>
            </p:cNvPr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/>
              <a:stretch>
                <a:fillRect t="-3801" b="-358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45679E-6 L 0.11163 -3.4567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3341" y="730773"/>
            <a:ext cx="14501319" cy="134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 dirty="0" err="1">
                <a:solidFill>
                  <a:srgbClr val="295779"/>
                </a:solidFill>
                <a:latin typeface="Times New Roman Bold"/>
              </a:rPr>
              <a:t>Kết</a:t>
            </a:r>
            <a:r>
              <a:rPr lang="en-US" sz="8500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8500" dirty="0" err="1">
                <a:solidFill>
                  <a:srgbClr val="295779"/>
                </a:solidFill>
                <a:latin typeface="Times New Roman Bold"/>
              </a:rPr>
              <a:t>quả</a:t>
            </a:r>
            <a:endParaRPr lang="en-US" sz="8500" dirty="0">
              <a:solidFill>
                <a:srgbClr val="295779"/>
              </a:solidFill>
              <a:latin typeface="Times New Roman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893340" y="2781300"/>
            <a:ext cx="14501319" cy="0"/>
          </a:xfrm>
          <a:prstGeom prst="line">
            <a:avLst/>
          </a:prstGeom>
          <a:ln w="38100" cap="flat">
            <a:solidFill>
              <a:srgbClr val="446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239000" y="4184374"/>
            <a:ext cx="3568923" cy="315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Hiểu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quy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trình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tìm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mua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đặt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hàng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online.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49200" y="4192657"/>
            <a:ext cx="3568923" cy="391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Thực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hiện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được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đầy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đủ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chức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đã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đề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ra</a:t>
            </a:r>
            <a:endParaRPr lang="en-US" sz="5000" dirty="0">
              <a:solidFill>
                <a:srgbClr val="295779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3341" y="4152900"/>
            <a:ext cx="3568923" cy="315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Xây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dựng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thành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công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website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bán</a:t>
            </a:r>
            <a:r>
              <a:rPr lang="en-US" sz="5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000" dirty="0" err="1">
                <a:solidFill>
                  <a:srgbClr val="295779"/>
                </a:solidFill>
                <a:latin typeface="Times New Roman"/>
              </a:rPr>
              <a:t>giày</a:t>
            </a:r>
            <a:endParaRPr lang="en-US" sz="5000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DACF9B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476704" y="95250"/>
            <a:ext cx="629876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446F93"/>
                </a:solidFill>
                <a:latin typeface="Times New Roman Bold"/>
              </a:rPr>
              <a:t>Hạn</a:t>
            </a:r>
            <a:r>
              <a:rPr lang="en-US" sz="6000" dirty="0">
                <a:solidFill>
                  <a:srgbClr val="446F93"/>
                </a:solidFill>
                <a:latin typeface="Times New Roman Bold"/>
              </a:rPr>
              <a:t> </a:t>
            </a:r>
            <a:r>
              <a:rPr lang="en-US" sz="6000" dirty="0" err="1">
                <a:solidFill>
                  <a:srgbClr val="446F93"/>
                </a:solidFill>
                <a:latin typeface="Times New Roman Bold"/>
              </a:rPr>
              <a:t>chế</a:t>
            </a:r>
            <a:r>
              <a:rPr lang="en-US" sz="6000" dirty="0">
                <a:solidFill>
                  <a:srgbClr val="446F93"/>
                </a:solidFill>
                <a:latin typeface="Times New Roman Bold"/>
              </a:rPr>
              <a:t> </a:t>
            </a:r>
            <a:r>
              <a:rPr lang="en-US" sz="6000" dirty="0" err="1">
                <a:solidFill>
                  <a:srgbClr val="446F93"/>
                </a:solidFill>
                <a:latin typeface="Times New Roman Bold"/>
              </a:rPr>
              <a:t>của</a:t>
            </a:r>
            <a:r>
              <a:rPr lang="en-US" sz="6000" dirty="0">
                <a:solidFill>
                  <a:srgbClr val="446F93"/>
                </a:solidFill>
                <a:latin typeface="Times New Roman Bold"/>
              </a:rPr>
              <a:t> </a:t>
            </a:r>
            <a:r>
              <a:rPr lang="en-US" sz="6000" dirty="0" err="1">
                <a:solidFill>
                  <a:srgbClr val="446F93"/>
                </a:solidFill>
                <a:latin typeface="Times New Roman Bold"/>
              </a:rPr>
              <a:t>đề</a:t>
            </a:r>
            <a:r>
              <a:rPr lang="en-US" sz="6000" dirty="0">
                <a:solidFill>
                  <a:srgbClr val="446F93"/>
                </a:solidFill>
                <a:latin typeface="Times New Roman Bold"/>
              </a:rPr>
              <a:t> </a:t>
            </a:r>
            <a:r>
              <a:rPr lang="en-US" sz="6000" dirty="0" err="1">
                <a:solidFill>
                  <a:srgbClr val="446F93"/>
                </a:solidFill>
                <a:latin typeface="Times New Roman Bold"/>
              </a:rPr>
              <a:t>tài</a:t>
            </a:r>
            <a:endParaRPr lang="en-US" sz="6000" dirty="0">
              <a:solidFill>
                <a:srgbClr val="446F93"/>
              </a:solidFill>
              <a:latin typeface="Times New Roma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8390" y="1200150"/>
            <a:ext cx="16395392" cy="84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25"/>
              </a:lnSpc>
            </a:pPr>
            <a:r>
              <a:rPr lang="en-US" sz="5625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Chưa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có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nhiều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kiến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thức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thực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tế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nên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việc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xây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dựng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phần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mềm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áp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dụng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vào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thực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tế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còn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một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số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thiếu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sót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just">
              <a:lnSpc>
                <a:spcPts val="10125"/>
              </a:lnSpc>
            </a:pPr>
            <a:r>
              <a:rPr lang="en-US" sz="5625" dirty="0">
                <a:solidFill>
                  <a:srgbClr val="295779"/>
                </a:solidFill>
                <a:latin typeface="Times New Roman"/>
              </a:rPr>
              <a:t>- Giao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diện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vẫn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chưa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thực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sự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bắt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mắt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khó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cho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người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mới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sử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vi-VN" sz="5625" dirty="0">
                <a:solidFill>
                  <a:srgbClr val="295779"/>
                </a:solidFill>
                <a:latin typeface="Times New Roman"/>
              </a:rPr>
              <a:t>dụng.</a:t>
            </a:r>
            <a:endParaRPr lang="en-US" sz="5625" dirty="0">
              <a:solidFill>
                <a:srgbClr val="295779"/>
              </a:solidFill>
              <a:latin typeface="Times New Roman"/>
            </a:endParaRPr>
          </a:p>
          <a:p>
            <a:pPr algn="just">
              <a:lnSpc>
                <a:spcPts val="10125"/>
              </a:lnSpc>
            </a:pPr>
            <a:r>
              <a:rPr lang="en-US" sz="5625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Một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số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chức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hoạt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động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chưa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tốt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just">
              <a:lnSpc>
                <a:spcPts val="10125"/>
              </a:lnSpc>
            </a:pPr>
            <a:r>
              <a:rPr lang="en-US" sz="5625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Chưa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tối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ưu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về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mặt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hiệu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625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625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ctr">
              <a:lnSpc>
                <a:spcPts val="5250"/>
              </a:lnSpc>
            </a:pPr>
            <a:endParaRPr lang="en-US" sz="5625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DACF9B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24946" y="238767"/>
            <a:ext cx="10835211" cy="101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6049" b="1" dirty="0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6049" b="1" dirty="0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6049" b="1" dirty="0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49" b="1" dirty="0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6049" b="1" dirty="0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49" b="1" dirty="0" err="1">
                <a:solidFill>
                  <a:srgbClr val="446F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6049" b="1" dirty="0">
              <a:solidFill>
                <a:srgbClr val="446F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57200" y="1419225"/>
            <a:ext cx="17779789" cy="7696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5833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Tối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ưu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giao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diện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quản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trị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cập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nhật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thêm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tính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l">
              <a:lnSpc>
                <a:spcPts val="10499"/>
              </a:lnSpc>
            </a:pPr>
            <a:r>
              <a:rPr lang="en-US" sz="5833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Tối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ưu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chức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nhằm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nâng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cao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sự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trải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nghiệm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của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khách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hàng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l">
              <a:lnSpc>
                <a:spcPts val="10499"/>
              </a:lnSpc>
            </a:pPr>
            <a:r>
              <a:rPr lang="en-US" sz="5833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Tăng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cường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bảo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mật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cho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người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dùng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hệ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vi-VN" sz="5833" dirty="0">
                <a:solidFill>
                  <a:srgbClr val="295779"/>
                </a:solidFill>
                <a:latin typeface="Times New Roman"/>
              </a:rPr>
              <a:t>thống.</a:t>
            </a:r>
            <a:endParaRPr lang="en-US" sz="5833" dirty="0">
              <a:solidFill>
                <a:srgbClr val="295779"/>
              </a:solidFill>
              <a:latin typeface="Times New Roman"/>
            </a:endParaRPr>
          </a:p>
          <a:p>
            <a:pPr algn="l">
              <a:lnSpc>
                <a:spcPts val="10499"/>
              </a:lnSpc>
            </a:pPr>
            <a:r>
              <a:rPr lang="en-US" sz="5833" dirty="0">
                <a:solidFill>
                  <a:srgbClr val="295779"/>
                </a:solidFill>
                <a:latin typeface="Times New Roman"/>
              </a:rPr>
              <a:t>-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Xây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dựng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thêm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chức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năng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cho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5833" dirty="0" err="1">
                <a:solidFill>
                  <a:srgbClr val="295779"/>
                </a:solidFill>
                <a:latin typeface="Times New Roman"/>
              </a:rPr>
              <a:t>trang</a:t>
            </a:r>
            <a:r>
              <a:rPr lang="en-US" sz="5833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vi-VN" sz="5833" dirty="0">
                <a:solidFill>
                  <a:srgbClr val="295779"/>
                </a:solidFill>
                <a:latin typeface="Times New Roman"/>
              </a:rPr>
              <a:t>web.</a:t>
            </a:r>
            <a:endParaRPr lang="en-US" sz="5833" dirty="0">
              <a:solidFill>
                <a:srgbClr val="295779"/>
              </a:solidFill>
              <a:latin typeface="Times New Roman"/>
            </a:endParaRPr>
          </a:p>
          <a:p>
            <a:pPr algn="ctr">
              <a:lnSpc>
                <a:spcPts val="8166"/>
              </a:lnSpc>
            </a:pPr>
            <a:endParaRPr lang="en-US" sz="5833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62C8F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 rot="-592460">
            <a:off x="3245648" y="1818015"/>
            <a:ext cx="10225948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55"/>
              </a:lnSpc>
            </a:pPr>
            <a:r>
              <a:rPr lang="en-US" sz="22455" b="1" dirty="0">
                <a:solidFill>
                  <a:srgbClr val="2957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TextBox 21"/>
          <p:cNvSpPr txBox="1"/>
          <p:nvPr/>
        </p:nvSpPr>
        <p:spPr>
          <a:xfrm rot="-515361">
            <a:off x="4317498" y="4448431"/>
            <a:ext cx="9325890" cy="259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09"/>
              </a:lnSpc>
            </a:pPr>
            <a:r>
              <a:rPr lang="en-US" sz="20209" b="1" dirty="0">
                <a:solidFill>
                  <a:srgbClr val="2957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8600" y="8098210"/>
            <a:ext cx="16480845" cy="122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Cảm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ơn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thầy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bạn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đã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chú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ý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lắng</a:t>
            </a:r>
            <a:r>
              <a:rPr lang="en-US" sz="6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6000" dirty="0" err="1">
                <a:solidFill>
                  <a:srgbClr val="295779"/>
                </a:solidFill>
                <a:latin typeface="Times New Roman"/>
              </a:rPr>
              <a:t>nghe</a:t>
            </a:r>
            <a:endParaRPr lang="en-US" sz="6000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3144" y="1548284"/>
            <a:ext cx="12753867" cy="1552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dirty="0" err="1">
                <a:solidFill>
                  <a:srgbClr val="446F93"/>
                </a:solidFill>
                <a:latin typeface="Times New Roman"/>
              </a:rPr>
              <a:t>Nội</a:t>
            </a:r>
            <a:r>
              <a:rPr lang="en-US" sz="9000" dirty="0">
                <a:solidFill>
                  <a:srgbClr val="446F93"/>
                </a:solidFill>
                <a:latin typeface="Times New Roman"/>
              </a:rPr>
              <a:t> dung </a:t>
            </a:r>
            <a:r>
              <a:rPr lang="en-US" sz="9000" dirty="0" err="1">
                <a:solidFill>
                  <a:srgbClr val="446F93"/>
                </a:solidFill>
                <a:latin typeface="Times New Roman"/>
              </a:rPr>
              <a:t>chính</a:t>
            </a:r>
            <a:endParaRPr lang="en-US" sz="9000" dirty="0">
              <a:solidFill>
                <a:srgbClr val="446F93"/>
              </a:solidFill>
              <a:latin typeface="Times New Rom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0" y="4905166"/>
            <a:ext cx="4325344" cy="1305527"/>
            <a:chOff x="0" y="0"/>
            <a:chExt cx="5767126" cy="1740702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05883" cy="910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17"/>
                </a:lnSpc>
              </a:pPr>
              <a:r>
                <a:rPr lang="en-US" sz="4431" dirty="0">
                  <a:solidFill>
                    <a:srgbClr val="446F93"/>
                  </a:solidFill>
                  <a:latin typeface="Dancing Script"/>
                </a:rPr>
                <a:t>01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50125" y="122228"/>
              <a:ext cx="4317001" cy="1618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</a:pPr>
              <a:r>
                <a:rPr lang="en-US" sz="3599" dirty="0" err="1">
                  <a:solidFill>
                    <a:srgbClr val="446F93"/>
                  </a:solidFill>
                  <a:latin typeface="Times New Roman"/>
                </a:rPr>
                <a:t>Tổng</a:t>
              </a:r>
              <a:r>
                <a:rPr lang="en-US" sz="3599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599" dirty="0" err="1">
                  <a:solidFill>
                    <a:srgbClr val="446F93"/>
                  </a:solidFill>
                  <a:latin typeface="Times New Roman"/>
                </a:rPr>
                <a:t>quan</a:t>
              </a:r>
              <a:r>
                <a:rPr lang="en-US" sz="3599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599" dirty="0" err="1">
                  <a:solidFill>
                    <a:srgbClr val="446F93"/>
                  </a:solidFill>
                  <a:latin typeface="Times New Roman"/>
                </a:rPr>
                <a:t>về</a:t>
              </a:r>
              <a:r>
                <a:rPr lang="en-US" sz="3599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599" dirty="0" err="1">
                  <a:solidFill>
                    <a:srgbClr val="446F93"/>
                  </a:solidFill>
                  <a:latin typeface="Times New Roman"/>
                </a:rPr>
                <a:t>đề</a:t>
              </a:r>
              <a:r>
                <a:rPr lang="en-US" sz="3599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599" dirty="0" err="1">
                  <a:solidFill>
                    <a:srgbClr val="446F93"/>
                  </a:solidFill>
                  <a:latin typeface="Times New Roman"/>
                </a:rPr>
                <a:t>tài</a:t>
              </a:r>
              <a:endParaRPr lang="en-US" sz="3599" dirty="0">
                <a:solidFill>
                  <a:srgbClr val="446F93"/>
                </a:solidFill>
                <a:latin typeface="Times New Roman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72000" y="6539437"/>
            <a:ext cx="4880089" cy="776288"/>
            <a:chOff x="0" y="-19050"/>
            <a:chExt cx="6506785" cy="1035050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1134891" cy="103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446F93"/>
                  </a:solidFill>
                  <a:latin typeface="Dancing Script"/>
                </a:rPr>
                <a:t>03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36111" y="151343"/>
              <a:ext cx="4870674" cy="746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80"/>
                </a:lnSpc>
              </a:pP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Demo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sản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phẩm</a:t>
              </a:r>
              <a:endParaRPr lang="en-US" sz="3600" dirty="0">
                <a:solidFill>
                  <a:srgbClr val="446F93"/>
                </a:solidFill>
                <a:latin typeface="Times New Roman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24767" y="4869044"/>
            <a:ext cx="5257409" cy="1290742"/>
            <a:chOff x="0" y="-19050"/>
            <a:chExt cx="7009879" cy="172098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050"/>
              <a:ext cx="1222639" cy="103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446F93"/>
                  </a:solidFill>
                  <a:latin typeface="Dancing Script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62611" y="151343"/>
              <a:ext cx="5247268" cy="1550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80"/>
                </a:lnSpc>
              </a:pP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Phân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tích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thiết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kế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hệ</a:t>
              </a:r>
              <a:r>
                <a:rPr lang="en-US" sz="3600" dirty="0">
                  <a:solidFill>
                    <a:srgbClr val="446F93"/>
                  </a:solidFill>
                  <a:latin typeface="Times New Roman"/>
                </a:rPr>
                <a:t> </a:t>
              </a:r>
              <a:r>
                <a:rPr lang="en-US" sz="3600" dirty="0" err="1">
                  <a:solidFill>
                    <a:srgbClr val="446F93"/>
                  </a:solidFill>
                  <a:latin typeface="Times New Roman"/>
                </a:rPr>
                <a:t>thống</a:t>
              </a:r>
              <a:endParaRPr lang="en-US" sz="3600" dirty="0">
                <a:solidFill>
                  <a:srgbClr val="446F93"/>
                </a:solidFill>
                <a:latin typeface="Times New Roman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724767" y="6790872"/>
            <a:ext cx="4880089" cy="776288"/>
            <a:chOff x="0" y="-19050"/>
            <a:chExt cx="6506785" cy="103505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1134891" cy="103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446F93"/>
                  </a:solidFill>
                  <a:latin typeface="Dancing Script"/>
                </a:rPr>
                <a:t>04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636111" y="151343"/>
              <a:ext cx="4870674" cy="746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80"/>
                </a:lnSpc>
              </a:pPr>
              <a:r>
                <a:rPr lang="vi-VN" sz="3600" dirty="0">
                  <a:solidFill>
                    <a:srgbClr val="446F93"/>
                  </a:solidFill>
                  <a:latin typeface="Times New Roman"/>
                </a:rPr>
                <a:t>Kết quả đạt được</a:t>
              </a:r>
              <a:endParaRPr lang="en-US" sz="3600" dirty="0">
                <a:solidFill>
                  <a:srgbClr val="446F93"/>
                </a:solidFill>
                <a:latin typeface="Times New Roman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>
            <a:off x="1606944" y="4329385"/>
            <a:ext cx="10961021" cy="0"/>
          </a:xfrm>
          <a:prstGeom prst="line">
            <a:avLst/>
          </a:prstGeom>
          <a:ln w="104775" cap="flat">
            <a:solidFill>
              <a:srgbClr val="88A2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8399205" y="-1257300"/>
            <a:ext cx="12523773" cy="1252377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19050"/>
                  </a:moveTo>
                  <a:cubicBezTo>
                    <a:pt x="4150360" y="19050"/>
                    <a:pt x="4480560" y="85090"/>
                    <a:pt x="4791710" y="217170"/>
                  </a:cubicBezTo>
                  <a:cubicBezTo>
                    <a:pt x="5091430" y="344170"/>
                    <a:pt x="5361940" y="525780"/>
                    <a:pt x="5593080" y="756920"/>
                  </a:cubicBezTo>
                  <a:cubicBezTo>
                    <a:pt x="5824220" y="988060"/>
                    <a:pt x="6005830" y="1258570"/>
                    <a:pt x="6132830" y="1558290"/>
                  </a:cubicBezTo>
                  <a:cubicBezTo>
                    <a:pt x="6263640" y="1869440"/>
                    <a:pt x="6330950" y="2199640"/>
                    <a:pt x="6330950" y="2540000"/>
                  </a:cubicBezTo>
                  <a:lnTo>
                    <a:pt x="6330950" y="3810000"/>
                  </a:lnTo>
                  <a:cubicBezTo>
                    <a:pt x="6330950" y="4150360"/>
                    <a:pt x="6264910" y="4480560"/>
                    <a:pt x="6132830" y="4791710"/>
                  </a:cubicBezTo>
                  <a:cubicBezTo>
                    <a:pt x="6005830" y="5091430"/>
                    <a:pt x="5824220" y="5361940"/>
                    <a:pt x="5593080" y="5593080"/>
                  </a:cubicBezTo>
                  <a:cubicBezTo>
                    <a:pt x="5361940" y="5824220"/>
                    <a:pt x="5091430" y="6005830"/>
                    <a:pt x="4791710" y="6132830"/>
                  </a:cubicBezTo>
                  <a:cubicBezTo>
                    <a:pt x="4480560" y="6263640"/>
                    <a:pt x="4150360" y="6330950"/>
                    <a:pt x="3810000" y="6330950"/>
                  </a:cubicBezTo>
                  <a:lnTo>
                    <a:pt x="2540000" y="6330950"/>
                  </a:lnTo>
                  <a:cubicBezTo>
                    <a:pt x="2199640" y="6330950"/>
                    <a:pt x="1869440" y="6264910"/>
                    <a:pt x="1558290" y="6132830"/>
                  </a:cubicBezTo>
                  <a:cubicBezTo>
                    <a:pt x="1258570" y="6005830"/>
                    <a:pt x="988060" y="5824220"/>
                    <a:pt x="756920" y="5593080"/>
                  </a:cubicBezTo>
                  <a:cubicBezTo>
                    <a:pt x="525780" y="5361940"/>
                    <a:pt x="344170" y="5091430"/>
                    <a:pt x="217170" y="4791710"/>
                  </a:cubicBezTo>
                  <a:cubicBezTo>
                    <a:pt x="85090" y="4480560"/>
                    <a:pt x="19050" y="4150360"/>
                    <a:pt x="19050" y="3810000"/>
                  </a:cubicBezTo>
                  <a:lnTo>
                    <a:pt x="19050" y="2540000"/>
                  </a:lnTo>
                  <a:cubicBezTo>
                    <a:pt x="19050" y="2199640"/>
                    <a:pt x="85090" y="1869440"/>
                    <a:pt x="217170" y="1558290"/>
                  </a:cubicBezTo>
                  <a:cubicBezTo>
                    <a:pt x="344170" y="1258570"/>
                    <a:pt x="525780" y="988060"/>
                    <a:pt x="756920" y="756920"/>
                  </a:cubicBezTo>
                  <a:cubicBezTo>
                    <a:pt x="988060" y="525780"/>
                    <a:pt x="1258570" y="344170"/>
                    <a:pt x="1558290" y="217170"/>
                  </a:cubicBezTo>
                  <a:cubicBezTo>
                    <a:pt x="1869440" y="85090"/>
                    <a:pt x="2199640" y="19050"/>
                    <a:pt x="2540000" y="19050"/>
                  </a:cubicBezTo>
                  <a:lnTo>
                    <a:pt x="3810000" y="19050"/>
                  </a:lnTo>
                  <a:moveTo>
                    <a:pt x="3810000" y="0"/>
                  </a:moveTo>
                  <a:lnTo>
                    <a:pt x="2540000" y="0"/>
                  </a:lnTo>
                  <a:cubicBezTo>
                    <a:pt x="1136650" y="0"/>
                    <a:pt x="0" y="1136650"/>
                    <a:pt x="0" y="2540000"/>
                  </a:cubicBezTo>
                  <a:lnTo>
                    <a:pt x="0" y="3810000"/>
                  </a:lnTo>
                  <a:cubicBezTo>
                    <a:pt x="0" y="5213350"/>
                    <a:pt x="1136650" y="6350000"/>
                    <a:pt x="2540000" y="6350000"/>
                  </a:cubicBezTo>
                  <a:lnTo>
                    <a:pt x="3810000" y="6350000"/>
                  </a:lnTo>
                  <a:cubicBezTo>
                    <a:pt x="5213350" y="6350000"/>
                    <a:pt x="6350000" y="5213350"/>
                    <a:pt x="6350000" y="3810000"/>
                  </a:cubicBezTo>
                  <a:lnTo>
                    <a:pt x="6350000" y="2540000"/>
                  </a:lnTo>
                  <a:cubicBezTo>
                    <a:pt x="6350000" y="1136650"/>
                    <a:pt x="5213350" y="0"/>
                    <a:pt x="3810000" y="0"/>
                  </a:cubicBezTo>
                  <a:lnTo>
                    <a:pt x="381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763592" y="968258"/>
            <a:ext cx="8969369" cy="8350483"/>
            <a:chOff x="0" y="0"/>
            <a:chExt cx="6350000" cy="5911850"/>
          </a:xfrm>
        </p:grpSpPr>
        <p:sp>
          <p:nvSpPr>
            <p:cNvPr id="6" name="Freeform 6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/>
              <a:stretch>
                <a:fillRect t="-3627" b="-375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02050" y="3160779"/>
            <a:ext cx="7861542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 dirty="0">
                <a:solidFill>
                  <a:srgbClr val="295779"/>
                </a:solidFill>
                <a:latin typeface="Times New Roman Bold"/>
              </a:rPr>
              <a:t>TỔNG QUAN VỀ ĐỀ TÀI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111E-6 0 L 0.11728 0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FEB0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FEB0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62C8F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8F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D48F7A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8F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62C8F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62C8F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02235" y="2033771"/>
            <a:ext cx="7193476" cy="4795651"/>
            <a:chOff x="0" y="0"/>
            <a:chExt cx="9591301" cy="639420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591294" cy="6394196"/>
            </a:xfrm>
            <a:custGeom>
              <a:avLst/>
              <a:gdLst/>
              <a:ahLst/>
              <a:cxnLst/>
              <a:rect l="l" t="t" r="r" b="b"/>
              <a:pathLst>
                <a:path w="9591294" h="6394196">
                  <a:moveTo>
                    <a:pt x="0" y="0"/>
                  </a:moveTo>
                  <a:lnTo>
                    <a:pt x="9591294" y="0"/>
                  </a:lnTo>
                  <a:lnTo>
                    <a:pt x="9591294" y="6394196"/>
                  </a:lnTo>
                  <a:lnTo>
                    <a:pt x="0" y="6394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192290" y="2033771"/>
            <a:ext cx="7292925" cy="4795651"/>
            <a:chOff x="0" y="0"/>
            <a:chExt cx="9723900" cy="639420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723882" cy="6394196"/>
            </a:xfrm>
            <a:custGeom>
              <a:avLst/>
              <a:gdLst/>
              <a:ahLst/>
              <a:cxnLst/>
              <a:rect l="l" t="t" r="r" b="b"/>
              <a:pathLst>
                <a:path w="9723882" h="6394196">
                  <a:moveTo>
                    <a:pt x="0" y="0"/>
                  </a:moveTo>
                  <a:lnTo>
                    <a:pt x="9723882" y="0"/>
                  </a:lnTo>
                  <a:lnTo>
                    <a:pt x="9723882" y="6394196"/>
                  </a:lnTo>
                  <a:lnTo>
                    <a:pt x="0" y="6394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92166" y="419100"/>
            <a:ext cx="7469029" cy="131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7000" dirty="0">
                <a:solidFill>
                  <a:srgbClr val="295779"/>
                </a:solidFill>
                <a:latin typeface="Times New Roman"/>
              </a:rPr>
              <a:t>Lý do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chọn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đề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tài</a:t>
            </a:r>
            <a:endParaRPr lang="en-US" sz="7000" dirty="0">
              <a:solidFill>
                <a:srgbClr val="295779"/>
              </a:solidFill>
              <a:latin typeface="Times New Roma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28700" y="6997245"/>
            <a:ext cx="7193476" cy="185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>
                <a:solidFill>
                  <a:srgbClr val="295779"/>
                </a:solidFill>
                <a:latin typeface="Times New Roman"/>
              </a:rPr>
              <a:t>Trong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thời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đại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công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nghệ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4.0,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dịch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vụ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mua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sắm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trực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tuyến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giao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dịch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điện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tử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đang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trở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nên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phổ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biến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quen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thuộc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91739" y="6997245"/>
            <a:ext cx="7193476" cy="185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bạn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trẻ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dễ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dàng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tìm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kiếm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mua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bán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sản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phẩm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hàng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hóa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cần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thiết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cho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cuộc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sống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hằng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199" dirty="0" err="1">
                <a:solidFill>
                  <a:srgbClr val="295779"/>
                </a:solidFill>
                <a:latin typeface="Times New Roman"/>
              </a:rPr>
              <a:t>ngày</a:t>
            </a:r>
            <a:r>
              <a:rPr lang="en-US" sz="3199" dirty="0">
                <a:solidFill>
                  <a:srgbClr val="295779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446F9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F9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EB03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A94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F9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446F9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446F9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793" b="-79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144000" y="3676822"/>
            <a:ext cx="8007599" cy="265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6"/>
              </a:lnSpc>
            </a:pPr>
            <a:r>
              <a:rPr lang="en-US" sz="7000" dirty="0">
                <a:solidFill>
                  <a:srgbClr val="295779"/>
                </a:solidFill>
                <a:latin typeface="Times New Roman"/>
              </a:rPr>
              <a:t>Ý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nghĩa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khoa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học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thực</a:t>
            </a:r>
            <a:r>
              <a:rPr lang="en-US" sz="70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7000" dirty="0" err="1">
                <a:solidFill>
                  <a:srgbClr val="295779"/>
                </a:solidFill>
                <a:latin typeface="Times New Roman"/>
              </a:rPr>
              <a:t>tiễn</a:t>
            </a:r>
            <a:endParaRPr lang="en-US" sz="7000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DACF9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62C8F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50E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F9B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DACF9B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DACF9B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20"/>
          <p:cNvSpPr/>
          <p:nvPr/>
        </p:nvSpPr>
        <p:spPr>
          <a:xfrm>
            <a:off x="474752" y="175465"/>
            <a:ext cx="7138475" cy="3230761"/>
          </a:xfrm>
          <a:custGeom>
            <a:avLst/>
            <a:gdLst/>
            <a:ahLst/>
            <a:cxnLst/>
            <a:rect l="l" t="t" r="r" b="b"/>
            <a:pathLst>
              <a:path w="7138475" h="3230761">
                <a:moveTo>
                  <a:pt x="0" y="0"/>
                </a:moveTo>
                <a:lnTo>
                  <a:pt x="7138475" y="0"/>
                </a:lnTo>
                <a:lnTo>
                  <a:pt x="7138475" y="3230761"/>
                </a:lnTo>
                <a:lnTo>
                  <a:pt x="0" y="3230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0672639" y="250183"/>
            <a:ext cx="7062793" cy="3230761"/>
          </a:xfrm>
          <a:custGeom>
            <a:avLst/>
            <a:gdLst/>
            <a:ahLst/>
            <a:cxnLst/>
            <a:rect l="l" t="t" r="r" b="b"/>
            <a:pathLst>
              <a:path w="7062793" h="3230761">
                <a:moveTo>
                  <a:pt x="0" y="0"/>
                </a:moveTo>
                <a:lnTo>
                  <a:pt x="7062793" y="0"/>
                </a:lnTo>
                <a:lnTo>
                  <a:pt x="7062793" y="3230761"/>
                </a:lnTo>
                <a:lnTo>
                  <a:pt x="0" y="3230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474752" y="1007619"/>
            <a:ext cx="6841589" cy="141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dirty="0">
                <a:solidFill>
                  <a:srgbClr val="D6F4FD"/>
                </a:solidFill>
                <a:latin typeface="Times New Roman"/>
              </a:rPr>
              <a:t>Ý </a:t>
            </a:r>
            <a:r>
              <a:rPr lang="en-US" sz="6998" dirty="0" err="1">
                <a:solidFill>
                  <a:srgbClr val="D6F4FD"/>
                </a:solidFill>
                <a:latin typeface="Times New Roman"/>
              </a:rPr>
              <a:t>nghĩa</a:t>
            </a:r>
            <a:r>
              <a:rPr lang="en-US" sz="6998" dirty="0">
                <a:solidFill>
                  <a:srgbClr val="D6F4FD"/>
                </a:solidFill>
                <a:latin typeface="Times New Roman"/>
              </a:rPr>
              <a:t> khoa </a:t>
            </a:r>
            <a:r>
              <a:rPr lang="en-US" sz="6998" dirty="0" err="1">
                <a:solidFill>
                  <a:srgbClr val="D6F4FD"/>
                </a:solidFill>
                <a:latin typeface="Times New Roman"/>
              </a:rPr>
              <a:t>học</a:t>
            </a:r>
            <a:endParaRPr lang="en-US" sz="6998" dirty="0">
              <a:solidFill>
                <a:srgbClr val="D6F4FD"/>
              </a:solidFill>
              <a:latin typeface="Times New Roman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783240" y="1007619"/>
            <a:ext cx="6841589" cy="141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dirty="0">
                <a:solidFill>
                  <a:srgbClr val="D6F4FD"/>
                </a:solidFill>
                <a:latin typeface="Times New Roman"/>
              </a:rPr>
              <a:t>Ý </a:t>
            </a:r>
            <a:r>
              <a:rPr lang="en-US" sz="6998" dirty="0" err="1">
                <a:solidFill>
                  <a:srgbClr val="D6F4FD"/>
                </a:solidFill>
                <a:latin typeface="Times New Roman"/>
              </a:rPr>
              <a:t>nghĩa</a:t>
            </a:r>
            <a:r>
              <a:rPr lang="en-US" sz="6998" dirty="0">
                <a:solidFill>
                  <a:srgbClr val="D6F4FD"/>
                </a:solidFill>
                <a:latin typeface="Times New Roman"/>
              </a:rPr>
              <a:t> </a:t>
            </a:r>
            <a:r>
              <a:rPr lang="en-US" sz="6998" dirty="0" err="1">
                <a:solidFill>
                  <a:srgbClr val="D6F4FD"/>
                </a:solidFill>
                <a:latin typeface="Times New Roman"/>
              </a:rPr>
              <a:t>thực</a:t>
            </a:r>
            <a:r>
              <a:rPr lang="en-US" sz="6998" dirty="0">
                <a:solidFill>
                  <a:srgbClr val="D6F4FD"/>
                </a:solidFill>
                <a:latin typeface="Times New Roman"/>
              </a:rPr>
              <a:t> </a:t>
            </a:r>
            <a:r>
              <a:rPr lang="en-US" sz="6998" dirty="0" err="1">
                <a:solidFill>
                  <a:srgbClr val="D6F4FD"/>
                </a:solidFill>
                <a:latin typeface="Times New Roman"/>
              </a:rPr>
              <a:t>tiễn</a:t>
            </a:r>
            <a:endParaRPr lang="en-US" sz="6998" dirty="0">
              <a:solidFill>
                <a:srgbClr val="D6F4FD"/>
              </a:solidFill>
              <a:latin typeface="Times New Roman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09639" y="3400425"/>
            <a:ext cx="7815986" cy="699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8"/>
              </a:lnSpc>
            </a:pPr>
            <a:r>
              <a:rPr lang="en-US" sz="4198" dirty="0">
                <a:solidFill>
                  <a:srgbClr val="295779"/>
                </a:solidFill>
                <a:latin typeface="Times New Roman"/>
              </a:rPr>
              <a:t>-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Sự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phát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triển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của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trang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web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bán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lẻ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trực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tuyến</a:t>
            </a:r>
            <a:endParaRPr lang="en-US" sz="4198" dirty="0">
              <a:solidFill>
                <a:srgbClr val="295779"/>
              </a:solidFill>
              <a:latin typeface="Times New Roman"/>
            </a:endParaRPr>
          </a:p>
          <a:p>
            <a:pPr algn="just">
              <a:lnSpc>
                <a:spcPts val="7558"/>
              </a:lnSpc>
            </a:pPr>
            <a:r>
              <a:rPr lang="en-US" sz="4198" dirty="0">
                <a:solidFill>
                  <a:srgbClr val="295779"/>
                </a:solidFill>
                <a:latin typeface="Times New Roman"/>
              </a:rPr>
              <a:t>-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nền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tảng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thương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mại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điện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tử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giúp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các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doanh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nghiệp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nhỏ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vừa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tiếp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cận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thị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trường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rộng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lớn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hơn</a:t>
            </a:r>
            <a:endParaRPr lang="en-US" sz="4198" dirty="0">
              <a:solidFill>
                <a:srgbClr val="295779"/>
              </a:solidFill>
              <a:latin typeface="Times New Roman"/>
            </a:endParaRPr>
          </a:p>
          <a:p>
            <a:pPr algn="just">
              <a:lnSpc>
                <a:spcPts val="7558"/>
              </a:lnSpc>
            </a:pPr>
            <a:r>
              <a:rPr lang="en-US" sz="4198" dirty="0">
                <a:solidFill>
                  <a:srgbClr val="295779"/>
                </a:solidFill>
                <a:latin typeface="Times New Roman"/>
              </a:rPr>
              <a:t>-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Giảm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lượng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khí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thải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carbon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tác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động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tiêu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cực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đến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môi</a:t>
            </a:r>
            <a:r>
              <a:rPr lang="en-US" sz="4198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198" dirty="0" err="1">
                <a:solidFill>
                  <a:srgbClr val="295779"/>
                </a:solidFill>
                <a:latin typeface="Times New Roman"/>
              </a:rPr>
              <a:t>trường</a:t>
            </a:r>
            <a:endParaRPr lang="en-US" sz="4198" dirty="0">
              <a:solidFill>
                <a:srgbClr val="295779"/>
              </a:solidFill>
              <a:latin typeface="Times New Roma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672639" y="3512820"/>
            <a:ext cx="6841589" cy="560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4200" dirty="0">
                <a:solidFill>
                  <a:srgbClr val="295779"/>
                </a:solidFill>
                <a:latin typeface="Times New Roman"/>
              </a:rPr>
              <a:t>-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Có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thể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mua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bán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tìm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kiếm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những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mặt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hàng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đồ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dùng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hàng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ngày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nhanh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chóng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và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tiện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lợi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l">
              <a:lnSpc>
                <a:spcPts val="7560"/>
              </a:lnSpc>
            </a:pPr>
            <a:r>
              <a:rPr lang="en-US" sz="4200" dirty="0">
                <a:solidFill>
                  <a:srgbClr val="295779"/>
                </a:solidFill>
                <a:latin typeface="Times New Roman"/>
              </a:rPr>
              <a:t>-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Quản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lý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dễ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dàng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ít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tốn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kém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,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tiết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kiệm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thời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4200" dirty="0" err="1">
                <a:solidFill>
                  <a:srgbClr val="295779"/>
                </a:solidFill>
                <a:latin typeface="Times New Roman"/>
              </a:rPr>
              <a:t>gian</a:t>
            </a:r>
            <a:r>
              <a:rPr lang="en-US" sz="4200" dirty="0">
                <a:solidFill>
                  <a:srgbClr val="295779"/>
                </a:solidFill>
                <a:latin typeface="Times New Roman"/>
              </a:rPr>
              <a:t>.</a:t>
            </a:r>
          </a:p>
          <a:p>
            <a:pPr algn="l">
              <a:lnSpc>
                <a:spcPts val="6300"/>
              </a:lnSpc>
            </a:pPr>
            <a:endParaRPr lang="en-US" sz="4200" dirty="0">
              <a:solidFill>
                <a:srgbClr val="295779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92411" y="2363810"/>
            <a:ext cx="7261733" cy="5716996"/>
            <a:chOff x="0" y="0"/>
            <a:chExt cx="3730237" cy="2936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0237" cy="2936730"/>
            </a:xfrm>
            <a:custGeom>
              <a:avLst/>
              <a:gdLst/>
              <a:ahLst/>
              <a:cxnLst/>
              <a:rect l="l" t="t" r="r" b="b"/>
              <a:pathLst>
                <a:path w="3730237" h="2936730">
                  <a:moveTo>
                    <a:pt x="0" y="0"/>
                  </a:moveTo>
                  <a:lnTo>
                    <a:pt x="0" y="2936730"/>
                  </a:lnTo>
                  <a:lnTo>
                    <a:pt x="3730237" y="2936730"/>
                  </a:lnTo>
                  <a:lnTo>
                    <a:pt x="3730237" y="0"/>
                  </a:lnTo>
                  <a:lnTo>
                    <a:pt x="0" y="0"/>
                  </a:lnTo>
                  <a:close/>
                  <a:moveTo>
                    <a:pt x="3669277" y="2875770"/>
                  </a:moveTo>
                  <a:lnTo>
                    <a:pt x="59690" y="2875770"/>
                  </a:lnTo>
                  <a:lnTo>
                    <a:pt x="59690" y="59690"/>
                  </a:lnTo>
                  <a:lnTo>
                    <a:pt x="3669277" y="59690"/>
                  </a:lnTo>
                  <a:lnTo>
                    <a:pt x="3669277" y="2875770"/>
                  </a:lnTo>
                  <a:close/>
                </a:path>
              </a:pathLst>
            </a:custGeom>
            <a:solidFill>
              <a:srgbClr val="EEEDE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165820" y="1080590"/>
            <a:ext cx="10914916" cy="7025173"/>
            <a:chOff x="0" y="0"/>
            <a:chExt cx="5513070" cy="3548380"/>
          </a:xfrm>
        </p:grpSpPr>
        <p:sp>
          <p:nvSpPr>
            <p:cNvPr id="5" name="Freeform 5"/>
            <p:cNvSpPr/>
            <p:nvPr/>
          </p:nvSpPr>
          <p:spPr>
            <a:xfrm>
              <a:off x="-2540" y="-15240"/>
              <a:ext cx="5515610" cy="3563620"/>
            </a:xfrm>
            <a:custGeom>
              <a:avLst/>
              <a:gdLst/>
              <a:ahLst/>
              <a:cxnLst/>
              <a:rect l="l" t="t" r="r" b="b"/>
              <a:pathLst>
                <a:path w="5515610" h="356362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0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blipFill>
              <a:blip r:embed="rId2"/>
              <a:stretch>
                <a:fillRect t="-28046" b="-273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807239"/>
            <a:ext cx="5878448" cy="342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</a:pPr>
            <a:r>
              <a:rPr lang="en-US" sz="7200" b="1" dirty="0">
                <a:solidFill>
                  <a:srgbClr val="295779"/>
                </a:solidFill>
                <a:latin typeface="Times New Roman"/>
              </a:rPr>
              <a:t>PHÂN TÍCH THIẾT KẾ HỆ THỐNG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446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446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7EBB6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8F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446F93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86207" y="2904986"/>
            <a:ext cx="4931056" cy="4931056"/>
            <a:chOff x="0" y="0"/>
            <a:chExt cx="6574741" cy="657474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74790" cy="6574790"/>
            </a:xfrm>
            <a:custGeom>
              <a:avLst/>
              <a:gdLst/>
              <a:ahLst/>
              <a:cxnLst/>
              <a:rect l="l" t="t" r="r" b="b"/>
              <a:pathLst>
                <a:path w="6574790" h="6574790">
                  <a:moveTo>
                    <a:pt x="0" y="0"/>
                  </a:moveTo>
                  <a:lnTo>
                    <a:pt x="6574790" y="0"/>
                  </a:lnTo>
                  <a:lnTo>
                    <a:pt x="6574790" y="6574790"/>
                  </a:lnTo>
                  <a:lnTo>
                    <a:pt x="0" y="65747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834328" y="2904986"/>
            <a:ext cx="5072894" cy="4931056"/>
            <a:chOff x="0" y="0"/>
            <a:chExt cx="6763859" cy="65747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763893" cy="6574790"/>
            </a:xfrm>
            <a:custGeom>
              <a:avLst/>
              <a:gdLst/>
              <a:ahLst/>
              <a:cxnLst/>
              <a:rect l="l" t="t" r="r" b="b"/>
              <a:pathLst>
                <a:path w="6763893" h="6574790">
                  <a:moveTo>
                    <a:pt x="0" y="0"/>
                  </a:moveTo>
                  <a:lnTo>
                    <a:pt x="6763893" y="0"/>
                  </a:lnTo>
                  <a:lnTo>
                    <a:pt x="6763893" y="6574790"/>
                  </a:lnTo>
                  <a:lnTo>
                    <a:pt x="0" y="65747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902" r="-2290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086207" y="268111"/>
            <a:ext cx="14115585" cy="143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2"/>
              </a:lnSpc>
            </a:pPr>
            <a:r>
              <a:rPr lang="en-US" sz="8353" dirty="0" err="1">
                <a:solidFill>
                  <a:srgbClr val="295779"/>
                </a:solidFill>
                <a:latin typeface="Times New Roman Bold"/>
              </a:rPr>
              <a:t>Các</a:t>
            </a: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8353" dirty="0" err="1">
                <a:solidFill>
                  <a:srgbClr val="295779"/>
                </a:solidFill>
                <a:latin typeface="Times New Roman Bold"/>
              </a:rPr>
              <a:t>tác</a:t>
            </a: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 </a:t>
            </a:r>
            <a:r>
              <a:rPr lang="en-US" sz="8353" dirty="0" err="1">
                <a:solidFill>
                  <a:srgbClr val="295779"/>
                </a:solidFill>
                <a:latin typeface="Times New Roman Bold"/>
              </a:rPr>
              <a:t>nhân</a:t>
            </a:r>
            <a:r>
              <a:rPr lang="en-US" sz="8353" dirty="0">
                <a:solidFill>
                  <a:srgbClr val="295779"/>
                </a:solidFill>
                <a:latin typeface="Times New Roman Bold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43756" y="8134492"/>
            <a:ext cx="3615959" cy="81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dirty="0" err="1">
                <a:solidFill>
                  <a:srgbClr val="295779"/>
                </a:solidFill>
                <a:latin typeface="Times New Roman"/>
              </a:rPr>
              <a:t>Khách</a:t>
            </a:r>
            <a:r>
              <a:rPr lang="en-US" sz="3999" dirty="0">
                <a:solidFill>
                  <a:srgbClr val="295779"/>
                </a:solidFill>
                <a:latin typeface="Times New Roman"/>
              </a:rPr>
              <a:t> </a:t>
            </a:r>
            <a:r>
              <a:rPr lang="en-US" sz="3999" dirty="0" err="1">
                <a:solidFill>
                  <a:srgbClr val="295779"/>
                </a:solidFill>
                <a:latin typeface="Times New Roman"/>
              </a:rPr>
              <a:t>hàng</a:t>
            </a:r>
            <a:endParaRPr lang="en-US" sz="3999" dirty="0">
              <a:solidFill>
                <a:srgbClr val="295779"/>
              </a:solidFill>
              <a:latin typeface="Times New Roman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562796" y="8134492"/>
            <a:ext cx="3615959" cy="81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>
                <a:solidFill>
                  <a:srgbClr val="295779"/>
                </a:solidFill>
                <a:latin typeface="Times New Roman"/>
              </a:rPr>
              <a:t>Người quản trị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1"/>
            <a:ext cx="10464870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8776573">
            <a:off x="10406482" y="7904561"/>
            <a:ext cx="8608175" cy="0"/>
          </a:xfrm>
          <a:prstGeom prst="line">
            <a:avLst/>
          </a:prstGeom>
          <a:ln w="9525" cap="rnd">
            <a:solidFill>
              <a:srgbClr val="D6F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EB033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98499" y="4572001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446F9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779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D6F4FD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033">
                <a:alpha val="6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EB033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6019801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EB033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57200" y="114300"/>
            <a:ext cx="14478000" cy="1442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461"/>
              </a:lnSpc>
            </a:pPr>
            <a:r>
              <a:rPr lang="vi-VN" sz="8000" b="1" dirty="0">
                <a:solidFill>
                  <a:srgbClr val="2957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 case</a:t>
            </a:r>
            <a:endParaRPr lang="en-US" sz="8000" b="1" dirty="0">
              <a:solidFill>
                <a:srgbClr val="2957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919118-144A-9E99-7EB5-7D5BB7A6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78446"/>
            <a:ext cx="9720262" cy="8037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434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 Bold</vt:lpstr>
      <vt:lpstr>Times New Roman</vt:lpstr>
      <vt:lpstr>Dancing Script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bctn.pptx</dc:title>
  <cp:lastModifiedBy>nguyenthibich</cp:lastModifiedBy>
  <cp:revision>11</cp:revision>
  <dcterms:created xsi:type="dcterms:W3CDTF">2006-08-16T00:00:00Z</dcterms:created>
  <dcterms:modified xsi:type="dcterms:W3CDTF">2024-05-31T05:48:00Z</dcterms:modified>
  <dc:identifier>DAGF-AtUub4</dc:identifier>
</cp:coreProperties>
</file>