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60" r:id="rId6"/>
    <p:sldId id="261" r:id="rId7"/>
    <p:sldId id="263" r:id="rId8"/>
    <p:sldId id="264" r:id="rId9"/>
    <p:sldId id="262" r:id="rId10"/>
    <p:sldId id="265" r:id="rId11"/>
    <p:sldId id="269" r:id="rId12"/>
    <p:sldId id="270" r:id="rId13"/>
    <p:sldId id="271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68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4660"/>
  </p:normalViewPr>
  <p:slideViewPr>
    <p:cSldViewPr>
      <p:cViewPr>
        <p:scale>
          <a:sx n="100" d="100"/>
          <a:sy n="100" d="100"/>
        </p:scale>
        <p:origin x="-1944" y="-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uit.edu.vn/mod/resource/view.php?id=1031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55255"/>
            <a:ext cx="4860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6: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Bích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- 19521483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Hưng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19521587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- 19522093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71055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COMPLETE SEARCH BACKTRACKING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347614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CS112.L21.KHCL.N06 –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Sơn</a:t>
            </a:r>
            <a:endParaRPr kumimoji="0"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619672" y="1275606"/>
            <a:ext cx="6104467" cy="30556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135" y="987574"/>
            <a:ext cx="857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k.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1635646"/>
            <a:ext cx="8577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n bit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  con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n=4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{ x1, x2, x3, x4 } </a:t>
            </a:r>
          </a:p>
          <a:p>
            <a:r>
              <a:rPr lang="en-US" dirty="0" smtClean="0"/>
              <a:t>0000:	{}</a:t>
            </a:r>
          </a:p>
          <a:p>
            <a:r>
              <a:rPr lang="en-US" dirty="0" smtClean="0"/>
              <a:t>0001:	{ x4 } </a:t>
            </a:r>
          </a:p>
          <a:p>
            <a:r>
              <a:rPr lang="en-US" dirty="0" smtClean="0"/>
              <a:t>0010:	{ x3 }</a:t>
            </a:r>
          </a:p>
          <a:p>
            <a:r>
              <a:rPr lang="en-US" dirty="0" smtClean="0"/>
              <a:t>0011:	{ x3, x4 }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1111:	{ x1, x2, x3, x4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299942"/>
            <a:ext cx="857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con </a:t>
            </a:r>
            <a:r>
              <a:rPr lang="en-US" b="1" dirty="0" err="1" smtClean="0"/>
              <a:t>ta</a:t>
            </a:r>
            <a:r>
              <a:rPr lang="en-US" b="1" dirty="0" smtClean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nếu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k </a:t>
            </a:r>
            <a:r>
              <a:rPr lang="en-US" b="1" dirty="0" err="1" smtClean="0"/>
              <a:t>thì</a:t>
            </a:r>
            <a:r>
              <a:rPr lang="en-US" b="1" dirty="0" smtClean="0"/>
              <a:t>  in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3.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Phương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pháp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thực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hiện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39606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619672" y="1203598"/>
            <a:ext cx="5943600" cy="36747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139606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7574"/>
            <a:ext cx="840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Ưu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vi-VN" dirty="0" smtClean="0"/>
              <a:t>Kỹ </a:t>
            </a:r>
            <a:r>
              <a:rPr lang="vi-VN" dirty="0"/>
              <a:t>thuật đơn giản và dễ mã hóa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vi-VN" dirty="0"/>
              <a:t>Các trạng thái khác nhau được lưu trữ thành ngăn xếp để dữ liệu hoặc </a:t>
            </a:r>
            <a:r>
              <a:rPr lang="en-US" dirty="0" smtClean="0"/>
              <a:t>   </a:t>
            </a:r>
            <a:r>
              <a:rPr lang="vi-VN" dirty="0" smtClean="0"/>
              <a:t>thông </a:t>
            </a:r>
            <a:r>
              <a:rPr lang="vi-VN" dirty="0"/>
              <a:t>tin có thể được sử dụng bất cứ lúc nào.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57596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135" y="987574"/>
            <a:ext cx="840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latin typeface="Arial" pitchFamily="34" charset="0"/>
                <a:cs typeface="Arial" pitchFamily="34" charset="0"/>
              </a:rPr>
              <a:t>b)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/>
              <a:t>-   </a:t>
            </a:r>
            <a:r>
              <a:rPr lang="vi-VN" dirty="0" smtClean="0"/>
              <a:t>Không </a:t>
            </a:r>
            <a:r>
              <a:rPr lang="vi-VN" dirty="0"/>
              <a:t>hiệu quả để giải quyết các vấn đề </a:t>
            </a:r>
            <a:r>
              <a:rPr lang="vi-VN" dirty="0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Thời gian chạy tổng thể của thuật toán thường chậm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vi-VN" dirty="0"/>
              <a:t>Cần dung lượng bộ nhớ lớn để lưu trữ các chức năng trạng thái </a:t>
            </a:r>
            <a:r>
              <a:rPr lang="vi-VN" dirty="0" smtClean="0"/>
              <a:t>khác</a:t>
            </a:r>
            <a:r>
              <a:rPr lang="en-US" dirty="0" smtClean="0"/>
              <a:t>    </a:t>
            </a:r>
            <a:r>
              <a:rPr lang="vi-VN" dirty="0" smtClean="0"/>
              <a:t> </a:t>
            </a:r>
            <a:r>
              <a:rPr lang="vi-VN" dirty="0"/>
              <a:t>nhau trong ngăn xếp cho vấn đề lớn</a:t>
            </a:r>
            <a:r>
              <a:rPr lang="vi-V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3139606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03598"/>
            <a:ext cx="419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765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qui, input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, output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[</a:t>
            </a:r>
            <a:r>
              <a:rPr lang="en-US" dirty="0" err="1" smtClean="0"/>
              <a:t>x,y</a:t>
            </a:r>
            <a:r>
              <a:rPr lang="en-US" dirty="0" smtClean="0"/>
              <a:t>]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-&gt; return False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[</a:t>
            </a:r>
            <a:r>
              <a:rPr lang="en-US" dirty="0" err="1" smtClean="0"/>
              <a:t>x,y</a:t>
            </a:r>
            <a:r>
              <a:rPr lang="en-US" dirty="0" smtClean="0"/>
              <a:t>] = 1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check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 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in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theo</a:t>
            </a:r>
            <a:r>
              <a:rPr lang="en-US" dirty="0" smtClean="0"/>
              <a:t> [x+1, y] </a:t>
            </a:r>
            <a:r>
              <a:rPr lang="en-US" dirty="0" err="1" smtClean="0"/>
              <a:t>và</a:t>
            </a:r>
            <a:r>
              <a:rPr lang="en-US" dirty="0" smtClean="0"/>
              <a:t> [x, y+1]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4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[x, y] = 0 (Backtrack)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731990"/>
            <a:ext cx="4902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Nguồn</a:t>
            </a:r>
            <a:r>
              <a:rPr lang="en-US" sz="1000" dirty="0" smtClean="0"/>
              <a:t> </a:t>
            </a:r>
            <a:r>
              <a:rPr lang="en-US" sz="1000" dirty="0" err="1" smtClean="0"/>
              <a:t>tham</a:t>
            </a:r>
            <a:r>
              <a:rPr lang="en-US" sz="1000" dirty="0" smtClean="0"/>
              <a:t> </a:t>
            </a:r>
            <a:r>
              <a:rPr lang="en-US" sz="1000" dirty="0" err="1" smtClean="0"/>
              <a:t>khảo</a:t>
            </a:r>
            <a:r>
              <a:rPr lang="en-US" sz="1000" dirty="0" smtClean="0"/>
              <a:t>: https://www.geeksforgeeks.org/rat-in-a-maze-backtracking-2/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Hàm 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003798"/>
            <a:ext cx="5906325" cy="1343213"/>
          </a:xfrm>
          <a:prstGeom prst="rect">
            <a:avLst/>
          </a:prstGeom>
        </p:spPr>
      </p:pic>
      <p:pic>
        <p:nvPicPr>
          <p:cNvPr id="8" name="Picture 7" descr="Hàm đường đ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91630"/>
            <a:ext cx="3610479" cy="1362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àm giả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563638"/>
            <a:ext cx="5839640" cy="2619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àm đệ q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515" y="0"/>
            <a:ext cx="4090969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7614"/>
            <a:ext cx="4921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https://www.geeksforgeeks.org/rat-in-a-maze-backtracking-2/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059582"/>
            <a:ext cx="80648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Anany</a:t>
            </a:r>
            <a:r>
              <a:rPr lang="en-US" sz="15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1500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Levitin</a:t>
            </a:r>
            <a:r>
              <a:rPr lang="en-US" sz="15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, Introduction to the Design and Analysis of Algorithms, 3rd Edition, 2014File</a:t>
            </a:r>
            <a:endParaRPr lang="en-US" sz="15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635646"/>
            <a:ext cx="40706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https://www.youtube.com/watch?v=CBXlJcPqj1w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/>
          </a:p>
        </p:txBody>
      </p:sp>
      <p:pic>
        <p:nvPicPr>
          <p:cNvPr id="1027" name="Picture 3" descr="D:\Học\ĐẠI HỌC\HKIV\Algorithms Analysis\Backtracking\174309697_301326534736932_6213871017739453301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7574"/>
            <a:ext cx="3816424" cy="3962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12916"/>
            <a:ext cx="7524328" cy="884466"/>
          </a:xfrm>
        </p:spPr>
        <p:txBody>
          <a:bodyPr/>
          <a:lstStyle/>
          <a:p>
            <a:r>
              <a:rPr lang="en-US" altLang="ko-KR" sz="2200" dirty="0" err="1" smtClean="0"/>
              <a:t>Bài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tập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về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nhà</a:t>
            </a:r>
            <a:r>
              <a:rPr lang="en-US" altLang="ko-KR" sz="2200" dirty="0" smtClean="0"/>
              <a:t>: (19521587@gm.uit.edu.vn)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627534"/>
            <a:ext cx="71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gồm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con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A..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print(‘False’).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49163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Input: 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gồm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235572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3209987"/>
              </p:ext>
            </p:extLst>
          </p:nvPr>
        </p:nvGraphicFramePr>
        <p:xfrm>
          <a:off x="2051720" y="3081020"/>
          <a:ext cx="6096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3 5 6 7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7</a:t>
                      </a:r>
                      <a:endParaRPr lang="en-US" sz="15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  <a:endParaRPr lang="en-US" sz="15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3 5</a:t>
                      </a:r>
                      <a:endParaRPr lang="en-US" sz="15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3 6 7</a:t>
                      </a: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3 5 7</a:t>
                      </a: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3 5 6</a:t>
                      </a:r>
                    </a:p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3 5 6 7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29337704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Backtracking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342900" indent="-342900">
              <a:buAutoNum type="alphaLcParenR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State-Space Tree.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0703" y="2985790"/>
            <a:ext cx="345638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743" y="343584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Backtracking.</a:t>
            </a:r>
          </a:p>
          <a:p>
            <a:pPr marL="342900" indent="-342900">
              <a:buAutoNum type="alphaLcParenR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Backtracking.</a:t>
            </a:r>
          </a:p>
          <a:p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55976" y="1143640"/>
            <a:ext cx="381642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56363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427984" y="3039081"/>
            <a:ext cx="381642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điểm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345907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2304256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a) Backtracking: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807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 Backtracking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dirty="0">
                <a:latin typeface="Arial" pitchFamily="34" charset="0"/>
                <a:cs typeface="Arial" pitchFamily="34" charset="0"/>
              </a:rPr>
              <a:t>kỹ thuật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tổng </a:t>
            </a:r>
            <a:r>
              <a:rPr lang="vi-VN" dirty="0">
                <a:latin typeface="Arial" pitchFamily="34" charset="0"/>
                <a:cs typeface="Arial" pitchFamily="34" charset="0"/>
              </a:rPr>
              <a:t>quát xem xét việc </a:t>
            </a:r>
            <a:r>
              <a:rPr lang="vi-VN" b="1" dirty="0">
                <a:latin typeface="Arial" pitchFamily="34" charset="0"/>
                <a:cs typeface="Arial" pitchFamily="34" charset="0"/>
              </a:rPr>
              <a:t>tìm kiếm mọi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thể </a:t>
            </a:r>
            <a:r>
              <a:rPr lang="vi-VN" dirty="0">
                <a:latin typeface="Arial" pitchFamily="34" charset="0"/>
                <a:cs typeface="Arial" pitchFamily="34" charset="0"/>
              </a:rPr>
              <a:t>có để giải quyết một vấn đề tính toán.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112" y="2283718"/>
            <a:ext cx="85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b) Ý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quay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646516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State-Space Tree: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695" y="1059582"/>
            <a:ext cx="872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State-Space Tree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/>
              <a:t>cây </a:t>
            </a:r>
            <a:r>
              <a:rPr lang="vi-VN" b="1" dirty="0"/>
              <a:t>đại diện </a:t>
            </a:r>
            <a:r>
              <a:rPr lang="vi-VN" dirty="0"/>
              <a:t>cho </a:t>
            </a:r>
            <a:r>
              <a:rPr lang="vi-VN" b="1" dirty="0"/>
              <a:t>tất cả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trạng </a:t>
            </a:r>
            <a:r>
              <a:rPr lang="vi-VN" dirty="0"/>
              <a:t>thái có thể có (giải pháp hoặc không giải) của bài toán từ gốc là </a:t>
            </a:r>
            <a:r>
              <a:rPr lang="vi-VN" dirty="0" smtClean="0"/>
              <a:t>trạng</a:t>
            </a:r>
            <a:r>
              <a:rPr lang="en-US" dirty="0" smtClean="0"/>
              <a:t> </a:t>
            </a:r>
            <a:r>
              <a:rPr lang="vi-VN" dirty="0" smtClean="0"/>
              <a:t>thái </a:t>
            </a:r>
            <a:r>
              <a:rPr lang="vi-VN" dirty="0"/>
              <a:t>ban </a:t>
            </a:r>
            <a:r>
              <a:rPr lang="en-US" dirty="0" smtClean="0"/>
              <a:t>   </a:t>
            </a:r>
            <a:r>
              <a:rPr lang="vi-VN" dirty="0" smtClean="0"/>
              <a:t>đầu </a:t>
            </a:r>
            <a:r>
              <a:rPr lang="vi-VN" dirty="0"/>
              <a:t>đến lá là trạng thái cuối</a:t>
            </a:r>
            <a:r>
              <a:rPr lang="vi-VN" dirty="0" smtClean="0"/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ây không gian trạng thá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79" y="2211710"/>
            <a:ext cx="4029075" cy="2505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8719550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525658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Backtracking: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807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Backtracking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Vấn đề </a:t>
            </a:r>
            <a:r>
              <a:rPr lang="vi-VN" b="1" dirty="0"/>
              <a:t>Quyết định </a:t>
            </a:r>
            <a:r>
              <a:rPr lang="vi-VN" dirty="0"/>
              <a:t>- </a:t>
            </a:r>
            <a:r>
              <a:rPr lang="en-US" dirty="0"/>
              <a:t>T</a:t>
            </a:r>
            <a:r>
              <a:rPr lang="vi-VN" dirty="0" smtClean="0"/>
              <a:t>ìm </a:t>
            </a:r>
            <a:r>
              <a:rPr lang="vi-VN" dirty="0"/>
              <a:t>kiếm một giải pháp khả thi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vi-VN" dirty="0"/>
              <a:t>Vấn đề </a:t>
            </a:r>
            <a:r>
              <a:rPr lang="en-US" b="1" dirty="0" smtClean="0"/>
              <a:t>T</a:t>
            </a:r>
            <a:r>
              <a:rPr lang="vi-VN" b="1" dirty="0" smtClean="0"/>
              <a:t>ối </a:t>
            </a:r>
            <a:r>
              <a:rPr lang="vi-VN" b="1" dirty="0"/>
              <a:t>ưu hóa </a:t>
            </a:r>
            <a:r>
              <a:rPr lang="vi-VN" dirty="0" smtClean="0"/>
              <a:t>–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vi-VN" dirty="0" smtClean="0"/>
              <a:t>kiếm </a:t>
            </a:r>
            <a:r>
              <a:rPr lang="vi-VN" dirty="0"/>
              <a:t>giải pháp tốt nhất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vi-VN" dirty="0"/>
              <a:t>Bài toán </a:t>
            </a:r>
            <a:r>
              <a:rPr lang="en-US" b="1" dirty="0" smtClean="0"/>
              <a:t>L</a:t>
            </a:r>
            <a:r>
              <a:rPr lang="vi-VN" b="1" dirty="0" smtClean="0"/>
              <a:t>iệt </a:t>
            </a:r>
            <a:r>
              <a:rPr lang="vi-VN" b="1" dirty="0"/>
              <a:t>kê </a:t>
            </a:r>
            <a:r>
              <a:rPr lang="vi-VN" dirty="0" smtClean="0"/>
              <a:t>–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vi-VN" dirty="0" smtClean="0"/>
              <a:t>tất </a:t>
            </a:r>
            <a:r>
              <a:rPr lang="vi-VN" dirty="0"/>
              <a:t>cả các giải pháp khả </a:t>
            </a:r>
            <a:r>
              <a:rPr lang="vi-VN" dirty="0" smtClean="0"/>
              <a:t>thi</a:t>
            </a:r>
            <a:r>
              <a:rPr lang="en-US" dirty="0"/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64838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619268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backtracking: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42" y="1576412"/>
            <a:ext cx="840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</a:t>
            </a:r>
            <a:r>
              <a:rPr lang="vi-VN" dirty="0" smtClean="0"/>
              <a:t>ọi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ràng</a:t>
            </a:r>
            <a:r>
              <a:rPr lang="en-US" b="1" dirty="0" smtClean="0"/>
              <a:t> </a:t>
            </a:r>
            <a:r>
              <a:rPr lang="en-US" b="1" dirty="0" err="1" smtClean="0"/>
              <a:t>buộc</a:t>
            </a:r>
            <a:r>
              <a:rPr lang="en-US" b="1" dirty="0" smtClean="0"/>
              <a:t> </a:t>
            </a:r>
            <a:r>
              <a:rPr lang="vi-VN" dirty="0" smtClean="0"/>
              <a:t>và </a:t>
            </a:r>
            <a:r>
              <a:rPr lang="vi-VN" dirty="0"/>
              <a:t>được xác định rõ ràng đối với bất kỳ </a:t>
            </a:r>
            <a:r>
              <a:rPr lang="vi-VN" dirty="0" smtClean="0"/>
              <a:t>giải </a:t>
            </a:r>
            <a:r>
              <a:rPr lang="en-US" dirty="0" smtClean="0"/>
              <a:t>   </a:t>
            </a:r>
            <a:r>
              <a:rPr lang="vi-VN" dirty="0" smtClean="0"/>
              <a:t>pháp </a:t>
            </a:r>
            <a:r>
              <a:rPr lang="vi-VN" dirty="0"/>
              <a:t>khách quan nào, sẽ dần dần xây dựng ứng viên đến giải pháp và loại bỏ một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vi-VN" dirty="0" smtClean="0"/>
              <a:t> </a:t>
            </a:r>
            <a:r>
              <a:rPr lang="vi-VN" dirty="0"/>
              <a:t>(“backtracks”) ngay khi xác định rằng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vi-VN" dirty="0" smtClean="0"/>
              <a:t> </a:t>
            </a:r>
            <a:r>
              <a:rPr lang="vi-VN" dirty="0"/>
              <a:t>đó </a:t>
            </a:r>
            <a:r>
              <a:rPr lang="vi-VN" dirty="0" smtClean="0"/>
              <a:t>không </a:t>
            </a:r>
            <a:r>
              <a:rPr lang="en-US" dirty="0" smtClean="0"/>
              <a:t>  </a:t>
            </a:r>
            <a:r>
              <a:rPr lang="vi-VN" dirty="0" smtClean="0"/>
              <a:t>thể </a:t>
            </a:r>
            <a:r>
              <a:rPr lang="vi-VN" dirty="0"/>
              <a:t>hoàn thành giải pháp, có thể được giải quyết bằng </a:t>
            </a:r>
            <a:r>
              <a:rPr lang="vi-VN" dirty="0" smtClean="0"/>
              <a:t>Backtracking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644247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State-Space Tree: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76412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Gốc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input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3528392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267" y="2211710"/>
            <a:ext cx="827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node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[1]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257175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node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[2]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phía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3147814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node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thỏa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thỏa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560" y="372387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Node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6064" y="4371950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State-Space Tree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Depth-first Search (DFS).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826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/>
      <p:bldP spid="5" grpId="0"/>
      <p:bldP spid="9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31590"/>
            <a:ext cx="84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n bit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619672" y="1779662"/>
            <a:ext cx="6078589" cy="26371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2020835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1082</Words>
  <Application>Microsoft Office PowerPoint</Application>
  <PresentationFormat>On-screen Show (16:9)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Slide 1</vt:lpstr>
      <vt:lpstr>Tìm đường đi cho mê cung</vt:lpstr>
      <vt:lpstr>Table of Content</vt:lpstr>
      <vt:lpstr>1. Định nghĩa</vt:lpstr>
      <vt:lpstr>1. State-Space Tree:</vt:lpstr>
      <vt:lpstr>2. Nhận dạng: </vt:lpstr>
      <vt:lpstr>2. Nhận dạng: </vt:lpstr>
      <vt:lpstr>* State-Space Tree:</vt:lpstr>
      <vt:lpstr>3. Phương pháp thực hiện:</vt:lpstr>
      <vt:lpstr>3. Phương pháp thực hiện:</vt:lpstr>
      <vt:lpstr>Slide 11</vt:lpstr>
      <vt:lpstr>Slide 12</vt:lpstr>
      <vt:lpstr>4. Đặc điểm:</vt:lpstr>
      <vt:lpstr>4. Đặc điểm:</vt:lpstr>
      <vt:lpstr>Bài toán</vt:lpstr>
      <vt:lpstr>Slide 16</vt:lpstr>
      <vt:lpstr>Slide 17</vt:lpstr>
      <vt:lpstr>Slide 18</vt:lpstr>
      <vt:lpstr>Tham khảo:</vt:lpstr>
      <vt:lpstr>Bài tập về nhà: (19521587@gm.uit.edu.vn)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Dell</cp:lastModifiedBy>
  <cp:revision>90</cp:revision>
  <dcterms:created xsi:type="dcterms:W3CDTF">2014-04-01T16:27:38Z</dcterms:created>
  <dcterms:modified xsi:type="dcterms:W3CDTF">2021-04-25T16:12:16Z</dcterms:modified>
</cp:coreProperties>
</file>