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473"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455"/>
  </p:normalViewPr>
  <p:slideViewPr>
    <p:cSldViewPr snapToGrid="0" snapToObjects="1">
      <p:cViewPr varScale="1">
        <p:scale>
          <a:sx n="91" d="100"/>
          <a:sy n="91"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4B583-2481-2E4F-999E-3BE230F2D919}"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31A2-0246-AB43-87DB-3BF7E7B6CD21}" type="slidenum">
              <a:rPr lang="en-US" smtClean="0"/>
              <a:t>‹#›</a:t>
            </a:fld>
            <a:endParaRPr lang="en-US"/>
          </a:p>
        </p:txBody>
      </p:sp>
    </p:spTree>
    <p:extLst>
      <p:ext uri="{BB962C8B-B14F-4D97-AF65-F5344CB8AC3E}">
        <p14:creationId xmlns:p14="http://schemas.microsoft.com/office/powerpoint/2010/main" val="305536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cap="all" dirty="0">
                <a:solidFill>
                  <a:schemeClr val="tx1"/>
                </a:solidFill>
                <a:effectLst/>
                <a:latin typeface="+mn-lt"/>
                <a:ea typeface="+mn-ea"/>
                <a:cs typeface="+mn-cs"/>
              </a:rPr>
              <a:t>HOW DO YOU BUILD RELATIONSHIPS? AN 11-STEP PROGRAM</a:t>
            </a:r>
          </a:p>
          <a:p>
            <a:r>
              <a:rPr lang="en-MY" sz="1200" b="0" i="0" kern="1200" dirty="0">
                <a:solidFill>
                  <a:schemeClr val="tx1"/>
                </a:solidFill>
                <a:effectLst/>
                <a:latin typeface="+mn-lt"/>
                <a:ea typeface="+mn-ea"/>
                <a:cs typeface="+mn-cs"/>
              </a:rPr>
              <a:t>Here are some tips for getting your relationships off the ground. Some of these ideas we learned in the first grade but, as adults, we sometimes forget.</a:t>
            </a:r>
          </a:p>
          <a:p>
            <a:r>
              <a:rPr lang="en-MY" sz="1200" b="0" i="1" kern="1200" dirty="0">
                <a:solidFill>
                  <a:schemeClr val="tx1"/>
                </a:solidFill>
                <a:effectLst/>
                <a:latin typeface="+mn-lt"/>
                <a:ea typeface="+mn-ea"/>
                <a:cs typeface="+mn-cs"/>
              </a:rPr>
              <a:t>Build relationships one at a time</a:t>
            </a:r>
            <a:r>
              <a:rPr lang="en-MY" sz="1200" b="0" i="0" kern="1200" dirty="0">
                <a:solidFill>
                  <a:schemeClr val="tx1"/>
                </a:solidFill>
                <a:effectLst/>
                <a:latin typeface="+mn-lt"/>
                <a:ea typeface="+mn-ea"/>
                <a:cs typeface="+mn-cs"/>
              </a:rPr>
              <a:t>. Fortunately or unfortunately, there are no short cuts. Sending out a newsletter helps you keep in touch with lots of folks, but it's no substitute for getting to know a real person.</a:t>
            </a:r>
          </a:p>
          <a:p>
            <a:r>
              <a:rPr lang="en-MY" sz="1200" b="0" i="1" kern="1200" dirty="0">
                <a:solidFill>
                  <a:schemeClr val="tx1"/>
                </a:solidFill>
                <a:effectLst/>
                <a:latin typeface="+mn-lt"/>
                <a:ea typeface="+mn-ea"/>
                <a:cs typeface="+mn-cs"/>
              </a:rPr>
              <a:t>Be friendly and make a connection</a:t>
            </a:r>
            <a:r>
              <a:rPr lang="en-MY" sz="1200" b="0" i="0" kern="1200" dirty="0">
                <a:solidFill>
                  <a:schemeClr val="tx1"/>
                </a:solidFill>
                <a:effectLst/>
                <a:latin typeface="+mn-lt"/>
                <a:ea typeface="+mn-ea"/>
                <a:cs typeface="+mn-cs"/>
              </a:rPr>
              <a:t>. This may seem self-evident, but a friendly word or smile can make someone's day. Try to find something in common: all of us want to have close connections with our fellow humans.</a:t>
            </a:r>
          </a:p>
          <a:p>
            <a:r>
              <a:rPr lang="en-MY" sz="1200" b="0" i="1" kern="1200" dirty="0">
                <a:solidFill>
                  <a:schemeClr val="tx1"/>
                </a:solidFill>
                <a:effectLst/>
                <a:latin typeface="+mn-lt"/>
                <a:ea typeface="+mn-ea"/>
                <a:cs typeface="+mn-cs"/>
              </a:rPr>
              <a:t>Ask people questions</a:t>
            </a:r>
            <a:r>
              <a:rPr lang="en-MY" sz="1200" b="0" i="0" kern="1200" dirty="0">
                <a:solidFill>
                  <a:schemeClr val="tx1"/>
                </a:solidFill>
                <a:effectLst/>
                <a:latin typeface="+mn-lt"/>
                <a:ea typeface="+mn-ea"/>
                <a:cs typeface="+mn-cs"/>
              </a:rPr>
              <a:t>. People love to talk about themselves and about what they think. If you ask people about themselves and then take the time to listen attentively, they can become your fast friend.</a:t>
            </a:r>
          </a:p>
          <a:p>
            <a:r>
              <a:rPr lang="en-MY" sz="1200" b="0" i="1" kern="1200" dirty="0">
                <a:solidFill>
                  <a:schemeClr val="tx1"/>
                </a:solidFill>
                <a:effectLst/>
                <a:latin typeface="+mn-lt"/>
                <a:ea typeface="+mn-ea"/>
                <a:cs typeface="+mn-cs"/>
              </a:rPr>
              <a:t>Tell people about yourself</a:t>
            </a:r>
            <a:r>
              <a:rPr lang="en-MY" sz="1200" b="0" i="0" kern="1200" dirty="0">
                <a:solidFill>
                  <a:schemeClr val="tx1"/>
                </a:solidFill>
                <a:effectLst/>
                <a:latin typeface="+mn-lt"/>
                <a:ea typeface="+mn-ea"/>
                <a:cs typeface="+mn-cs"/>
              </a:rPr>
              <a:t>. People won't trust you unless you are willing to trust them. Tell them what you genuinely care about and what you think.</a:t>
            </a:r>
          </a:p>
          <a:p>
            <a:r>
              <a:rPr lang="en-MY" sz="1200" b="0" i="1" kern="1200" dirty="0">
                <a:solidFill>
                  <a:schemeClr val="tx1"/>
                </a:solidFill>
                <a:effectLst/>
                <a:latin typeface="+mn-lt"/>
                <a:ea typeface="+mn-ea"/>
                <a:cs typeface="+mn-cs"/>
              </a:rPr>
              <a:t>Go places and do things</a:t>
            </a:r>
            <a:r>
              <a:rPr lang="en-MY" sz="1200" b="0" i="0" kern="1200" dirty="0">
                <a:solidFill>
                  <a:schemeClr val="tx1"/>
                </a:solidFill>
                <a:effectLst/>
                <a:latin typeface="+mn-lt"/>
                <a:ea typeface="+mn-ea"/>
                <a:cs typeface="+mn-cs"/>
              </a:rPr>
              <a:t>. When asked why he robbed banks, the robber replied, "Because that's where the money is." If you want to make friends, you have to go where the people are: picnics, conferences, events, fundraisers, parties, playgrounds, bowling alleys, little league games, bake sales, etc..</a:t>
            </a:r>
          </a:p>
          <a:p>
            <a:r>
              <a:rPr lang="en-MY" sz="1200" b="0" i="1" kern="1200" dirty="0">
                <a:solidFill>
                  <a:schemeClr val="tx1"/>
                </a:solidFill>
                <a:effectLst/>
                <a:latin typeface="+mn-lt"/>
                <a:ea typeface="+mn-ea"/>
                <a:cs typeface="+mn-cs"/>
              </a:rPr>
              <a:t>Accept people the way they are</a:t>
            </a:r>
            <a:r>
              <a:rPr lang="en-MY" sz="1200" b="0" i="0" kern="1200" dirty="0">
                <a:solidFill>
                  <a:schemeClr val="tx1"/>
                </a:solidFill>
                <a:effectLst/>
                <a:latin typeface="+mn-lt"/>
                <a:ea typeface="+mn-ea"/>
                <a:cs typeface="+mn-cs"/>
              </a:rPr>
              <a:t>. You don't have to agree with them all the time in order to form a relationship with them. No one likes to be judged.</a:t>
            </a:r>
          </a:p>
          <a:p>
            <a:r>
              <a:rPr lang="en-MY" sz="1200" b="0" i="1" kern="1200" dirty="0">
                <a:solidFill>
                  <a:schemeClr val="tx1"/>
                </a:solidFill>
                <a:effectLst/>
                <a:latin typeface="+mn-lt"/>
                <a:ea typeface="+mn-ea"/>
                <a:cs typeface="+mn-cs"/>
              </a:rPr>
              <a:t>Assume other people want to form relationships, too</a:t>
            </a:r>
            <a:r>
              <a:rPr lang="en-MY" sz="1200" b="0" i="0" kern="1200" dirty="0">
                <a:solidFill>
                  <a:schemeClr val="tx1"/>
                </a:solidFill>
                <a:effectLst/>
                <a:latin typeface="+mn-lt"/>
                <a:ea typeface="+mn-ea"/>
                <a:cs typeface="+mn-cs"/>
              </a:rPr>
              <a:t>. Underneath the crabbiest looking person is often a lonely soul hoping someone will make a crack in their shell.</a:t>
            </a:r>
          </a:p>
          <a:p>
            <a:r>
              <a:rPr lang="en-MY" sz="1200" b="0" i="1" kern="1200" dirty="0">
                <a:solidFill>
                  <a:schemeClr val="tx1"/>
                </a:solidFill>
                <a:effectLst/>
                <a:latin typeface="+mn-lt"/>
                <a:ea typeface="+mn-ea"/>
                <a:cs typeface="+mn-cs"/>
              </a:rPr>
              <a:t>Overcome your fear of rejection</a:t>
            </a:r>
            <a:r>
              <a:rPr lang="en-MY" sz="1200" b="0" i="0" kern="1200" dirty="0">
                <a:solidFill>
                  <a:schemeClr val="tx1"/>
                </a:solidFill>
                <a:effectLst/>
                <a:latin typeface="+mn-lt"/>
                <a:ea typeface="+mn-ea"/>
                <a:cs typeface="+mn-cs"/>
              </a:rPr>
              <a:t>. Most of us suffer from a fear of rejection, and there's only one thing to do about that: get over it. If you want to form relationships, plan on being rejected some of the time. You will be richly rewarded the rest of the time with the new relationships you have made.</a:t>
            </a:r>
          </a:p>
          <a:p>
            <a:r>
              <a:rPr lang="en-MY" sz="1200" b="0" i="1" kern="1200" dirty="0">
                <a:solidFill>
                  <a:schemeClr val="tx1"/>
                </a:solidFill>
                <a:effectLst/>
                <a:latin typeface="+mn-lt"/>
                <a:ea typeface="+mn-ea"/>
                <a:cs typeface="+mn-cs"/>
              </a:rPr>
              <a:t>Be persistent</a:t>
            </a:r>
            <a:r>
              <a:rPr lang="en-MY" sz="1200" b="0" i="0" kern="1200" dirty="0">
                <a:solidFill>
                  <a:schemeClr val="tx1"/>
                </a:solidFill>
                <a:effectLst/>
                <a:latin typeface="+mn-lt"/>
                <a:ea typeface="+mn-ea"/>
                <a:cs typeface="+mn-cs"/>
              </a:rPr>
              <a:t>. People are often shy and suspicious. It takes a while to win trust. You can almost always form a relationship if you stick with it.</a:t>
            </a:r>
          </a:p>
          <a:p>
            <a:r>
              <a:rPr lang="en-MY" sz="1200" b="0" i="1" kern="1200" dirty="0">
                <a:solidFill>
                  <a:schemeClr val="tx1"/>
                </a:solidFill>
                <a:effectLst/>
                <a:latin typeface="+mn-lt"/>
                <a:ea typeface="+mn-ea"/>
                <a:cs typeface="+mn-cs"/>
              </a:rPr>
              <a:t>Invite people to get involved</a:t>
            </a:r>
            <a:r>
              <a:rPr lang="en-MY" sz="1200" b="0" i="0" kern="1200" dirty="0">
                <a:solidFill>
                  <a:schemeClr val="tx1"/>
                </a:solidFill>
                <a:effectLst/>
                <a:latin typeface="+mn-lt"/>
                <a:ea typeface="+mn-ea"/>
                <a:cs typeface="+mn-cs"/>
              </a:rPr>
              <a:t>. People want to become part of something bigger than themselves. Many people are looking for an opportunity to meet other people who share common goals. At the worst, people will be flattered that you invited them to join.</a:t>
            </a:r>
          </a:p>
          <a:p>
            <a:r>
              <a:rPr lang="en-MY" sz="1200" b="0" i="1" kern="1200" dirty="0">
                <a:solidFill>
                  <a:schemeClr val="tx1"/>
                </a:solidFill>
                <a:effectLst/>
                <a:latin typeface="+mn-lt"/>
                <a:ea typeface="+mn-ea"/>
                <a:cs typeface="+mn-cs"/>
              </a:rPr>
              <a:t>Enjoy people</a:t>
            </a:r>
            <a:r>
              <a:rPr lang="en-MY" sz="1200" b="0" i="0" kern="1200" dirty="0">
                <a:solidFill>
                  <a:schemeClr val="tx1"/>
                </a:solidFill>
                <a:effectLst/>
                <a:latin typeface="+mn-lt"/>
                <a:ea typeface="+mn-ea"/>
                <a:cs typeface="+mn-cs"/>
              </a:rPr>
              <a:t>. If you genuinely enjoy people, others will be attracted to your attitude. People will more likely want to be around you.</a:t>
            </a:r>
          </a:p>
          <a:p>
            <a:endParaRPr lang="en-US" dirty="0"/>
          </a:p>
          <a:p>
            <a:r>
              <a:rPr lang="en-MY" sz="1200" b="0" i="0" kern="1200" cap="all" dirty="0">
                <a:solidFill>
                  <a:schemeClr val="tx1"/>
                </a:solidFill>
                <a:effectLst/>
                <a:latin typeface="+mn-lt"/>
                <a:ea typeface="+mn-ea"/>
                <a:cs typeface="+mn-cs"/>
              </a:rPr>
              <a:t>HOW DO YOU BUILD RELATIONSHIPS WITH PEOPLE OF DIFFERENT CULTURAL BACKGROUNDS THAN YOUR OWN?</a:t>
            </a:r>
          </a:p>
          <a:p>
            <a:r>
              <a:rPr lang="en-MY" sz="1200" b="0" i="0" kern="1200" dirty="0">
                <a:solidFill>
                  <a:schemeClr val="tx1"/>
                </a:solidFill>
                <a:effectLst/>
                <a:latin typeface="+mn-lt"/>
                <a:ea typeface="+mn-ea"/>
                <a:cs typeface="+mn-cs"/>
              </a:rPr>
              <a:t>Here are some common-sense guidelines:</a:t>
            </a:r>
          </a:p>
          <a:p>
            <a:r>
              <a:rPr lang="en-MY" sz="1200" b="0" i="1" kern="1200" dirty="0">
                <a:solidFill>
                  <a:schemeClr val="tx1"/>
                </a:solidFill>
                <a:effectLst/>
                <a:latin typeface="+mn-lt"/>
                <a:ea typeface="+mn-ea"/>
                <a:cs typeface="+mn-cs"/>
              </a:rPr>
              <a:t>Learn about the person's culture</a:t>
            </a:r>
            <a:r>
              <a:rPr lang="en-MY" sz="1200" b="0" i="0" kern="1200" dirty="0">
                <a:solidFill>
                  <a:schemeClr val="tx1"/>
                </a:solidFill>
                <a:effectLst/>
                <a:latin typeface="+mn-lt"/>
                <a:ea typeface="+mn-ea"/>
                <a:cs typeface="+mn-cs"/>
              </a:rPr>
              <a:t>. Any effort will go a long way in showing that you care enough to find out about the reality of another person's life.</a:t>
            </a:r>
          </a:p>
          <a:p>
            <a:r>
              <a:rPr lang="en-MY" sz="1200" b="0" i="1" kern="1200" dirty="0">
                <a:solidFill>
                  <a:schemeClr val="tx1"/>
                </a:solidFill>
                <a:effectLst/>
                <a:latin typeface="+mn-lt"/>
                <a:ea typeface="+mn-ea"/>
                <a:cs typeface="+mn-cs"/>
              </a:rPr>
              <a:t>Put yourself at the </a:t>
            </a:r>
            <a:r>
              <a:rPr lang="en-MY" sz="1200" b="0" i="1" kern="1200" dirty="0" err="1">
                <a:solidFill>
                  <a:schemeClr val="tx1"/>
                </a:solidFill>
                <a:effectLst/>
                <a:latin typeface="+mn-lt"/>
                <a:ea typeface="+mn-ea"/>
                <a:cs typeface="+mn-cs"/>
              </a:rPr>
              <a:t>center</a:t>
            </a:r>
            <a:r>
              <a:rPr lang="en-MY" sz="1200" b="0" i="1" kern="1200" dirty="0">
                <a:solidFill>
                  <a:schemeClr val="tx1"/>
                </a:solidFill>
                <a:effectLst/>
                <a:latin typeface="+mn-lt"/>
                <a:ea typeface="+mn-ea"/>
                <a:cs typeface="+mn-cs"/>
              </a:rPr>
              <a:t> of another person's culture</a:t>
            </a:r>
            <a:r>
              <a:rPr lang="en-MY" sz="1200" b="0" i="0" kern="1200" dirty="0">
                <a:solidFill>
                  <a:schemeClr val="tx1"/>
                </a:solidFill>
                <a:effectLst/>
                <a:latin typeface="+mn-lt"/>
                <a:ea typeface="+mn-ea"/>
                <a:cs typeface="+mn-cs"/>
              </a:rPr>
              <a:t>. Especially if you are getting to know someone who is not a part of majority culture, try going to their cultural events where you are the minority. If you are willing to take risks and put yourself in a situation in which you might feel uncomfortable, people will be more inclined to want to get to know you.</a:t>
            </a:r>
          </a:p>
          <a:p>
            <a:r>
              <a:rPr lang="en-MY" sz="1200" b="0" i="1" kern="1200" dirty="0">
                <a:solidFill>
                  <a:schemeClr val="tx1"/>
                </a:solidFill>
                <a:effectLst/>
                <a:latin typeface="+mn-lt"/>
                <a:ea typeface="+mn-ea"/>
                <a:cs typeface="+mn-cs"/>
              </a:rPr>
              <a:t>Take a stand against the person's oppression</a:t>
            </a:r>
            <a:r>
              <a:rPr lang="en-MY" sz="1200" b="0" i="0" kern="1200" dirty="0">
                <a:solidFill>
                  <a:schemeClr val="tx1"/>
                </a:solidFill>
                <a:effectLst/>
                <a:latin typeface="+mn-lt"/>
                <a:ea typeface="+mn-ea"/>
                <a:cs typeface="+mn-cs"/>
              </a:rPr>
              <a:t>. Actions speak louder than words. People who experience oppression need allies to speak out against injustice. Strong relationships are forged when people act courageously on behalf of each other.</a:t>
            </a:r>
          </a:p>
          <a:p>
            <a:r>
              <a:rPr lang="en-MY" sz="1200" b="0" i="1" kern="1200" dirty="0">
                <a:solidFill>
                  <a:schemeClr val="tx1"/>
                </a:solidFill>
                <a:effectLst/>
                <a:latin typeface="+mn-lt"/>
                <a:ea typeface="+mn-ea"/>
                <a:cs typeface="+mn-cs"/>
              </a:rPr>
              <a:t>It's okay to make mistakes</a:t>
            </a:r>
            <a:r>
              <a:rPr lang="en-MY" sz="1200" b="0" i="0" kern="1200" dirty="0">
                <a:solidFill>
                  <a:schemeClr val="tx1"/>
                </a:solidFill>
                <a:effectLst/>
                <a:latin typeface="+mn-lt"/>
                <a:ea typeface="+mn-ea"/>
                <a:cs typeface="+mn-cs"/>
              </a:rPr>
              <a:t>. You may have to make mistakes as you build relationships with people who have different cultural backgrounds than your own, but people are generally forgiving, especially if your intentions are good. Remember, hang in there even if you feel rejected.</a:t>
            </a:r>
          </a:p>
          <a:p>
            <a:endParaRPr lang="en-US" dirty="0"/>
          </a:p>
        </p:txBody>
      </p:sp>
      <p:sp>
        <p:nvSpPr>
          <p:cNvPr id="4" name="Slide Number Placeholder 3"/>
          <p:cNvSpPr>
            <a:spLocks noGrp="1"/>
          </p:cNvSpPr>
          <p:nvPr>
            <p:ph type="sldNum" sz="quarter" idx="5"/>
          </p:nvPr>
        </p:nvSpPr>
        <p:spPr/>
        <p:txBody>
          <a:bodyPr/>
          <a:lstStyle/>
          <a:p>
            <a:fld id="{B2416219-2B52-4EFA-9865-AD246A329F8F}" type="slidenum">
              <a:rPr lang="en-US" smtClean="0"/>
              <a:t>1</a:t>
            </a:fld>
            <a:endParaRPr lang="en-US"/>
          </a:p>
        </p:txBody>
      </p:sp>
    </p:spTree>
    <p:extLst>
      <p:ext uri="{BB962C8B-B14F-4D97-AF65-F5344CB8AC3E}">
        <p14:creationId xmlns:p14="http://schemas.microsoft.com/office/powerpoint/2010/main" val="406804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B008-1891-9143-A59B-454EB0A633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7070922-0727-9749-86BF-14B1D0787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87F1863-D4D8-F44F-AF48-C252CBE49976}"/>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5" name="Footer Placeholder 4">
            <a:extLst>
              <a:ext uri="{FF2B5EF4-FFF2-40B4-BE49-F238E27FC236}">
                <a16:creationId xmlns:a16="http://schemas.microsoft.com/office/drawing/2014/main" id="{F73A13D7-4488-344D-9ADD-61E15AA98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04D58-AFBB-E741-A3A7-23E88663001C}"/>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202409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F646-DB3A-5D4E-8FCA-C1A379DECD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2FF241-224E-A247-BC61-7F91F0D1B8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4192E4-F65B-FB40-99B5-BB7C9637A036}"/>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5" name="Footer Placeholder 4">
            <a:extLst>
              <a:ext uri="{FF2B5EF4-FFF2-40B4-BE49-F238E27FC236}">
                <a16:creationId xmlns:a16="http://schemas.microsoft.com/office/drawing/2014/main" id="{CCE8EAF9-93A0-674E-9514-E6209E3A7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77C06-22C0-0549-9D61-A1BD676D5B14}"/>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359995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A5A689-D49A-7542-92BA-F001C5D2805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EBF06A6-5564-6A4E-BDBA-F69718AAA8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E6B829-BAB9-3D4E-893F-BC889893B2ED}"/>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5" name="Footer Placeholder 4">
            <a:extLst>
              <a:ext uri="{FF2B5EF4-FFF2-40B4-BE49-F238E27FC236}">
                <a16:creationId xmlns:a16="http://schemas.microsoft.com/office/drawing/2014/main" id="{0B129E71-D6A0-D842-81CD-91BD9409A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D2358-953A-D642-920F-D0C6D0E0D746}"/>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267703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D1AC-8BA3-7740-A1EA-9A4AFDC7B0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40AC29-E3C0-CB42-AC56-52DD52FCF67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ACFA19-3EF7-1245-B6C2-4DFB90AB8BFB}"/>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5" name="Footer Placeholder 4">
            <a:extLst>
              <a:ext uri="{FF2B5EF4-FFF2-40B4-BE49-F238E27FC236}">
                <a16:creationId xmlns:a16="http://schemas.microsoft.com/office/drawing/2014/main" id="{EEF8DB8F-97E4-284F-92E4-2501320AE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99DFF-0972-4B42-B361-E5D0087CDAF5}"/>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248726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9195-A316-A940-BF65-ED9F68FFD3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53295B4-1735-714B-8AE0-025D64FB87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236440B-6420-C249-B0B9-5EC85263291C}"/>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5" name="Footer Placeholder 4">
            <a:extLst>
              <a:ext uri="{FF2B5EF4-FFF2-40B4-BE49-F238E27FC236}">
                <a16:creationId xmlns:a16="http://schemas.microsoft.com/office/drawing/2014/main" id="{91B4CE89-5EE5-F346-9BB8-D1CE973FA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47D25-DD49-1044-AD31-6889BDD372A5}"/>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369365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087B-9351-1B49-99E2-40ABBE5134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905795-1D10-1B43-A815-937D7A303A9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7CD788C-9277-D542-A1A9-B5E81E6C6A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6CF11A-EA7B-CC44-A840-59AB22A75269}"/>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6" name="Footer Placeholder 5">
            <a:extLst>
              <a:ext uri="{FF2B5EF4-FFF2-40B4-BE49-F238E27FC236}">
                <a16:creationId xmlns:a16="http://schemas.microsoft.com/office/drawing/2014/main" id="{B1DFF8D9-6E58-0C4F-BCD9-D06B687F7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F561B-4E0D-584C-B4DB-867C7CCD4514}"/>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81027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835E-FF0F-1144-9FC0-7F01122284F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F54018-9CE4-E44B-8E1C-BF2F51024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71B8073-896E-4545-B38D-FDB157ED0F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F92978-D200-7C4C-A948-D40EC1740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D92EBA-D4D5-A840-80EE-3ADD01F6C3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2EE692A-17AD-6143-9DC6-17F330D1A3FC}"/>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8" name="Footer Placeholder 7">
            <a:extLst>
              <a:ext uri="{FF2B5EF4-FFF2-40B4-BE49-F238E27FC236}">
                <a16:creationId xmlns:a16="http://schemas.microsoft.com/office/drawing/2014/main" id="{31623FC0-8DD7-7D41-81CF-F170F285EB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64A309-0E19-AD4E-BECC-CF411C14BCC7}"/>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38289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2C59-6619-1646-8648-173DE34B9F6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E3DB0C-0ED1-334F-9F9D-DF0A50BF51B7}"/>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4" name="Footer Placeholder 3">
            <a:extLst>
              <a:ext uri="{FF2B5EF4-FFF2-40B4-BE49-F238E27FC236}">
                <a16:creationId xmlns:a16="http://schemas.microsoft.com/office/drawing/2014/main" id="{B8F65B2E-91CD-034F-A1FF-F70D5CAD2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15B7C4-8509-6D41-84A0-6ED2D154A5F6}"/>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163206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6124A-DA98-C54D-81FD-61D1A20DF2C6}"/>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3" name="Footer Placeholder 2">
            <a:extLst>
              <a:ext uri="{FF2B5EF4-FFF2-40B4-BE49-F238E27FC236}">
                <a16:creationId xmlns:a16="http://schemas.microsoft.com/office/drawing/2014/main" id="{343F33F4-871C-4047-9BE5-D293717A1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C46A86-0F0A-7E47-8A3D-026AC503F3C9}"/>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417424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A7A6-3C0C-4740-A8B9-DC1FBAB895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DA3AAD-1A36-6E44-98C0-D3CA58634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06A9592-9F2F-C04B-987C-E2157EBB5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BD3CE7-9CB7-B245-87B7-4C438A6F0754}"/>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6" name="Footer Placeholder 5">
            <a:extLst>
              <a:ext uri="{FF2B5EF4-FFF2-40B4-BE49-F238E27FC236}">
                <a16:creationId xmlns:a16="http://schemas.microsoft.com/office/drawing/2014/main" id="{299EB7D3-8F0F-1140-ACD8-EB690A271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395C-9674-B545-9D9B-34789EEE72F9}"/>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347842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A9B5-813C-9A4B-85EC-1FED817792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4B44367-9045-024B-9655-9D155C15F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EEFB15-DBF8-C246-B437-5A59D6E88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6313BE-B75F-8A49-AD71-94FB1328B436}"/>
              </a:ext>
            </a:extLst>
          </p:cNvPr>
          <p:cNvSpPr>
            <a:spLocks noGrp="1"/>
          </p:cNvSpPr>
          <p:nvPr>
            <p:ph type="dt" sz="half" idx="10"/>
          </p:nvPr>
        </p:nvSpPr>
        <p:spPr/>
        <p:txBody>
          <a:bodyPr/>
          <a:lstStyle/>
          <a:p>
            <a:fld id="{7849932C-FBD4-D941-8220-3325A905A956}" type="datetimeFigureOut">
              <a:rPr lang="en-US" smtClean="0"/>
              <a:t>9/19/2022</a:t>
            </a:fld>
            <a:endParaRPr lang="en-US"/>
          </a:p>
        </p:txBody>
      </p:sp>
      <p:sp>
        <p:nvSpPr>
          <p:cNvPr id="6" name="Footer Placeholder 5">
            <a:extLst>
              <a:ext uri="{FF2B5EF4-FFF2-40B4-BE49-F238E27FC236}">
                <a16:creationId xmlns:a16="http://schemas.microsoft.com/office/drawing/2014/main" id="{FA983C1C-6C5E-2D49-B983-F6C3A12B1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1FD71-3603-9943-9FAC-62D628884B10}"/>
              </a:ext>
            </a:extLst>
          </p:cNvPr>
          <p:cNvSpPr>
            <a:spLocks noGrp="1"/>
          </p:cNvSpPr>
          <p:nvPr>
            <p:ph type="sldNum" sz="quarter" idx="12"/>
          </p:nvPr>
        </p:nvSpPr>
        <p:spPr/>
        <p:txBody>
          <a:bodyPr/>
          <a:lstStyle/>
          <a:p>
            <a:fld id="{02BA068F-8341-6345-A7D5-D705BAB9CCE1}" type="slidenum">
              <a:rPr lang="en-US" smtClean="0"/>
              <a:t>‹#›</a:t>
            </a:fld>
            <a:endParaRPr lang="en-US"/>
          </a:p>
        </p:txBody>
      </p:sp>
    </p:spTree>
    <p:extLst>
      <p:ext uri="{BB962C8B-B14F-4D97-AF65-F5344CB8AC3E}">
        <p14:creationId xmlns:p14="http://schemas.microsoft.com/office/powerpoint/2010/main" val="311175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6DB75-8AE8-644C-B177-BBF1CCCA26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5B1A9A-929F-B744-B2A8-96E663A69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6AAA17-184B-6D47-AE87-F07DE3149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9932C-FBD4-D941-8220-3325A905A956}" type="datetimeFigureOut">
              <a:rPr lang="en-US" smtClean="0"/>
              <a:t>9/19/2022</a:t>
            </a:fld>
            <a:endParaRPr lang="en-US"/>
          </a:p>
        </p:txBody>
      </p:sp>
      <p:sp>
        <p:nvSpPr>
          <p:cNvPr id="5" name="Footer Placeholder 4">
            <a:extLst>
              <a:ext uri="{FF2B5EF4-FFF2-40B4-BE49-F238E27FC236}">
                <a16:creationId xmlns:a16="http://schemas.microsoft.com/office/drawing/2014/main" id="{4CAFDAC2-6811-3B41-BA53-9B8AAF42E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80E6AC-0530-154D-B126-3FD1740B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A068F-8341-6345-A7D5-D705BAB9CCE1}" type="slidenum">
              <a:rPr lang="en-US" smtClean="0"/>
              <a:t>‹#›</a:t>
            </a:fld>
            <a:endParaRPr lang="en-US"/>
          </a:p>
        </p:txBody>
      </p:sp>
    </p:spTree>
    <p:extLst>
      <p:ext uri="{BB962C8B-B14F-4D97-AF65-F5344CB8AC3E}">
        <p14:creationId xmlns:p14="http://schemas.microsoft.com/office/powerpoint/2010/main" val="727233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D80FF6-FC54-C842-9EB6-ED4159DB6245}"/>
              </a:ext>
            </a:extLst>
          </p:cNvPr>
          <p:cNvSpPr/>
          <p:nvPr/>
        </p:nvSpPr>
        <p:spPr>
          <a:xfrm>
            <a:off x="767408" y="715317"/>
            <a:ext cx="10657184" cy="1969770"/>
          </a:xfrm>
          <a:prstGeom prst="rect">
            <a:avLst/>
          </a:prstGeom>
          <a:noFill/>
        </p:spPr>
        <p:txBody>
          <a:bodyPr wrap="square" lIns="121920" tIns="60960" rIns="121920" bIns="60960">
            <a:spAutoFit/>
          </a:bodyPr>
          <a:lstStyle/>
          <a:p>
            <a:r>
              <a:rPr lang="en-GB" sz="4000" b="1" dirty="0">
                <a:ln w="0"/>
                <a:effectLst>
                  <a:outerShdw blurRad="38100" dist="19050" dir="2700000" algn="tl" rotWithShape="0">
                    <a:schemeClr val="dk1">
                      <a:alpha val="40000"/>
                    </a:schemeClr>
                  </a:outerShdw>
                </a:effectLst>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How do you built </a:t>
            </a:r>
            <a:r>
              <a:rPr lang="en-GB" sz="4000" b="1" dirty="0">
                <a:ln w="0"/>
                <a:effectLst>
                  <a:outerShdw blurRad="38100" dist="19050" dir="2700000" algn="tl" rotWithShape="0">
                    <a:schemeClr val="dk1">
                      <a:alpha val="40000"/>
                    </a:schemeClr>
                  </a:outerShdw>
                </a:effectLst>
                <a:highlight>
                  <a:srgbClr val="FFFF00"/>
                </a:highlight>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relationship</a:t>
            </a:r>
            <a:r>
              <a:rPr lang="en-GB" sz="4000" b="1" dirty="0">
                <a:ln w="0"/>
                <a:effectLst>
                  <a:outerShdw blurRad="38100" dist="19050" dir="2700000" algn="tl" rotWithShape="0">
                    <a:schemeClr val="dk1">
                      <a:alpha val="40000"/>
                    </a:schemeClr>
                  </a:outerShdw>
                </a:effectLst>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with other people?</a:t>
            </a:r>
          </a:p>
          <a:p>
            <a:pPr marL="1219170" indent="-1219170">
              <a:buFont typeface="+mj-lt"/>
              <a:buAutoNum type="arabicPeriod"/>
            </a:pPr>
            <a:r>
              <a:rPr lang="en-GB" sz="4000" b="1" dirty="0">
                <a:ln w="0"/>
                <a:effectLst>
                  <a:outerShdw blurRad="38100" dist="19050" dir="2700000" algn="tl" rotWithShape="0">
                    <a:schemeClr val="dk1">
                      <a:alpha val="40000"/>
                    </a:schemeClr>
                  </a:outerShdw>
                </a:effectLst>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People of Different Culture</a:t>
            </a:r>
          </a:p>
          <a:p>
            <a:pPr marL="1219170" indent="-1219170">
              <a:buFont typeface="+mj-lt"/>
              <a:buAutoNum type="arabicPeriod"/>
            </a:pPr>
            <a:r>
              <a:rPr lang="en-GB" sz="4000" b="1" dirty="0">
                <a:ln w="0"/>
                <a:effectLst>
                  <a:outerShdw blurRad="38100" dist="19050" dir="2700000" algn="tl" rotWithShape="0">
                    <a:schemeClr val="dk1">
                      <a:alpha val="40000"/>
                    </a:schemeClr>
                  </a:outerShdw>
                </a:effectLst>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People over digital platform</a:t>
            </a:r>
          </a:p>
        </p:txBody>
      </p:sp>
      <p:pic>
        <p:nvPicPr>
          <p:cNvPr id="3" name="Picture 2">
            <a:extLst>
              <a:ext uri="{FF2B5EF4-FFF2-40B4-BE49-F238E27FC236}">
                <a16:creationId xmlns:a16="http://schemas.microsoft.com/office/drawing/2014/main" id="{81210949-004D-1841-9FF5-F8907E0EF7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282832" y="44093"/>
            <a:ext cx="909168" cy="504588"/>
          </a:xfrm>
          <a:prstGeom prst="rect">
            <a:avLst/>
          </a:prstGeom>
        </p:spPr>
      </p:pic>
      <p:graphicFrame>
        <p:nvGraphicFramePr>
          <p:cNvPr id="4" name="Table 4">
            <a:extLst>
              <a:ext uri="{FF2B5EF4-FFF2-40B4-BE49-F238E27FC236}">
                <a16:creationId xmlns:a16="http://schemas.microsoft.com/office/drawing/2014/main" id="{6085F864-8545-B440-8DAF-0784CBC5ABE5}"/>
              </a:ext>
            </a:extLst>
          </p:cNvPr>
          <p:cNvGraphicFramePr>
            <a:graphicFrameLocks noGrp="1"/>
          </p:cNvGraphicFramePr>
          <p:nvPr>
            <p:extLst>
              <p:ext uri="{D42A27DB-BD31-4B8C-83A1-F6EECF244321}">
                <p14:modId xmlns:p14="http://schemas.microsoft.com/office/powerpoint/2010/main" val="1562779559"/>
              </p:ext>
            </p:extLst>
          </p:nvPr>
        </p:nvGraphicFramePr>
        <p:xfrm>
          <a:off x="310366" y="3418161"/>
          <a:ext cx="11571267" cy="2595880"/>
        </p:xfrm>
        <a:graphic>
          <a:graphicData uri="http://schemas.openxmlformats.org/drawingml/2006/table">
            <a:tbl>
              <a:tblPr firstRow="1" bandRow="1">
                <a:tableStyleId>{5C22544A-7EE6-4342-B048-85BDC9FD1C3A}</a:tableStyleId>
              </a:tblPr>
              <a:tblGrid>
                <a:gridCol w="3857089">
                  <a:extLst>
                    <a:ext uri="{9D8B030D-6E8A-4147-A177-3AD203B41FA5}">
                      <a16:colId xmlns:a16="http://schemas.microsoft.com/office/drawing/2014/main" val="2318813868"/>
                    </a:ext>
                  </a:extLst>
                </a:gridCol>
                <a:gridCol w="3857089">
                  <a:extLst>
                    <a:ext uri="{9D8B030D-6E8A-4147-A177-3AD203B41FA5}">
                      <a16:colId xmlns:a16="http://schemas.microsoft.com/office/drawing/2014/main" val="1794416101"/>
                    </a:ext>
                  </a:extLst>
                </a:gridCol>
                <a:gridCol w="3857089">
                  <a:extLst>
                    <a:ext uri="{9D8B030D-6E8A-4147-A177-3AD203B41FA5}">
                      <a16:colId xmlns:a16="http://schemas.microsoft.com/office/drawing/2014/main" val="3328411338"/>
                    </a:ext>
                  </a:extLst>
                </a:gridCol>
              </a:tblGrid>
              <a:tr h="370840">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Key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Give 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612065"/>
                  </a:ext>
                </a:extLst>
              </a:tr>
              <a:tr h="370840">
                <a:tc rowSpan="3">
                  <a:txBody>
                    <a:bodyPr/>
                    <a:lstStyle/>
                    <a:p>
                      <a:r>
                        <a:rPr lang="en-US" dirty="0"/>
                        <a:t>People of Different Culture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7898914"/>
                  </a:ext>
                </a:extLst>
              </a:tr>
              <a:tr h="370840">
                <a:tc vMerge="1">
                  <a:txBody>
                    <a:bodyPr/>
                    <a:lstStyle/>
                    <a:p>
                      <a:endParaRPr lang="en-US"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0512394"/>
                  </a:ext>
                </a:extLst>
              </a:tr>
              <a:tr h="370840">
                <a:tc vMerge="1">
                  <a:txBody>
                    <a:bodyPr/>
                    <a:lstStyle/>
                    <a:p>
                      <a:endParaRPr lang="en-US" dirty="0"/>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5324431"/>
                  </a:ext>
                </a:extLst>
              </a:tr>
              <a:tr h="370840">
                <a:tc rowSpan="3">
                  <a:txBody>
                    <a:bodyPr/>
                    <a:lstStyle/>
                    <a:p>
                      <a:r>
                        <a:rPr lang="en-US" dirty="0"/>
                        <a:t>People over digital platform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8527018"/>
                  </a:ext>
                </a:extLst>
              </a:tr>
              <a:tr h="370840">
                <a:tc vMerge="1">
                  <a:txBody>
                    <a:bodyPr/>
                    <a:lstStyle/>
                    <a:p>
                      <a:endParaRPr lang="en-US"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8602740"/>
                  </a:ext>
                </a:extLst>
              </a:tr>
              <a:tr h="370840">
                <a:tc vMerge="1">
                  <a:txBody>
                    <a:bodyPr/>
                    <a:lstStyle/>
                    <a:p>
                      <a:endParaRPr lang="en-US" dirty="0"/>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4798019"/>
                  </a:ext>
                </a:extLst>
              </a:tr>
            </a:tbl>
          </a:graphicData>
        </a:graphic>
      </p:graphicFrame>
    </p:spTree>
    <p:extLst>
      <p:ext uri="{BB962C8B-B14F-4D97-AF65-F5344CB8AC3E}">
        <p14:creationId xmlns:p14="http://schemas.microsoft.com/office/powerpoint/2010/main" val="1512619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736</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 Condensed Black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Ravinther Kunju Raman</dc:creator>
  <cp:lastModifiedBy>Bich Nguyen</cp:lastModifiedBy>
  <cp:revision>2</cp:revision>
  <dcterms:created xsi:type="dcterms:W3CDTF">2021-09-22T05:50:46Z</dcterms:created>
  <dcterms:modified xsi:type="dcterms:W3CDTF">2022-09-19T08:01:48Z</dcterms:modified>
</cp:coreProperties>
</file>