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D3B20B65-2C79-48CE-B8D1-23D117E79035}" type="datetimeFigureOut">
              <a:rPr lang="en-US" smtClean="0"/>
              <a:t>5/17/2017</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7D4AF19-BF1A-4523-86FC-F3EDFA2E72EB}"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20B65-2C79-48CE-B8D1-23D117E79035}"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4AF19-BF1A-4523-86FC-F3EDFA2E72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20B65-2C79-48CE-B8D1-23D117E79035}"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7D4AF19-BF1A-4523-86FC-F3EDFA2E72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20B65-2C79-48CE-B8D1-23D117E79035}"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4AF19-BF1A-4523-86FC-F3EDFA2E72EB}"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D3B20B65-2C79-48CE-B8D1-23D117E79035}" type="datetimeFigureOut">
              <a:rPr lang="en-US" smtClean="0"/>
              <a:t>5/17/2017</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D4AF19-BF1A-4523-86FC-F3EDFA2E72EB}"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B20B65-2C79-48CE-B8D1-23D117E79035}"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4AF19-BF1A-4523-86FC-F3EDFA2E72E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20B65-2C79-48CE-B8D1-23D117E79035}" type="datetimeFigureOut">
              <a:rPr lang="en-US" smtClean="0"/>
              <a:t>5/17/2017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4AF19-BF1A-4523-86FC-F3EDFA2E72E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B20B65-2C79-48CE-B8D1-23D117E79035}"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4AF19-BF1A-4523-86FC-F3EDFA2E72EB}"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3B20B65-2C79-48CE-B8D1-23D117E79035}" type="datetimeFigureOut">
              <a:rPr lang="en-US" smtClean="0"/>
              <a:t>5/17/2017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4AF19-BF1A-4523-86FC-F3EDFA2E72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B20B65-2C79-48CE-B8D1-23D117E79035}"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7D4AF19-BF1A-4523-86FC-F3EDFA2E72EB}"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B20B65-2C79-48CE-B8D1-23D117E79035}"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4AF19-BF1A-4523-86FC-F3EDFA2E72EB}"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D3B20B65-2C79-48CE-B8D1-23D117E79035}" type="datetimeFigureOut">
              <a:rPr lang="en-US" smtClean="0"/>
              <a:t>5/17/2017</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7D4AF19-BF1A-4523-86FC-F3EDFA2E72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sci.org/datasets.html" TargetMode="External"/><Relationship Id="rId2" Type="http://schemas.openxmlformats.org/officeDocument/2006/relationships/hyperlink" Target="http://it.stlawu.edu/~rloc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708525"/>
          </a:xfrm>
        </p:spPr>
        <p:txBody>
          <a:bodyPr>
            <a:normAutofit lnSpcReduction="10000"/>
          </a:bodyPr>
          <a:lstStyle/>
          <a:p>
            <a:pPr>
              <a:lnSpc>
                <a:spcPct val="120000"/>
              </a:lnSpc>
            </a:pPr>
            <a:r>
              <a:rPr lang="en-US" dirty="0"/>
              <a:t>Find a data set that can be analyzed using multiple linear regression</a:t>
            </a:r>
          </a:p>
          <a:p>
            <a:pPr>
              <a:lnSpc>
                <a:spcPct val="120000"/>
              </a:lnSpc>
            </a:pPr>
            <a:endParaRPr lang="en-US" dirty="0"/>
          </a:p>
          <a:p>
            <a:pPr>
              <a:lnSpc>
                <a:spcPct val="120000"/>
              </a:lnSpc>
            </a:pPr>
            <a:r>
              <a:rPr lang="en-US" dirty="0"/>
              <a:t>A complete project will include EDA, residual analysis (including influence and leverage), and any corrections that must be made</a:t>
            </a:r>
          </a:p>
          <a:p>
            <a:pPr marL="45720" indent="0">
              <a:lnSpc>
                <a:spcPct val="120000"/>
              </a:lnSpc>
              <a:buNone/>
            </a:pPr>
            <a:endParaRPr lang="en-US" dirty="0"/>
          </a:p>
          <a:p>
            <a:pPr>
              <a:lnSpc>
                <a:spcPct val="120000"/>
              </a:lnSpc>
            </a:pPr>
            <a:r>
              <a:rPr lang="en-US" dirty="0"/>
              <a:t>The data set should have at least 100 observations and five variables</a:t>
            </a:r>
          </a:p>
          <a:p>
            <a:pPr>
              <a:lnSpc>
                <a:spcPct val="120000"/>
              </a:lnSpc>
            </a:pPr>
            <a:endParaRPr lang="en-US" dirty="0"/>
          </a:p>
          <a:p>
            <a:pPr>
              <a:lnSpc>
                <a:spcPct val="120000"/>
              </a:lnSpc>
            </a:pPr>
            <a:r>
              <a:rPr lang="en-US" dirty="0"/>
              <a:t>Work data sets are fine as long as you have permission to use them</a:t>
            </a:r>
          </a:p>
        </p:txBody>
      </p:sp>
      <p:sp>
        <p:nvSpPr>
          <p:cNvPr id="2" name="Title 1"/>
          <p:cNvSpPr>
            <a:spLocks noGrp="1"/>
          </p:cNvSpPr>
          <p:nvPr>
            <p:ph type="title"/>
          </p:nvPr>
        </p:nvSpPr>
        <p:spPr/>
        <p:txBody>
          <a:bodyPr/>
          <a:lstStyle/>
          <a:p>
            <a:r>
              <a:rPr lang="en-US" dirty="0"/>
              <a:t>Regression Project</a:t>
            </a:r>
          </a:p>
        </p:txBody>
      </p:sp>
    </p:spTree>
    <p:extLst>
      <p:ext uri="{BB962C8B-B14F-4D97-AF65-F5344CB8AC3E}">
        <p14:creationId xmlns:p14="http://schemas.microsoft.com/office/powerpoint/2010/main" val="181958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General review of objective and findings</a:t>
            </a:r>
          </a:p>
          <a:p>
            <a:r>
              <a:rPr lang="en-US" dirty="0"/>
              <a:t>Could something have been done better given more time or research</a:t>
            </a:r>
          </a:p>
          <a:p>
            <a:r>
              <a:rPr lang="en-US" dirty="0"/>
              <a:t>If their were complexities that you know exist but lacked the expertise to deal with it, make note of it anyways and suggest that a secondary analysis could be conducted to account for those transgressions</a:t>
            </a:r>
          </a:p>
          <a:p>
            <a:r>
              <a:rPr lang="en-US" dirty="0"/>
              <a:t>Did any findings generate new hypothesis/ideas for future analysis</a:t>
            </a:r>
          </a:p>
          <a:p>
            <a:pPr lvl="1"/>
            <a:r>
              <a:rPr lang="en-US" dirty="0"/>
              <a:t>Collecting different variables</a:t>
            </a:r>
          </a:p>
          <a:p>
            <a:pPr lvl="1"/>
            <a:r>
              <a:rPr lang="en-US" dirty="0"/>
              <a:t>Designing of an experiment versus observational</a:t>
            </a:r>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55565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Robin Lock’s </a:t>
            </a:r>
            <a:r>
              <a:rPr lang="en-US" dirty="0">
                <a:solidFill>
                  <a:srgbClr val="FFC000"/>
                </a:solidFill>
                <a:hlinkClick r:id="rId2"/>
              </a:rPr>
              <a:t>Data Surfing </a:t>
            </a:r>
            <a:r>
              <a:rPr lang="en-US" dirty="0"/>
              <a:t>page</a:t>
            </a:r>
          </a:p>
          <a:p>
            <a:endParaRPr lang="en-US" dirty="0"/>
          </a:p>
          <a:p>
            <a:r>
              <a:rPr lang="en-US" dirty="0" err="1">
                <a:solidFill>
                  <a:srgbClr val="FFC000"/>
                </a:solidFill>
                <a:hlinkClick r:id="rId3"/>
              </a:rPr>
              <a:t>StatSci.org</a:t>
            </a:r>
            <a:r>
              <a:rPr lang="en-US" dirty="0"/>
              <a:t> data sets</a:t>
            </a:r>
          </a:p>
          <a:p>
            <a:endParaRPr lang="en-US" dirty="0"/>
          </a:p>
          <a:p>
            <a:r>
              <a:rPr lang="en-US" dirty="0"/>
              <a:t>Be careful with financial data – it is often really time series data. Go ahead and look at unit 4 to handle possible scenarios.</a:t>
            </a:r>
          </a:p>
        </p:txBody>
      </p:sp>
      <p:sp>
        <p:nvSpPr>
          <p:cNvPr id="2" name="Title 1"/>
          <p:cNvSpPr>
            <a:spLocks noGrp="1"/>
          </p:cNvSpPr>
          <p:nvPr>
            <p:ph type="title"/>
          </p:nvPr>
        </p:nvSpPr>
        <p:spPr/>
        <p:txBody>
          <a:bodyPr/>
          <a:lstStyle/>
          <a:p>
            <a:r>
              <a:rPr lang="en-US" dirty="0"/>
              <a:t>Finding a dataset</a:t>
            </a:r>
          </a:p>
        </p:txBody>
      </p:sp>
    </p:spTree>
    <p:extLst>
      <p:ext uri="{BB962C8B-B14F-4D97-AF65-F5344CB8AC3E}">
        <p14:creationId xmlns:p14="http://schemas.microsoft.com/office/powerpoint/2010/main" val="212861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lnSpcReduction="10000"/>
          </a:bodyPr>
          <a:lstStyle/>
          <a:p>
            <a:r>
              <a:rPr lang="en-US" dirty="0"/>
              <a:t>Make sure you have defined an objective (1 or more)</a:t>
            </a:r>
          </a:p>
          <a:p>
            <a:pPr lvl="1"/>
            <a:r>
              <a:rPr lang="en-US" dirty="0"/>
              <a:t>Typically this will be building a model to identify key predictors that explain variability in the response and to provide a means to predict </a:t>
            </a:r>
            <a:r>
              <a:rPr lang="en-US"/>
              <a:t>future observations.</a:t>
            </a:r>
            <a:endParaRPr lang="en-US" dirty="0"/>
          </a:p>
          <a:p>
            <a:endParaRPr lang="en-US" dirty="0"/>
          </a:p>
          <a:p>
            <a:r>
              <a:rPr lang="en-US" dirty="0"/>
              <a:t>Consider how you get the data and what population your data represents so your interpretations later are appropriate</a:t>
            </a:r>
          </a:p>
          <a:p>
            <a:endParaRPr lang="en-US" dirty="0"/>
          </a:p>
          <a:p>
            <a:r>
              <a:rPr lang="en-US" dirty="0"/>
              <a:t>Try to have data with predictors that make general sense so that at least some of them will contribute to the change in the response  (You will get really bored if there is nothing really to see or look at but its okay if that is the case)</a:t>
            </a:r>
          </a:p>
          <a:p>
            <a:endParaRPr lang="en-US" dirty="0"/>
          </a:p>
          <a:p>
            <a:r>
              <a:rPr lang="en-US" dirty="0"/>
              <a:t>Consider model selection techniques when dealing with a higher number of predictors</a:t>
            </a:r>
          </a:p>
          <a:p>
            <a:endParaRPr lang="en-US" dirty="0"/>
          </a:p>
          <a:p>
            <a:pPr marL="45720" indent="0">
              <a:buNone/>
            </a:pPr>
            <a:endParaRPr lang="en-US" dirty="0"/>
          </a:p>
        </p:txBody>
      </p:sp>
      <p:sp>
        <p:nvSpPr>
          <p:cNvPr id="3" name="Title 2"/>
          <p:cNvSpPr>
            <a:spLocks noGrp="1"/>
          </p:cNvSpPr>
          <p:nvPr>
            <p:ph type="title"/>
          </p:nvPr>
        </p:nvSpPr>
        <p:spPr/>
        <p:txBody>
          <a:bodyPr/>
          <a:lstStyle/>
          <a:p>
            <a:r>
              <a:rPr lang="en-US" dirty="0"/>
              <a:t>Finding a Data set</a:t>
            </a:r>
          </a:p>
        </p:txBody>
      </p:sp>
    </p:spTree>
    <p:extLst>
      <p:ext uri="{BB962C8B-B14F-4D97-AF65-F5344CB8AC3E}">
        <p14:creationId xmlns:p14="http://schemas.microsoft.com/office/powerpoint/2010/main" val="78194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92500" lnSpcReduction="10000"/>
          </a:bodyPr>
          <a:lstStyle/>
          <a:p>
            <a:r>
              <a:rPr lang="en-US" dirty="0"/>
              <a:t>7pages max (11pt font 1 inch margins.) </a:t>
            </a:r>
          </a:p>
          <a:p>
            <a:pPr lvl="1"/>
            <a:r>
              <a:rPr lang="en-US" dirty="0"/>
              <a:t>11pt font 1 in. margins</a:t>
            </a:r>
          </a:p>
          <a:p>
            <a:pPr lvl="1"/>
            <a:r>
              <a:rPr lang="en-US" dirty="0"/>
              <a:t>Includes graphics and tables</a:t>
            </a:r>
          </a:p>
          <a:p>
            <a:pPr lvl="1"/>
            <a:r>
              <a:rPr lang="en-US" dirty="0"/>
              <a:t>Additional graphics/tables and SAS code in appendix </a:t>
            </a:r>
          </a:p>
          <a:p>
            <a:pPr lvl="1"/>
            <a:r>
              <a:rPr lang="en-US" dirty="0"/>
              <a:t>No 60 page of SAS output</a:t>
            </a:r>
          </a:p>
          <a:p>
            <a:endParaRPr lang="en-US" dirty="0"/>
          </a:p>
          <a:p>
            <a:r>
              <a:rPr lang="en-US" dirty="0"/>
              <a:t>Structure / Points of Emphasis when grading</a:t>
            </a:r>
          </a:p>
          <a:p>
            <a:pPr lvl="1"/>
            <a:r>
              <a:rPr lang="en-US" dirty="0"/>
              <a:t>80%</a:t>
            </a:r>
          </a:p>
          <a:p>
            <a:pPr lvl="2"/>
            <a:r>
              <a:rPr lang="en-US" dirty="0"/>
              <a:t>Intro </a:t>
            </a:r>
          </a:p>
          <a:p>
            <a:pPr lvl="2"/>
            <a:r>
              <a:rPr lang="en-US" dirty="0"/>
              <a:t>Descriptive statistics</a:t>
            </a:r>
          </a:p>
          <a:p>
            <a:pPr lvl="2"/>
            <a:r>
              <a:rPr lang="en-US" dirty="0"/>
              <a:t>Analysis</a:t>
            </a:r>
          </a:p>
          <a:p>
            <a:pPr lvl="2"/>
            <a:r>
              <a:rPr lang="en-US" dirty="0"/>
              <a:t>Interpretation</a:t>
            </a:r>
          </a:p>
          <a:p>
            <a:pPr lvl="2"/>
            <a:r>
              <a:rPr lang="en-US" dirty="0"/>
              <a:t>Conclusion</a:t>
            </a:r>
          </a:p>
          <a:p>
            <a:pPr lvl="1"/>
            <a:r>
              <a:rPr lang="en-US" b="1" i="1" u="sng" dirty="0"/>
              <a:t>20%</a:t>
            </a:r>
          </a:p>
          <a:p>
            <a:pPr lvl="2"/>
            <a:r>
              <a:rPr lang="en-US" b="1" i="1" u="sng" dirty="0"/>
              <a:t>Conciseness (you don’t need to tell me everything you did, VIF example)</a:t>
            </a:r>
          </a:p>
          <a:p>
            <a:pPr lvl="2"/>
            <a:r>
              <a:rPr lang="en-US" b="1" i="1" u="sng" dirty="0"/>
              <a:t>Organization and Graphics</a:t>
            </a:r>
          </a:p>
          <a:p>
            <a:pPr marL="640080" lvl="2" indent="0">
              <a:buNone/>
            </a:pPr>
            <a:endParaRPr lang="en-US" b="1" dirty="0"/>
          </a:p>
          <a:p>
            <a:pPr marL="640080" lvl="2" indent="0">
              <a:buNone/>
            </a:pPr>
            <a:r>
              <a:rPr lang="en-US" b="1" dirty="0"/>
              <a:t>20% is misleading as this 20% can make the other 80% go so much smoother.</a:t>
            </a:r>
          </a:p>
          <a:p>
            <a:pPr marL="640080" lvl="2" indent="0">
              <a:buNone/>
            </a:pPr>
            <a:endParaRPr lang="en-US" b="1" dirty="0"/>
          </a:p>
          <a:p>
            <a:endParaRPr lang="en-US" dirty="0"/>
          </a:p>
        </p:txBody>
      </p:sp>
      <p:sp>
        <p:nvSpPr>
          <p:cNvPr id="3" name="Title 2"/>
          <p:cNvSpPr>
            <a:spLocks noGrp="1"/>
          </p:cNvSpPr>
          <p:nvPr>
            <p:ph type="title"/>
          </p:nvPr>
        </p:nvSpPr>
        <p:spPr/>
        <p:txBody>
          <a:bodyPr/>
          <a:lstStyle/>
          <a:p>
            <a:r>
              <a:rPr lang="en-US" dirty="0"/>
              <a:t>Requirements</a:t>
            </a:r>
          </a:p>
        </p:txBody>
      </p:sp>
    </p:spTree>
    <p:extLst>
      <p:ext uri="{BB962C8B-B14F-4D97-AF65-F5344CB8AC3E}">
        <p14:creationId xmlns:p14="http://schemas.microsoft.com/office/powerpoint/2010/main" val="66425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fontScale="92500" lnSpcReduction="20000"/>
          </a:bodyPr>
          <a:lstStyle/>
          <a:p>
            <a:r>
              <a:rPr lang="en-US" dirty="0"/>
              <a:t>Well thought out analysis</a:t>
            </a:r>
          </a:p>
          <a:p>
            <a:pPr lvl="1"/>
            <a:r>
              <a:rPr lang="en-US" dirty="0"/>
              <a:t>Show that you were careful in defining your objective and obtaining your data.</a:t>
            </a:r>
          </a:p>
          <a:p>
            <a:pPr lvl="1"/>
            <a:endParaRPr lang="en-US" dirty="0"/>
          </a:p>
          <a:p>
            <a:pPr lvl="1"/>
            <a:r>
              <a:rPr lang="en-US" dirty="0"/>
              <a:t>EDA dictates that you will try multiple models.  Do not ramble on about all the things you tried unless it is absolutely imperative in the decision of the final model.</a:t>
            </a:r>
          </a:p>
          <a:p>
            <a:pPr lvl="1"/>
            <a:endParaRPr lang="en-US" dirty="0"/>
          </a:p>
          <a:p>
            <a:pPr lvl="1"/>
            <a:r>
              <a:rPr lang="en-US" dirty="0"/>
              <a:t> Show that you are comfortable and know how to use the techniques in multiple linear regression such as diagnostics, interpretation, testing, and model selection</a:t>
            </a:r>
          </a:p>
          <a:p>
            <a:pPr lvl="1"/>
            <a:endParaRPr lang="en-US" dirty="0"/>
          </a:p>
          <a:p>
            <a:pPr lvl="1"/>
            <a:r>
              <a:rPr lang="en-US" dirty="0"/>
              <a:t>Some times real data is tough and you can’t seem to fix it </a:t>
            </a:r>
          </a:p>
          <a:p>
            <a:pPr lvl="2"/>
            <a:r>
              <a:rPr lang="en-US" dirty="0"/>
              <a:t>Transformations</a:t>
            </a:r>
          </a:p>
          <a:p>
            <a:pPr lvl="2"/>
            <a:r>
              <a:rPr lang="en-US" dirty="0"/>
              <a:t>Outliers</a:t>
            </a:r>
          </a:p>
          <a:p>
            <a:pPr lvl="2"/>
            <a:r>
              <a:rPr lang="en-US" dirty="0"/>
              <a:t>Normality assumptions</a:t>
            </a:r>
          </a:p>
          <a:p>
            <a:pPr lvl="2"/>
            <a:r>
              <a:rPr lang="en-US" dirty="0"/>
              <a:t>Correlated errors</a:t>
            </a:r>
          </a:p>
          <a:p>
            <a:pPr marL="640080" lvl="2" indent="0">
              <a:buNone/>
            </a:pPr>
            <a:r>
              <a:rPr lang="en-US" dirty="0"/>
              <a:t>( Do not sweat this, provide the analysis to the best of your ability and if you recognize that there is some component giving you trouble make note of it in your closing remarks so that I know you at least recognized it even if you were not able to address it.  This could go for the creation of the data set as well)</a:t>
            </a:r>
          </a:p>
          <a:p>
            <a:pPr marL="640080" lvl="2" indent="0">
              <a:buNone/>
            </a:pPr>
            <a:endParaRPr lang="en-US" dirty="0"/>
          </a:p>
        </p:txBody>
      </p:sp>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407937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buNone/>
            </a:pPr>
            <a:r>
              <a:rPr lang="en-US" dirty="0"/>
              <a:t>Project Setup and Data Collection</a:t>
            </a:r>
          </a:p>
          <a:p>
            <a:r>
              <a:rPr lang="en-US" dirty="0"/>
              <a:t>Main objective(s)</a:t>
            </a:r>
          </a:p>
          <a:p>
            <a:r>
              <a:rPr lang="en-US" dirty="0"/>
              <a:t>Variables defined</a:t>
            </a:r>
          </a:p>
          <a:p>
            <a:r>
              <a:rPr lang="en-US" dirty="0"/>
              <a:t>Data set explanation and collection</a:t>
            </a:r>
          </a:p>
          <a:p>
            <a:pPr lvl="1"/>
            <a:r>
              <a:rPr lang="en-US" dirty="0"/>
              <a:t>If you created the data or randomly drew from a big monster data set you might want to consider </a:t>
            </a:r>
            <a:r>
              <a:rPr lang="en-US" dirty="0" err="1"/>
              <a:t>proc</a:t>
            </a:r>
            <a:r>
              <a:rPr lang="en-US" dirty="0"/>
              <a:t> power to determine an appropriate sample size to collect</a:t>
            </a:r>
          </a:p>
          <a:p>
            <a:pPr lvl="1"/>
            <a:r>
              <a:rPr lang="en-US" dirty="0"/>
              <a:t>Making sure the samples you collect are representative of the population you wish to draw inference or prediction</a:t>
            </a:r>
          </a:p>
          <a:p>
            <a:pPr lvl="1"/>
            <a:endParaRPr lang="en-US" dirty="0"/>
          </a:p>
          <a:p>
            <a:r>
              <a:rPr lang="en-US" dirty="0"/>
              <a:t>Comments on how data collection corresponds to the scope of interest (What is the population of interest that you can actually provide statistical inference on?) Maybe a subpopulation will be helpful to gain insight regardless.</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Introduction</a:t>
            </a:r>
            <a:br>
              <a:rPr lang="en-US" dirty="0"/>
            </a:br>
            <a:endParaRPr lang="en-US" dirty="0"/>
          </a:p>
        </p:txBody>
      </p:sp>
    </p:spTree>
    <p:extLst>
      <p:ext uri="{BB962C8B-B14F-4D97-AF65-F5344CB8AC3E}">
        <p14:creationId xmlns:p14="http://schemas.microsoft.com/office/powerpoint/2010/main" val="214567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92500" lnSpcReduction="20000"/>
          </a:bodyPr>
          <a:lstStyle/>
          <a:p>
            <a:pPr marL="45720" indent="0">
              <a:buNone/>
            </a:pPr>
            <a:r>
              <a:rPr lang="en-US" dirty="0"/>
              <a:t>Depends on your data set and objective</a:t>
            </a:r>
          </a:p>
          <a:p>
            <a:pPr marL="45720" indent="0">
              <a:buNone/>
            </a:pPr>
            <a:r>
              <a:rPr lang="en-US" dirty="0"/>
              <a:t>Do what makes sense to the story you need to tell</a:t>
            </a:r>
          </a:p>
          <a:p>
            <a:pPr marL="45720" indent="0">
              <a:buNone/>
            </a:pPr>
            <a:endParaRPr lang="en-US" dirty="0"/>
          </a:p>
          <a:p>
            <a:r>
              <a:rPr lang="en-US" dirty="0"/>
              <a:t>Univariate statistics</a:t>
            </a:r>
          </a:p>
          <a:p>
            <a:pPr lvl="1"/>
            <a:r>
              <a:rPr lang="en-US" dirty="0"/>
              <a:t>Histograms</a:t>
            </a:r>
          </a:p>
          <a:p>
            <a:pPr lvl="1"/>
            <a:r>
              <a:rPr lang="en-US" dirty="0"/>
              <a:t>Boxplots</a:t>
            </a:r>
          </a:p>
          <a:p>
            <a:pPr lvl="1"/>
            <a:r>
              <a:rPr lang="en-US" dirty="0"/>
              <a:t>5 number summaries, outliers in explanatory variables (might be discussed later),</a:t>
            </a:r>
          </a:p>
          <a:p>
            <a:endParaRPr lang="en-US" dirty="0"/>
          </a:p>
          <a:p>
            <a:r>
              <a:rPr lang="en-US" dirty="0"/>
              <a:t>Pairwise (Continuous predictors)</a:t>
            </a:r>
          </a:p>
          <a:p>
            <a:pPr lvl="1"/>
            <a:r>
              <a:rPr lang="en-US" dirty="0"/>
              <a:t>Scatterplot matrix</a:t>
            </a:r>
          </a:p>
          <a:p>
            <a:pPr lvl="1"/>
            <a:r>
              <a:rPr lang="en-US" dirty="0"/>
              <a:t>Correlation matrix</a:t>
            </a:r>
          </a:p>
          <a:p>
            <a:pPr lvl="1"/>
            <a:r>
              <a:rPr lang="en-US" dirty="0"/>
              <a:t>VIF values</a:t>
            </a:r>
          </a:p>
          <a:p>
            <a:endParaRPr lang="en-US" dirty="0"/>
          </a:p>
          <a:p>
            <a:r>
              <a:rPr lang="en-US" dirty="0"/>
              <a:t>Pairwise (Categorical predictors)</a:t>
            </a:r>
          </a:p>
          <a:p>
            <a:pPr lvl="1"/>
            <a:r>
              <a:rPr lang="en-US" dirty="0"/>
              <a:t>Summary stats of response by the category levels</a:t>
            </a:r>
          </a:p>
          <a:p>
            <a:pPr lvl="1"/>
            <a:r>
              <a:rPr lang="en-US" dirty="0"/>
              <a:t>Summary stats of other predictor by the category levels</a:t>
            </a:r>
          </a:p>
          <a:p>
            <a:endParaRPr lang="en-US" dirty="0"/>
          </a:p>
        </p:txBody>
      </p:sp>
      <p:sp>
        <p:nvSpPr>
          <p:cNvPr id="3" name="Title 2"/>
          <p:cNvSpPr>
            <a:spLocks noGrp="1"/>
          </p:cNvSpPr>
          <p:nvPr>
            <p:ph type="title"/>
          </p:nvPr>
        </p:nvSpPr>
        <p:spPr/>
        <p:txBody>
          <a:bodyPr/>
          <a:lstStyle/>
          <a:p>
            <a:r>
              <a:rPr lang="en-US" dirty="0"/>
              <a:t>Descriptive Statistics </a:t>
            </a:r>
            <a:br>
              <a:rPr lang="en-US" dirty="0"/>
            </a:br>
            <a:r>
              <a:rPr lang="en-US" dirty="0"/>
              <a:t>(PLOT your DATA!!!)</a:t>
            </a:r>
          </a:p>
        </p:txBody>
      </p:sp>
    </p:spTree>
    <p:extLst>
      <p:ext uri="{BB962C8B-B14F-4D97-AF65-F5344CB8AC3E}">
        <p14:creationId xmlns:p14="http://schemas.microsoft.com/office/powerpoint/2010/main" val="333324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19071"/>
            <a:ext cx="8407893" cy="5138929"/>
          </a:xfrm>
        </p:spPr>
        <p:txBody>
          <a:bodyPr>
            <a:normAutofit fontScale="70000" lnSpcReduction="20000"/>
          </a:bodyPr>
          <a:lstStyle/>
          <a:p>
            <a:pPr marL="45720" indent="0">
              <a:buNone/>
            </a:pPr>
            <a:r>
              <a:rPr lang="en-US" dirty="0"/>
              <a:t>Depends on the data and objective</a:t>
            </a:r>
          </a:p>
          <a:p>
            <a:pPr marL="45720" indent="0">
              <a:buNone/>
            </a:pPr>
            <a:endParaRPr lang="en-US" dirty="0"/>
          </a:p>
          <a:p>
            <a:r>
              <a:rPr lang="en-US" dirty="0"/>
              <a:t>EDA – See paper. McGee has general guidelines for many modeling aspects throughout the unit</a:t>
            </a:r>
          </a:p>
          <a:p>
            <a:pPr lvl="1"/>
            <a:r>
              <a:rPr lang="en-US" dirty="0"/>
              <a:t>See Unit 2.6 and beginning of 2.7</a:t>
            </a:r>
          </a:p>
          <a:p>
            <a:endParaRPr lang="en-US" dirty="0"/>
          </a:p>
          <a:p>
            <a:r>
              <a:rPr lang="en-US" dirty="0"/>
              <a:t>Using Descriptive statistics- transform data, include potential variables that may make more sense, remove redundancies</a:t>
            </a:r>
          </a:p>
          <a:p>
            <a:pPr marL="45720" indent="0">
              <a:buNone/>
            </a:pPr>
            <a:endParaRPr lang="en-US" dirty="0"/>
          </a:p>
          <a:p>
            <a:r>
              <a:rPr lang="en-US" dirty="0"/>
              <a:t>Lots of predictors</a:t>
            </a:r>
          </a:p>
          <a:p>
            <a:pPr lvl="1"/>
            <a:r>
              <a:rPr lang="en-US" dirty="0"/>
              <a:t>Model selection approaches</a:t>
            </a:r>
          </a:p>
          <a:p>
            <a:pPr lvl="1"/>
            <a:endParaRPr lang="en-US" dirty="0"/>
          </a:p>
          <a:p>
            <a:r>
              <a:rPr lang="en-US" dirty="0"/>
              <a:t>Diagnostics – Leverage/Outliers / Model Assumptions    /</a:t>
            </a:r>
            <a:r>
              <a:rPr lang="en-US" dirty="0" err="1"/>
              <a:t>Multicollinearity</a:t>
            </a:r>
            <a:endParaRPr lang="en-US" dirty="0"/>
          </a:p>
          <a:p>
            <a:endParaRPr lang="en-US" dirty="0"/>
          </a:p>
          <a:p>
            <a:r>
              <a:rPr lang="en-US" dirty="0"/>
              <a:t>Statistical Analysis</a:t>
            </a:r>
          </a:p>
          <a:p>
            <a:pPr lvl="1"/>
            <a:r>
              <a:rPr lang="en-US" dirty="0"/>
              <a:t>Statement of hypothesis being conducted (Overall F test, individual t-tests)</a:t>
            </a:r>
          </a:p>
          <a:p>
            <a:pPr lvl="1"/>
            <a:r>
              <a:rPr lang="en-US" dirty="0"/>
              <a:t>Statistical conclusion, CI’s</a:t>
            </a:r>
          </a:p>
          <a:p>
            <a:pPr lvl="1"/>
            <a:r>
              <a:rPr lang="en-US" dirty="0"/>
              <a:t>ANOVA F-tables, Regression </a:t>
            </a:r>
            <a:r>
              <a:rPr lang="en-US" dirty="0" err="1"/>
              <a:t>Coef</a:t>
            </a:r>
            <a:r>
              <a:rPr lang="en-US" dirty="0"/>
              <a:t>. Tables, interpretation of the coefficients</a:t>
            </a:r>
          </a:p>
          <a:p>
            <a:r>
              <a:rPr lang="en-US" dirty="0"/>
              <a:t>If predicting, provide prediction intervals for certain values of the predictors.</a:t>
            </a:r>
          </a:p>
          <a:p>
            <a:endParaRPr lang="en-US" dirty="0"/>
          </a:p>
          <a:p>
            <a:r>
              <a:rPr lang="en-US" dirty="0"/>
              <a:t>Large Data sets- consider conducting training and test sets</a:t>
            </a:r>
          </a:p>
          <a:p>
            <a:pPr lvl="1"/>
            <a:r>
              <a:rPr lang="en-US" dirty="0"/>
              <a:t>Highly recommend this especially if you are predicting</a:t>
            </a:r>
          </a:p>
          <a:p>
            <a:pPr marL="365760" lvl="1" indent="0">
              <a:buNone/>
            </a:pPr>
            <a:endParaRPr lang="en-US" dirty="0"/>
          </a:p>
          <a:p>
            <a:endParaRPr lang="en-US" dirty="0"/>
          </a:p>
        </p:txBody>
      </p:sp>
      <p:sp>
        <p:nvSpPr>
          <p:cNvPr id="3" name="Title 2"/>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9045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Linking the analysis output and model jargon to what it is actually telling you in the real world and how it answers your original objective(s) </a:t>
            </a:r>
          </a:p>
          <a:p>
            <a:endParaRPr lang="en-US" dirty="0"/>
          </a:p>
          <a:p>
            <a:r>
              <a:rPr lang="en-US" dirty="0"/>
              <a:t>What is the population from which we can draw inference?</a:t>
            </a:r>
          </a:p>
          <a:p>
            <a:endParaRPr lang="en-US" dirty="0"/>
          </a:p>
          <a:p>
            <a:r>
              <a:rPr lang="en-US" dirty="0"/>
              <a:t>Does the final analysis correspond to some of the descriptive statistic information. If not, why.  Is it too much </a:t>
            </a:r>
            <a:r>
              <a:rPr lang="en-US" dirty="0" err="1"/>
              <a:t>variaibility</a:t>
            </a:r>
            <a:r>
              <a:rPr lang="en-US" dirty="0"/>
              <a:t>, </a:t>
            </a:r>
            <a:r>
              <a:rPr lang="en-US" dirty="0" err="1"/>
              <a:t>multicollinearity</a:t>
            </a:r>
            <a:r>
              <a:rPr lang="en-US" dirty="0"/>
              <a:t>/confounded within the predictors, </a:t>
            </a:r>
          </a:p>
          <a:p>
            <a:endParaRPr lang="en-US" dirty="0"/>
          </a:p>
          <a:p>
            <a:r>
              <a:rPr lang="en-US" dirty="0"/>
              <a:t>Correct interpretation of any prediction or confidence intervals.  Go back to early regression chapters for reference.</a:t>
            </a:r>
          </a:p>
          <a:p>
            <a:endParaRPr lang="en-US" dirty="0"/>
          </a:p>
          <a:p>
            <a:endParaRPr lang="en-US" dirty="0"/>
          </a:p>
        </p:txBody>
      </p:sp>
      <p:sp>
        <p:nvSpPr>
          <p:cNvPr id="3" name="Title 2"/>
          <p:cNvSpPr>
            <a:spLocks noGrp="1"/>
          </p:cNvSpPr>
          <p:nvPr>
            <p:ph type="title"/>
          </p:nvPr>
        </p:nvSpPr>
        <p:spPr/>
        <p:txBody>
          <a:bodyPr/>
          <a:lstStyle/>
          <a:p>
            <a:r>
              <a:rPr lang="en-US" dirty="0"/>
              <a:t>Interpretation</a:t>
            </a:r>
          </a:p>
        </p:txBody>
      </p:sp>
    </p:spTree>
    <p:extLst>
      <p:ext uri="{BB962C8B-B14F-4D97-AF65-F5344CB8AC3E}">
        <p14:creationId xmlns:p14="http://schemas.microsoft.com/office/powerpoint/2010/main" val="1595896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2394</TotalTime>
  <Words>939</Words>
  <Application>Microsoft Office PowerPoint</Application>
  <PresentationFormat>On-screen Show (4:3)</PresentationFormat>
  <Paragraphs>118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Franklin Gothic Medium</vt:lpstr>
      <vt:lpstr>Wingdings</vt:lpstr>
      <vt:lpstr>Wingdings 2</vt:lpstr>
      <vt:lpstr>Grid</vt:lpstr>
      <vt:lpstr>Regression Project</vt:lpstr>
      <vt:lpstr>Finding a dataset</vt:lpstr>
      <vt:lpstr>Finding a Data set</vt:lpstr>
      <vt:lpstr>Requirements</vt:lpstr>
      <vt:lpstr>Summary</vt:lpstr>
      <vt:lpstr>Introduction </vt:lpstr>
      <vt:lpstr>Descriptive Statistics  (PLOT your DATA!!!)</vt:lpstr>
      <vt:lpstr>Analysis</vt:lpstr>
      <vt:lpstr>Interpretation</vt:lpstr>
      <vt:lpstr>Conclusion</vt:lpstr>
    </vt:vector>
  </TitlesOfParts>
  <Company>Baylor Health Care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Project</dc:title>
  <dc:creator>Turner, Jacob</dc:creator>
  <cp:lastModifiedBy>Marcus Ellis</cp:lastModifiedBy>
  <cp:revision>7</cp:revision>
  <dcterms:created xsi:type="dcterms:W3CDTF">2015-09-08T02:14:42Z</dcterms:created>
  <dcterms:modified xsi:type="dcterms:W3CDTF">2017-05-19T00:41:20Z</dcterms:modified>
</cp:coreProperties>
</file>