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801600" cy="73152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60480" y="574560"/>
            <a:ext cx="10878840" cy="54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8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60480" y="1234800"/>
            <a:ext cx="10878840" cy="2143800"/>
          </a:xfrm>
          <a:prstGeom prst="rect">
            <a:avLst/>
          </a:prstGeom>
        </p:spPr>
        <p:txBody>
          <a:bodyPr lIns="0" rIns="0" tIns="0" bIns="0"/>
          <a:p>
            <a:endParaRPr b="0" lang="en-US" sz="27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60480" y="3582720"/>
            <a:ext cx="10878840" cy="2143800"/>
          </a:xfrm>
          <a:prstGeom prst="rect">
            <a:avLst/>
          </a:prstGeom>
        </p:spPr>
        <p:txBody>
          <a:bodyPr lIns="0" rIns="0" tIns="0" bIns="0"/>
          <a:p>
            <a:endParaRPr b="0" lang="en-US" sz="27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60480" y="574560"/>
            <a:ext cx="10878840" cy="54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8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60480" y="1234800"/>
            <a:ext cx="5308560" cy="2143800"/>
          </a:xfrm>
          <a:prstGeom prst="rect">
            <a:avLst/>
          </a:prstGeom>
        </p:spPr>
        <p:txBody>
          <a:bodyPr lIns="0" rIns="0" tIns="0" bIns="0"/>
          <a:p>
            <a:endParaRPr b="0" lang="en-US" sz="27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534720" y="1234800"/>
            <a:ext cx="5308560" cy="2143800"/>
          </a:xfrm>
          <a:prstGeom prst="rect">
            <a:avLst/>
          </a:prstGeom>
        </p:spPr>
        <p:txBody>
          <a:bodyPr lIns="0" rIns="0" tIns="0" bIns="0"/>
          <a:p>
            <a:endParaRPr b="0" lang="en-US" sz="27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534720" y="3582720"/>
            <a:ext cx="5308560" cy="2143800"/>
          </a:xfrm>
          <a:prstGeom prst="rect">
            <a:avLst/>
          </a:prstGeom>
        </p:spPr>
        <p:txBody>
          <a:bodyPr lIns="0" rIns="0" tIns="0" bIns="0"/>
          <a:p>
            <a:endParaRPr b="0" lang="en-US" sz="27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960480" y="3582720"/>
            <a:ext cx="5308560" cy="2143800"/>
          </a:xfrm>
          <a:prstGeom prst="rect">
            <a:avLst/>
          </a:prstGeom>
        </p:spPr>
        <p:txBody>
          <a:bodyPr lIns="0" rIns="0" tIns="0" bIns="0"/>
          <a:p>
            <a:endParaRPr b="0" lang="en-US" sz="27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60480" y="574560"/>
            <a:ext cx="10878840" cy="54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8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960480" y="1234800"/>
            <a:ext cx="10878840" cy="4494960"/>
          </a:xfrm>
          <a:prstGeom prst="rect">
            <a:avLst/>
          </a:prstGeom>
        </p:spPr>
        <p:txBody>
          <a:bodyPr lIns="0" rIns="0" tIns="0" bIns="0"/>
          <a:p>
            <a:endParaRPr b="0" lang="en-US" sz="27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960480" y="1234800"/>
            <a:ext cx="10878840" cy="4494960"/>
          </a:xfrm>
          <a:prstGeom prst="rect">
            <a:avLst/>
          </a:prstGeom>
        </p:spPr>
        <p:txBody>
          <a:bodyPr lIns="0" rIns="0" tIns="0" bIns="0"/>
          <a:p>
            <a:endParaRPr b="0" lang="en-US" sz="27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582360" y="1234800"/>
            <a:ext cx="5634360" cy="4494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582360" y="1234800"/>
            <a:ext cx="5634360" cy="4494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60480" y="574560"/>
            <a:ext cx="10878840" cy="54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8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60480" y="1234800"/>
            <a:ext cx="10878840" cy="449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60480" y="574560"/>
            <a:ext cx="10878840" cy="54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8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60480" y="1234800"/>
            <a:ext cx="10878840" cy="4494960"/>
          </a:xfrm>
          <a:prstGeom prst="rect">
            <a:avLst/>
          </a:prstGeom>
        </p:spPr>
        <p:txBody>
          <a:bodyPr lIns="0" rIns="0" tIns="0" bIns="0"/>
          <a:p>
            <a:endParaRPr b="0" lang="en-US" sz="27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60480" y="574560"/>
            <a:ext cx="10878840" cy="54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8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60480" y="1234800"/>
            <a:ext cx="5308560" cy="4494960"/>
          </a:xfrm>
          <a:prstGeom prst="rect">
            <a:avLst/>
          </a:prstGeom>
        </p:spPr>
        <p:txBody>
          <a:bodyPr lIns="0" rIns="0" tIns="0" bIns="0"/>
          <a:p>
            <a:endParaRPr b="0" lang="en-US" sz="27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534720" y="1234800"/>
            <a:ext cx="5308560" cy="4494960"/>
          </a:xfrm>
          <a:prstGeom prst="rect">
            <a:avLst/>
          </a:prstGeom>
        </p:spPr>
        <p:txBody>
          <a:bodyPr lIns="0" rIns="0" tIns="0" bIns="0"/>
          <a:p>
            <a:endParaRPr b="0" lang="en-US" sz="27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60480" y="574560"/>
            <a:ext cx="10878840" cy="54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8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60480" y="619560"/>
            <a:ext cx="10878840" cy="2113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60480" y="574560"/>
            <a:ext cx="10878840" cy="54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8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960480" y="1234800"/>
            <a:ext cx="5308560" cy="2143800"/>
          </a:xfrm>
          <a:prstGeom prst="rect">
            <a:avLst/>
          </a:prstGeom>
        </p:spPr>
        <p:txBody>
          <a:bodyPr lIns="0" rIns="0" tIns="0" bIns="0"/>
          <a:p>
            <a:endParaRPr b="0" lang="en-US" sz="27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960480" y="3582720"/>
            <a:ext cx="5308560" cy="2143800"/>
          </a:xfrm>
          <a:prstGeom prst="rect">
            <a:avLst/>
          </a:prstGeom>
        </p:spPr>
        <p:txBody>
          <a:bodyPr lIns="0" rIns="0" tIns="0" bIns="0"/>
          <a:p>
            <a:endParaRPr b="0" lang="en-US" sz="27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534720" y="1234800"/>
            <a:ext cx="5308560" cy="4494960"/>
          </a:xfrm>
          <a:prstGeom prst="rect">
            <a:avLst/>
          </a:prstGeom>
        </p:spPr>
        <p:txBody>
          <a:bodyPr lIns="0" rIns="0" tIns="0" bIns="0"/>
          <a:p>
            <a:endParaRPr b="0" lang="en-US" sz="27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60480" y="574560"/>
            <a:ext cx="10878840" cy="54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8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960480" y="1234800"/>
            <a:ext cx="5308560" cy="4494960"/>
          </a:xfrm>
          <a:prstGeom prst="rect">
            <a:avLst/>
          </a:prstGeom>
        </p:spPr>
        <p:txBody>
          <a:bodyPr lIns="0" rIns="0" tIns="0" bIns="0"/>
          <a:p>
            <a:endParaRPr b="0" lang="en-US" sz="27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534720" y="1234800"/>
            <a:ext cx="5308560" cy="2143800"/>
          </a:xfrm>
          <a:prstGeom prst="rect">
            <a:avLst/>
          </a:prstGeom>
        </p:spPr>
        <p:txBody>
          <a:bodyPr lIns="0" rIns="0" tIns="0" bIns="0"/>
          <a:p>
            <a:endParaRPr b="0" lang="en-US" sz="27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534720" y="3582720"/>
            <a:ext cx="5308560" cy="2143800"/>
          </a:xfrm>
          <a:prstGeom prst="rect">
            <a:avLst/>
          </a:prstGeom>
        </p:spPr>
        <p:txBody>
          <a:bodyPr lIns="0" rIns="0" tIns="0" bIns="0"/>
          <a:p>
            <a:endParaRPr b="0" lang="en-US" sz="27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60480" y="574560"/>
            <a:ext cx="10878840" cy="54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8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960480" y="1234800"/>
            <a:ext cx="5308560" cy="2143800"/>
          </a:xfrm>
          <a:prstGeom prst="rect">
            <a:avLst/>
          </a:prstGeom>
        </p:spPr>
        <p:txBody>
          <a:bodyPr lIns="0" rIns="0" tIns="0" bIns="0"/>
          <a:p>
            <a:endParaRPr b="0" lang="en-US" sz="27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534720" y="1234800"/>
            <a:ext cx="5308560" cy="2143800"/>
          </a:xfrm>
          <a:prstGeom prst="rect">
            <a:avLst/>
          </a:prstGeom>
        </p:spPr>
        <p:txBody>
          <a:bodyPr lIns="0" rIns="0" tIns="0" bIns="0"/>
          <a:p>
            <a:endParaRPr b="0" lang="en-US" sz="27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960480" y="3582720"/>
            <a:ext cx="10878840" cy="2143800"/>
          </a:xfrm>
          <a:prstGeom prst="rect">
            <a:avLst/>
          </a:prstGeom>
        </p:spPr>
        <p:txBody>
          <a:bodyPr lIns="0" rIns="0" tIns="0" bIns="0"/>
          <a:p>
            <a:endParaRPr b="0" lang="en-US" sz="27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60480" y="619560"/>
            <a:ext cx="10878840" cy="4557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Click to edit the title text format</a:t>
            </a:r>
            <a:endParaRPr b="0" lang="en-US" sz="38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960480" y="1234800"/>
            <a:ext cx="10878840" cy="4494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Click to edit the outline text format</a:t>
            </a:r>
            <a:endParaRPr b="0" lang="en-US" sz="27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Second Outline Level</a:t>
            </a:r>
            <a:endParaRPr b="0" lang="en-US" sz="24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Third Outline Level</a:t>
            </a:r>
            <a:endParaRPr b="0" lang="en-US" sz="2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Fourth Outline Level</a:t>
            </a:r>
            <a:endParaRPr b="0" lang="en-US" sz="17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Fifth Outline Level</a:t>
            </a:r>
            <a:endParaRPr b="0" lang="en-US" sz="17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Sixth Outline Level</a:t>
            </a:r>
            <a:endParaRPr b="0" lang="en-US" sz="17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Seventh Outline Level</a:t>
            </a:r>
            <a:endParaRPr b="0" lang="en-US" sz="17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960480" y="6584760"/>
            <a:ext cx="2815920" cy="240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490640" y="6584760"/>
            <a:ext cx="3831480" cy="2408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023760" y="6584760"/>
            <a:ext cx="2815920" cy="240840"/>
          </a:xfrm>
          <a:prstGeom prst="rect">
            <a:avLst/>
          </a:prstGeom>
        </p:spPr>
        <p:txBody>
          <a:bodyPr lIns="0" rIns="0" tIns="0" bIns="0"/>
          <a:p>
            <a:pPr algn="r"/>
            <a:fld id="{A8A764FD-4CA5-46C5-B2A2-D64888E84B92}" type="slidenum"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95640" y="1830960"/>
            <a:ext cx="1427040" cy="4208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80% of full data set</a:t>
            </a:r>
            <a:endParaRPr b="0" lang="en-US" sz="12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endParaRPr b="0" lang="en-US" sz="12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master_X_train</a:t>
            </a:r>
            <a:endParaRPr b="0" lang="en-US" sz="12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master_y_train</a:t>
            </a:r>
            <a:endParaRPr b="0" lang="en-US" sz="12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395640" y="1830960"/>
            <a:ext cx="1427040" cy="984960"/>
          </a:xfrm>
          <a:prstGeom prst="rect">
            <a:avLst/>
          </a:prstGeom>
          <a:solidFill>
            <a:srgbClr val="ffd32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20% of full data</a:t>
            </a:r>
            <a:endParaRPr b="0" lang="en-US" sz="12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sacred test set</a:t>
            </a:r>
            <a:endParaRPr b="0" lang="en-US" sz="12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endParaRPr b="0" lang="en-US" sz="12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golden_X_test</a:t>
            </a:r>
            <a:endParaRPr b="0" lang="en-US" sz="12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golden_y_test</a:t>
            </a:r>
            <a:endParaRPr b="0" lang="en-US" sz="12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2353680" y="2431440"/>
            <a:ext cx="1516680" cy="798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multinomial logistic regression</a:t>
            </a:r>
            <a:endParaRPr b="0" lang="en-US" sz="1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endParaRPr b="0" lang="en-US" sz="1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params = p1, p2, p3 ... </a:t>
            </a:r>
            <a:endParaRPr b="0" lang="en-US" sz="1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2351520" y="4507560"/>
            <a:ext cx="1518840" cy="798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random forest</a:t>
            </a:r>
            <a:endParaRPr b="0" lang="en-US" sz="1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endParaRPr b="0" lang="en-US" sz="1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params = p1, p2, p3 ... </a:t>
            </a:r>
            <a:endParaRPr b="0" lang="en-US" sz="1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2353680" y="3469320"/>
            <a:ext cx="1516680" cy="798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decision tree</a:t>
            </a:r>
            <a:endParaRPr b="0" lang="en-US" sz="1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endParaRPr b="0" lang="en-US" sz="1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params = p1, p2, p3 ... </a:t>
            </a:r>
            <a:endParaRPr b="0" lang="en-US" sz="1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44" name="TextShape 6"/>
          <p:cNvSpPr txBox="1"/>
          <p:nvPr/>
        </p:nvSpPr>
        <p:spPr>
          <a:xfrm>
            <a:off x="2221560" y="430920"/>
            <a:ext cx="1920240" cy="1617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/>
            <a:r>
              <a:rPr b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G</a:t>
            </a:r>
            <a:r>
              <a:rPr b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r</a:t>
            </a:r>
            <a:r>
              <a:rPr b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i</a:t>
            </a:r>
            <a:r>
              <a:rPr b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d</a:t>
            </a:r>
            <a:r>
              <a:rPr b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 </a:t>
            </a:r>
            <a:r>
              <a:rPr b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S</a:t>
            </a:r>
            <a:r>
              <a:rPr b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e</a:t>
            </a:r>
            <a:r>
              <a:rPr b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a</a:t>
            </a:r>
            <a:r>
              <a:rPr b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r</a:t>
            </a:r>
            <a:r>
              <a:rPr b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c</a:t>
            </a:r>
            <a:r>
              <a:rPr b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h</a:t>
            </a:r>
            <a:endParaRPr b="0" lang="en-US" sz="12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a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p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p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l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i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c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a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b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l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p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a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a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m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f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o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a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c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h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c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l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a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i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f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i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r</a:t>
            </a:r>
            <a:endParaRPr b="0" lang="en-US" sz="12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endParaRPr b="0" lang="en-US" sz="12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C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V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=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3</a:t>
            </a:r>
            <a:endParaRPr b="0" lang="en-US" sz="12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(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p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r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o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c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e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s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s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i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n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g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 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t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i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m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e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 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c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o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n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s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t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r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a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i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n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t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)</a:t>
            </a:r>
            <a:endParaRPr b="0" lang="en-US" sz="12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endParaRPr b="0" lang="en-US" sz="12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d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a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a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m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a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_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X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_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a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i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n</a:t>
            </a:r>
            <a:endParaRPr b="0" lang="en-US" sz="12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m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a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_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y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_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a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i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n</a:t>
            </a:r>
            <a:endParaRPr b="0" lang="en-US" sz="12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45" name="TextShape 7"/>
          <p:cNvSpPr txBox="1"/>
          <p:nvPr/>
        </p:nvSpPr>
        <p:spPr>
          <a:xfrm>
            <a:off x="8220600" y="539640"/>
            <a:ext cx="1737360" cy="12801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/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10-fold Cross Validation</a:t>
            </a:r>
            <a:endParaRPr b="0" lang="en-US" sz="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endParaRPr b="0" lang="en-US" sz="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data : master_X_train</a:t>
            </a:r>
            <a:endParaRPr b="0" lang="en-US" sz="12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master_y_train</a:t>
            </a:r>
            <a:endParaRPr b="0" lang="en-US" sz="12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endParaRPr b="0" lang="en-US" sz="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5459760" y="4509000"/>
            <a:ext cx="1472760" cy="798480"/>
          </a:xfrm>
          <a:prstGeom prst="rect">
            <a:avLst/>
          </a:prstGeom>
          <a:solidFill>
            <a:srgbClr val="9966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random forest</a:t>
            </a:r>
            <a:endParaRPr b="0" lang="en-US" sz="1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endParaRPr b="0" lang="en-US" sz="1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best_params</a:t>
            </a:r>
            <a:endParaRPr b="0" lang="en-US" sz="1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47" name="CustomShape 9"/>
          <p:cNvSpPr/>
          <p:nvPr/>
        </p:nvSpPr>
        <p:spPr>
          <a:xfrm>
            <a:off x="5459760" y="3470760"/>
            <a:ext cx="1472760" cy="798480"/>
          </a:xfrm>
          <a:prstGeom prst="rect">
            <a:avLst/>
          </a:prstGeom>
          <a:solidFill>
            <a:srgbClr val="9966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decision tree</a:t>
            </a:r>
            <a:endParaRPr b="0" lang="en-US" sz="1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endParaRPr b="0" lang="en-US" sz="1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best_params</a:t>
            </a:r>
            <a:endParaRPr b="0" lang="en-US" sz="1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48" name="CustomShape 10"/>
          <p:cNvSpPr/>
          <p:nvPr/>
        </p:nvSpPr>
        <p:spPr>
          <a:xfrm>
            <a:off x="5459400" y="2432880"/>
            <a:ext cx="1473120" cy="798480"/>
          </a:xfrm>
          <a:prstGeom prst="rect">
            <a:avLst/>
          </a:prstGeom>
          <a:solidFill>
            <a:srgbClr val="9966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multinomial logistic regression</a:t>
            </a:r>
            <a:endParaRPr b="0" lang="en-US" sz="1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endParaRPr b="0" lang="en-US" sz="1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best_params </a:t>
            </a:r>
            <a:endParaRPr b="0" lang="en-US" sz="1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49" name="TextShape 11"/>
          <p:cNvSpPr txBox="1"/>
          <p:nvPr/>
        </p:nvSpPr>
        <p:spPr>
          <a:xfrm>
            <a:off x="4654440" y="448200"/>
            <a:ext cx="3212640" cy="1444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/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Model Setup for full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validation</a:t>
            </a:r>
            <a:endParaRPr b="0" lang="en-US" sz="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'best' model from grid search 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results</a:t>
            </a:r>
            <a:endParaRPr b="0" lang="en-US" sz="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data : X_train, y_train</a:t>
            </a:r>
            <a:endParaRPr b="0" lang="en-US" sz="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verify results consistent with 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Grid Search results : X_test, 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y_test (1x)</a:t>
            </a:r>
            <a:endParaRPr b="0" lang="en-US" sz="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endParaRPr b="0" lang="en-US" sz="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Review results to verify that 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the models that will be used 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for full 10-fold CV is 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consistent with models 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resulting from grid search</a:t>
            </a:r>
            <a:endParaRPr b="0" lang="en-US" sz="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50" name="CustomShape 12"/>
          <p:cNvSpPr/>
          <p:nvPr/>
        </p:nvSpPr>
        <p:spPr>
          <a:xfrm>
            <a:off x="8475840" y="4512600"/>
            <a:ext cx="1440360" cy="798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random forest</a:t>
            </a:r>
            <a:endParaRPr b="0" lang="en-US" sz="1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endParaRPr b="0" lang="en-US" sz="1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best params ... </a:t>
            </a:r>
            <a:endParaRPr b="0" lang="en-US" sz="1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51" name="CustomShape 13"/>
          <p:cNvSpPr/>
          <p:nvPr/>
        </p:nvSpPr>
        <p:spPr>
          <a:xfrm>
            <a:off x="8475840" y="3482280"/>
            <a:ext cx="1440360" cy="798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decision tree</a:t>
            </a:r>
            <a:endParaRPr b="0" lang="en-US" sz="1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endParaRPr b="0" lang="en-US" sz="1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best params</a:t>
            </a:r>
            <a:endParaRPr b="0" lang="en-US" sz="1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52" name="CustomShape 14"/>
          <p:cNvSpPr/>
          <p:nvPr/>
        </p:nvSpPr>
        <p:spPr>
          <a:xfrm>
            <a:off x="8475840" y="2409480"/>
            <a:ext cx="1440360" cy="798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multinomial logistic regression</a:t>
            </a:r>
            <a:endParaRPr b="0" lang="en-US" sz="1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endParaRPr b="0" lang="en-US" sz="1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best params</a:t>
            </a:r>
            <a:endParaRPr b="0" lang="en-US" sz="1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53" name="CustomShape 15"/>
          <p:cNvSpPr/>
          <p:nvPr/>
        </p:nvSpPr>
        <p:spPr>
          <a:xfrm>
            <a:off x="1860840" y="2650680"/>
            <a:ext cx="438480" cy="3273480"/>
          </a:xfrm>
          <a:custGeom>
            <a:avLst/>
            <a:gdLst/>
            <a:ahLst/>
            <a:rect l="0" t="0" r="r" b="b"/>
            <a:pathLst>
              <a:path w="1220" h="9095">
                <a:moveTo>
                  <a:pt x="0" y="0"/>
                </a:moveTo>
                <a:cubicBezTo>
                  <a:pt x="304" y="0"/>
                  <a:pt x="609" y="378"/>
                  <a:pt x="609" y="757"/>
                </a:cubicBezTo>
                <a:lnTo>
                  <a:pt x="609" y="3871"/>
                </a:lnTo>
                <a:cubicBezTo>
                  <a:pt x="609" y="4250"/>
                  <a:pt x="914" y="4629"/>
                  <a:pt x="1219" y="4629"/>
                </a:cubicBezTo>
                <a:cubicBezTo>
                  <a:pt x="914" y="4629"/>
                  <a:pt x="609" y="5007"/>
                  <a:pt x="609" y="5386"/>
                </a:cubicBezTo>
                <a:lnTo>
                  <a:pt x="609" y="8336"/>
                </a:lnTo>
                <a:cubicBezTo>
                  <a:pt x="609" y="8715"/>
                  <a:pt x="304" y="9094"/>
                  <a:pt x="0" y="9094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6"/>
          <p:cNvSpPr/>
          <p:nvPr/>
        </p:nvSpPr>
        <p:spPr>
          <a:xfrm>
            <a:off x="11078640" y="3083400"/>
            <a:ext cx="1486440" cy="1316160"/>
          </a:xfrm>
          <a:prstGeom prst="rect">
            <a:avLst/>
          </a:prstGeom>
          <a:solidFill>
            <a:srgbClr val="ffd32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recommended model</a:t>
            </a:r>
            <a:endParaRPr b="0" lang="en-US" sz="1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endParaRPr b="0" lang="en-US" sz="1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best overall 10-fold CV'd model</a:t>
            </a:r>
            <a:endParaRPr b="0" lang="en-US" sz="1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endParaRPr b="0" lang="en-US" sz="1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evaluate results on sacred data set</a:t>
            </a:r>
            <a:endParaRPr b="0" lang="en-US" sz="1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55" name="TextShape 17"/>
          <p:cNvSpPr txBox="1"/>
          <p:nvPr/>
        </p:nvSpPr>
        <p:spPr>
          <a:xfrm>
            <a:off x="10652040" y="462240"/>
            <a:ext cx="1828800" cy="1449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/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Best Overall 10-fold cross-validated model</a:t>
            </a:r>
            <a:endParaRPr b="0" lang="en-US" sz="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endParaRPr b="0" lang="en-US" sz="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r>
              <a:rPr b="1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report results from golden data set</a:t>
            </a:r>
            <a:endParaRPr b="0" lang="en-US" sz="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endParaRPr b="0" lang="en-US" sz="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r>
              <a:rPr b="1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golden_X_test</a:t>
            </a:r>
            <a:endParaRPr b="0" lang="en-US" sz="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r>
              <a:rPr b="1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golden_y_test</a:t>
            </a:r>
            <a:endParaRPr b="0" lang="en-US" sz="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56" name="CustomShape 18"/>
          <p:cNvSpPr/>
          <p:nvPr/>
        </p:nvSpPr>
        <p:spPr>
          <a:xfrm>
            <a:off x="10243080" y="3462840"/>
            <a:ext cx="570960" cy="54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9999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en-US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best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r>
              <a:rPr b="0" lang="en-US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cxnSp>
        <p:nvCxnSpPr>
          <p:cNvPr id="57" name="Line 1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58" name="Line 2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59" name="Line 2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60" name="Line 2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61" name="CustomShape 23"/>
          <p:cNvSpPr/>
          <p:nvPr/>
        </p:nvSpPr>
        <p:spPr>
          <a:xfrm>
            <a:off x="2351520" y="5456160"/>
            <a:ext cx="1518840" cy="798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naïve bayes</a:t>
            </a:r>
            <a:endParaRPr b="0" lang="en-US" sz="1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endParaRPr b="0" lang="en-US" sz="1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params = p1, p2, p3 ... </a:t>
            </a:r>
            <a:endParaRPr b="0" lang="en-US" sz="1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62" name="CustomShape 24"/>
          <p:cNvSpPr/>
          <p:nvPr/>
        </p:nvSpPr>
        <p:spPr>
          <a:xfrm>
            <a:off x="5469480" y="5427000"/>
            <a:ext cx="1434960" cy="798480"/>
          </a:xfrm>
          <a:prstGeom prst="rect">
            <a:avLst/>
          </a:prstGeom>
          <a:solidFill>
            <a:srgbClr val="9966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naïve bayes</a:t>
            </a:r>
            <a:endParaRPr b="0" lang="en-US" sz="1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endParaRPr b="0" lang="en-US" sz="1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best_params</a:t>
            </a:r>
            <a:endParaRPr b="0" lang="en-US" sz="1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63" name="CustomShape 25"/>
          <p:cNvSpPr/>
          <p:nvPr/>
        </p:nvSpPr>
        <p:spPr>
          <a:xfrm>
            <a:off x="8488800" y="5427000"/>
            <a:ext cx="1427400" cy="798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naïve bayes</a:t>
            </a:r>
            <a:endParaRPr b="0" lang="en-US" sz="1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endParaRPr b="0" lang="en-US" sz="1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best params</a:t>
            </a:r>
            <a:endParaRPr b="0" lang="en-US" sz="1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cxnSp>
        <p:nvCxnSpPr>
          <p:cNvPr id="64" name="Line 2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65" name="CustomShape 27"/>
          <p:cNvSpPr/>
          <p:nvPr/>
        </p:nvSpPr>
        <p:spPr>
          <a:xfrm>
            <a:off x="4053240" y="3097080"/>
            <a:ext cx="1188720" cy="548640"/>
          </a:xfrm>
          <a:custGeom>
            <a:avLst/>
            <a:gdLst/>
            <a:ahLst/>
            <a:rect l="0" t="0" r="r" b="b"/>
            <a:pathLst>
              <a:path w="3304" h="1525">
                <a:moveTo>
                  <a:pt x="254" y="0"/>
                </a:moveTo>
                <a:cubicBezTo>
                  <a:pt x="127" y="0"/>
                  <a:pt x="0" y="127"/>
                  <a:pt x="0" y="254"/>
                </a:cubicBezTo>
                <a:lnTo>
                  <a:pt x="0" y="1270"/>
                </a:lnTo>
                <a:cubicBezTo>
                  <a:pt x="0" y="1397"/>
                  <a:pt x="127" y="1524"/>
                  <a:pt x="254" y="1524"/>
                </a:cubicBezTo>
                <a:lnTo>
                  <a:pt x="3048" y="1524"/>
                </a:lnTo>
                <a:cubicBezTo>
                  <a:pt x="3175" y="1524"/>
                  <a:pt x="3303" y="1397"/>
                  <a:pt x="3303" y="1270"/>
                </a:cubicBezTo>
                <a:lnTo>
                  <a:pt x="3303" y="254"/>
                </a:lnTo>
                <a:cubicBezTo>
                  <a:pt x="3303" y="127"/>
                  <a:pt x="3175" y="0"/>
                  <a:pt x="3048" y="0"/>
                </a:cubicBezTo>
                <a:lnTo>
                  <a:pt x="254" y="0"/>
                </a:lnTo>
              </a:path>
            </a:pathLst>
          </a:cu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best parameters from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grid search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66" name="CustomShape 28"/>
          <p:cNvSpPr/>
          <p:nvPr/>
        </p:nvSpPr>
        <p:spPr>
          <a:xfrm>
            <a:off x="7070760" y="3097080"/>
            <a:ext cx="1188720" cy="548640"/>
          </a:xfrm>
          <a:custGeom>
            <a:avLst/>
            <a:gdLst/>
            <a:ahLst/>
            <a:rect l="0" t="0" r="r" b="b"/>
            <a:pathLst>
              <a:path w="3304" h="1525">
                <a:moveTo>
                  <a:pt x="254" y="0"/>
                </a:moveTo>
                <a:cubicBezTo>
                  <a:pt x="127" y="0"/>
                  <a:pt x="0" y="127"/>
                  <a:pt x="0" y="254"/>
                </a:cubicBezTo>
                <a:lnTo>
                  <a:pt x="0" y="1270"/>
                </a:lnTo>
                <a:cubicBezTo>
                  <a:pt x="0" y="1397"/>
                  <a:pt x="127" y="1524"/>
                  <a:pt x="254" y="1524"/>
                </a:cubicBezTo>
                <a:lnTo>
                  <a:pt x="3048" y="1524"/>
                </a:lnTo>
                <a:cubicBezTo>
                  <a:pt x="3175" y="1524"/>
                  <a:pt x="3303" y="1397"/>
                  <a:pt x="3303" y="1270"/>
                </a:cubicBezTo>
                <a:lnTo>
                  <a:pt x="3303" y="254"/>
                </a:lnTo>
                <a:cubicBezTo>
                  <a:pt x="3303" y="127"/>
                  <a:pt x="3175" y="0"/>
                  <a:pt x="3048" y="0"/>
                </a:cubicBezTo>
                <a:lnTo>
                  <a:pt x="254" y="0"/>
                </a:lnTo>
              </a:path>
            </a:pathLst>
          </a:cu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classifiers for full CV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67" name="CustomShape 29"/>
          <p:cNvSpPr/>
          <p:nvPr/>
        </p:nvSpPr>
        <p:spPr>
          <a:xfrm>
            <a:off x="3961800" y="3554280"/>
            <a:ext cx="1463040" cy="548640"/>
          </a:xfrm>
          <a:custGeom>
            <a:avLst/>
            <a:gdLst/>
            <a:ahLst/>
            <a:rect l="0" t="0" r="r" b="b"/>
            <a:pathLst>
              <a:path w="4066" h="1525">
                <a:moveTo>
                  <a:pt x="0" y="381"/>
                </a:moveTo>
                <a:lnTo>
                  <a:pt x="3048" y="381"/>
                </a:lnTo>
                <a:lnTo>
                  <a:pt x="3048" y="0"/>
                </a:lnTo>
                <a:lnTo>
                  <a:pt x="4065" y="762"/>
                </a:lnTo>
                <a:lnTo>
                  <a:pt x="3048" y="1524"/>
                </a:lnTo>
                <a:lnTo>
                  <a:pt x="3048" y="1143"/>
                </a:lnTo>
                <a:lnTo>
                  <a:pt x="0" y="1143"/>
                </a:lnTo>
                <a:lnTo>
                  <a:pt x="0" y="381"/>
                </a:lnTo>
              </a:path>
            </a:pathLst>
          </a:cu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30"/>
          <p:cNvSpPr/>
          <p:nvPr/>
        </p:nvSpPr>
        <p:spPr>
          <a:xfrm>
            <a:off x="6979320" y="3554280"/>
            <a:ext cx="1463040" cy="548640"/>
          </a:xfrm>
          <a:custGeom>
            <a:avLst/>
            <a:gdLst/>
            <a:ahLst/>
            <a:rect l="0" t="0" r="r" b="b"/>
            <a:pathLst>
              <a:path w="4066" h="1525">
                <a:moveTo>
                  <a:pt x="0" y="381"/>
                </a:moveTo>
                <a:lnTo>
                  <a:pt x="3048" y="381"/>
                </a:lnTo>
                <a:lnTo>
                  <a:pt x="3048" y="0"/>
                </a:lnTo>
                <a:lnTo>
                  <a:pt x="4065" y="762"/>
                </a:lnTo>
                <a:lnTo>
                  <a:pt x="3048" y="1524"/>
                </a:lnTo>
                <a:lnTo>
                  <a:pt x="3048" y="1143"/>
                </a:lnTo>
                <a:lnTo>
                  <a:pt x="0" y="1143"/>
                </a:lnTo>
                <a:lnTo>
                  <a:pt x="0" y="381"/>
                </a:lnTo>
              </a:path>
            </a:pathLst>
          </a:cu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TextShape 31"/>
          <p:cNvSpPr txBox="1"/>
          <p:nvPr/>
        </p:nvSpPr>
        <p:spPr>
          <a:xfrm>
            <a:off x="229320" y="457200"/>
            <a:ext cx="1920240" cy="1157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/>
            <a:r>
              <a:rPr b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Data Set</a:t>
            </a:r>
            <a:endParaRPr b="0" lang="en-US" sz="12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endParaRPr b="0" lang="en-US" sz="12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post-EDA</a:t>
            </a:r>
            <a:endParaRPr b="0" lang="en-US" sz="12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endParaRPr b="0" lang="en-US" sz="12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clean, impute, transform, reduced data set</a:t>
            </a:r>
            <a:endParaRPr b="0" lang="en-US" sz="12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2017-10-28T11:02:57Z</dcterms:created>
  <dc:creator/>
  <dc:description/>
  <dc:language>en-US</dc:language>
  <cp:lastModifiedBy/>
  <dcterms:modified xsi:type="dcterms:W3CDTF">2017-10-28T15:55:52Z</dcterms:modified>
  <cp:revision>4</cp:revision>
  <dc:subject/>
  <dc:title/>
</cp:coreProperties>
</file>