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6"/>
  </p:notesMasterIdLst>
  <p:sldIdLst>
    <p:sldId id="262" r:id="rId2"/>
    <p:sldId id="267" r:id="rId3"/>
    <p:sldId id="257" r:id="rId4"/>
    <p:sldId id="258" r:id="rId5"/>
    <p:sldId id="259" r:id="rId6"/>
    <p:sldId id="268" r:id="rId7"/>
    <p:sldId id="269" r:id="rId8"/>
    <p:sldId id="260" r:id="rId9"/>
    <p:sldId id="261" r:id="rId10"/>
    <p:sldId id="256" r:id="rId11"/>
    <p:sldId id="263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2F3"/>
    <a:srgbClr val="F0F1F2"/>
    <a:srgbClr val="FF0000"/>
    <a:srgbClr val="FFD54F"/>
    <a:srgbClr val="FFC000"/>
    <a:srgbClr val="2683C6"/>
    <a:srgbClr val="318B71"/>
    <a:srgbClr val="1D6295"/>
    <a:srgbClr val="E6E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42" autoAdjust="0"/>
    <p:restoredTop sz="93922" autoAdjust="0"/>
  </p:normalViewPr>
  <p:slideViewPr>
    <p:cSldViewPr snapToGrid="0">
      <p:cViewPr>
        <p:scale>
          <a:sx n="125" d="100"/>
          <a:sy n="125" d="100"/>
        </p:scale>
        <p:origin x="924" y="5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DAFF-72E6-42BB-9BD9-9F93E47709C0}" type="datetimeFigureOut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9CD55-CB3B-4436-8FDC-D24C783909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234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9CD55-CB3B-4436-8FDC-D24C783909B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8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C4C8-EDD9-43DC-AF1F-D2845259CC1D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27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91CB1-ADC9-42FB-B0D3-30E3A6C0642F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29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DA36-95B8-4A0A-87AD-E24AF3358C76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844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26094"/>
          </a:xfrm>
        </p:spPr>
        <p:txBody>
          <a:bodyPr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733832"/>
            <a:ext cx="9603275" cy="3732513"/>
          </a:xfrm>
        </p:spPr>
        <p:txBody>
          <a:bodyPr anchor="t"/>
          <a:lstStyle>
            <a:lvl1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1pPr>
            <a:lvl2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2pPr>
            <a:lvl3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3pPr>
            <a:lvl4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4pPr>
            <a:lvl5pPr>
              <a:defRPr>
                <a:latin typeface="HG丸ｺﾞｼｯｸM-PRO" panose="020F0600000000000000" pitchFamily="50" charset="-128"/>
                <a:ea typeface="HG丸ｺﾞｼｯｸM-PRO" panose="020F0600000000000000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26A17AE5-6E16-495A-8B67-269D91C4A2D4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3284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83125-0D40-4B8F-A9A6-0C6B6B322755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310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D254B-E34E-4B13-A5CE-4C4E902C9619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913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7842-389E-40D0-B377-89A2C453CB4B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5380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79FCD-5EC3-49D1-B59F-804373D24F3A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734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56900-0A2E-45DE-9738-937C0D20A6AE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50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6820E-77E6-4860-BA58-1613D77F5A92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517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91CC6DA-1525-49B5-A624-905E766A514A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272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55C4-415D-416A-8C90-B67A7713CCB2}" type="datetime1">
              <a:rPr kumimoji="1" lang="ja-JP" altLang="en-US" smtClean="0"/>
              <a:t>2025/6/5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0E75ABD-E329-4735-B6E0-3752012DC26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322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kumimoji="1"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ABAEA-B633-6C56-2589-D20A86F7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E7DB1-4D7E-630A-1600-75D8D758F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書籍管理システム📚</a:t>
            </a:r>
            <a:br>
              <a:rPr kumimoji="1" lang="en-US" altLang="ja-JP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</a:br>
            <a:r>
              <a:rPr kumimoji="1" lang="ja-JP" altLang="en-US" sz="5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バックエンド技術について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36486C-A4BC-E248-5772-57345DBAE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071095"/>
          </a:xfrm>
        </p:spPr>
        <p:txBody>
          <a:bodyPr/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上村・中田・中村・永森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33A23A-1B21-5DE7-0760-5523ECE6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915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6EB1DE-CB46-46E7-89E0-E0A9C5F0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5111" y="945913"/>
            <a:ext cx="9560300" cy="2618554"/>
          </a:xfrm>
        </p:spPr>
        <p:txBody>
          <a:bodyPr>
            <a:normAutofit/>
          </a:bodyPr>
          <a:lstStyle/>
          <a:p>
            <a:pPr algn="ctr"/>
            <a:r>
              <a:rPr lang="ja-JP" altLang="en-US" sz="6000" dirty="0"/>
              <a:t>バックエンド技術について</a:t>
            </a:r>
            <a:endParaRPr kumimoji="1" lang="ja-JP" altLang="en-US" sz="6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5286E-F29B-4109-9356-E513C3FB9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071095"/>
          </a:xfrm>
        </p:spPr>
        <p:txBody>
          <a:bodyPr/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上村・中田・中村・永森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A5DBAB-23BA-413F-A190-5666F600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249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A76C2-EDBD-E473-AD32-F4525753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使用した技術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68A641-A356-10E6-FB13-48D7563B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3832"/>
            <a:ext cx="9603275" cy="4250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＜フロントエンド＞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HTML/CSS, JavaScript, Bootstrap</a:t>
            </a:r>
          </a:p>
          <a:p>
            <a:pPr marL="0" indent="0">
              <a:buNone/>
            </a:pPr>
            <a:r>
              <a:rPr lang="ja-JP" altLang="en-US" dirty="0"/>
              <a:t>＜バックエンド＞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PHP</a:t>
            </a:r>
            <a:r>
              <a:rPr lang="ja-JP" altLang="en-US" dirty="0"/>
              <a:t>（</a:t>
            </a:r>
            <a:r>
              <a:rPr lang="en-US" altLang="ja-JP" dirty="0"/>
              <a:t>Laravel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＜データベース＞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MySQL</a:t>
            </a:r>
          </a:p>
          <a:p>
            <a:pPr marL="0" indent="0">
              <a:buNone/>
            </a:pPr>
            <a:r>
              <a:rPr lang="ja-JP" altLang="en-US" dirty="0"/>
              <a:t>＜</a:t>
            </a:r>
            <a:r>
              <a:rPr lang="en-US" altLang="ja-JP" dirty="0"/>
              <a:t>API</a:t>
            </a:r>
            <a:r>
              <a:rPr lang="ja-JP" altLang="en-US" dirty="0"/>
              <a:t>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openBD</a:t>
            </a:r>
            <a:r>
              <a:rPr lang="en-US" altLang="ja-JP" dirty="0"/>
              <a:t> API</a:t>
            </a:r>
          </a:p>
          <a:p>
            <a:pPr marL="0" indent="0">
              <a:buNone/>
            </a:pPr>
            <a:r>
              <a:rPr lang="ja-JP" altLang="en-US" dirty="0"/>
              <a:t>＜</a:t>
            </a:r>
            <a:r>
              <a:rPr lang="en-US" altLang="ja-JP" dirty="0"/>
              <a:t>IDE</a:t>
            </a:r>
            <a:r>
              <a:rPr lang="ja-JP" altLang="en-US" dirty="0"/>
              <a:t>（統合開発環境）＞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 err="1"/>
              <a:t>VSCode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5FD52AF-F131-D628-525E-9E18EFD2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3FC32C3-0DE3-C6C2-768F-F299337C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972" y="2831277"/>
            <a:ext cx="1107558" cy="1107558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FB86E38-461D-0BD5-8724-9F19CB8C0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27" y="2831277"/>
            <a:ext cx="1107558" cy="110755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CD7E76A-3FB8-7B66-4AE3-F929A84BD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82" y="2831277"/>
            <a:ext cx="1107558" cy="110755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9270A5D-BD8B-C7BD-6B72-C3A59AE10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1537" y="2831277"/>
            <a:ext cx="1107558" cy="110755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9545AD4-863D-0B86-5C0B-D708A084B7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972" y="4340271"/>
            <a:ext cx="1107558" cy="1107558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CF9C6FDE-B7B5-27E5-7422-635ECB7594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1827" y="4340271"/>
            <a:ext cx="1107558" cy="1107558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6825D32-6D28-09C3-52AA-E9753D0BAD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6682" y="4340271"/>
            <a:ext cx="1107558" cy="1107558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47CAA28B-3F7D-F9BE-65D3-80114AB234A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1537" y="4340271"/>
            <a:ext cx="1107558" cy="1107558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89435B0-C47C-C546-2EBF-2A287122AB19}"/>
              </a:ext>
            </a:extLst>
          </p:cNvPr>
          <p:cNvSpPr/>
          <p:nvPr/>
        </p:nvSpPr>
        <p:spPr>
          <a:xfrm>
            <a:off x="5196045" y="2713340"/>
            <a:ext cx="5629412" cy="1343431"/>
          </a:xfrm>
          <a:prstGeom prst="round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4FD12FA-F0D6-316D-18EA-7DD523600935}"/>
              </a:ext>
            </a:extLst>
          </p:cNvPr>
          <p:cNvSpPr/>
          <p:nvPr/>
        </p:nvSpPr>
        <p:spPr>
          <a:xfrm>
            <a:off x="5196045" y="4222334"/>
            <a:ext cx="2730200" cy="1343431"/>
          </a:xfrm>
          <a:prstGeom prst="roundRect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6001276-BD88-E835-E58E-C55B7A551716}"/>
              </a:ext>
            </a:extLst>
          </p:cNvPr>
          <p:cNvSpPr/>
          <p:nvPr/>
        </p:nvSpPr>
        <p:spPr>
          <a:xfrm>
            <a:off x="8071888" y="4222334"/>
            <a:ext cx="1298352" cy="1343431"/>
          </a:xfrm>
          <a:prstGeom prst="roundRect">
            <a:avLst/>
          </a:prstGeom>
          <a:noFill/>
          <a:ln w="38100" cap="flat" cmpd="sng" algn="ctr">
            <a:solidFill>
              <a:schemeClr val="accent4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CAA731F-E5F6-0C90-7A09-B942374818AA}"/>
              </a:ext>
            </a:extLst>
          </p:cNvPr>
          <p:cNvSpPr/>
          <p:nvPr/>
        </p:nvSpPr>
        <p:spPr>
          <a:xfrm>
            <a:off x="9515884" y="4222334"/>
            <a:ext cx="1268600" cy="134343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D74E121F-956B-9AE7-CFF2-01B4C263F1E0}"/>
              </a:ext>
            </a:extLst>
          </p:cNvPr>
          <p:cNvCxnSpPr>
            <a:cxnSpLocks/>
            <a:stCxn id="60" idx="3"/>
            <a:endCxn id="23" idx="0"/>
          </p:cNvCxnSpPr>
          <p:nvPr/>
        </p:nvCxnSpPr>
        <p:spPr>
          <a:xfrm>
            <a:off x="3575261" y="1968159"/>
            <a:ext cx="4435490" cy="74518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8A4810A5-74EF-F076-9A5E-D50C08064C86}"/>
              </a:ext>
            </a:extLst>
          </p:cNvPr>
          <p:cNvCxnSpPr>
            <a:cxnSpLocks/>
            <a:stCxn id="37" idx="3"/>
            <a:endCxn id="26" idx="1"/>
          </p:cNvCxnSpPr>
          <p:nvPr/>
        </p:nvCxnSpPr>
        <p:spPr>
          <a:xfrm>
            <a:off x="3293573" y="2831277"/>
            <a:ext cx="1902472" cy="2062773"/>
          </a:xfrm>
          <a:prstGeom prst="bentConnector3">
            <a:avLst>
              <a:gd name="adj1" fmla="val 85763"/>
            </a:avLst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BB00F6E-E2DA-A923-4391-00C145A69E9E}"/>
              </a:ext>
            </a:extLst>
          </p:cNvPr>
          <p:cNvSpPr/>
          <p:nvPr/>
        </p:nvSpPr>
        <p:spPr>
          <a:xfrm>
            <a:off x="1174420" y="2645632"/>
            <a:ext cx="2119153" cy="371290"/>
          </a:xfrm>
          <a:prstGeom prst="rect">
            <a:avLst/>
          </a:prstGeom>
          <a:solidFill>
            <a:srgbClr val="1D6295">
              <a:alpha val="20000"/>
            </a:srgb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FFEBC260-60A1-AE44-9636-C05F8442A34E}"/>
              </a:ext>
            </a:extLst>
          </p:cNvPr>
          <p:cNvCxnSpPr>
            <a:cxnSpLocks/>
            <a:stCxn id="45" idx="3"/>
            <a:endCxn id="27" idx="2"/>
          </p:cNvCxnSpPr>
          <p:nvPr/>
        </p:nvCxnSpPr>
        <p:spPr>
          <a:xfrm>
            <a:off x="3289122" y="3694395"/>
            <a:ext cx="5431942" cy="1871370"/>
          </a:xfrm>
          <a:prstGeom prst="bentConnector4">
            <a:avLst>
              <a:gd name="adj1" fmla="val 26632"/>
              <a:gd name="adj2" fmla="val 112216"/>
            </a:avLst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9C289E37-A9E8-3236-A947-EA2FABDD4FDF}"/>
              </a:ext>
            </a:extLst>
          </p:cNvPr>
          <p:cNvSpPr/>
          <p:nvPr/>
        </p:nvSpPr>
        <p:spPr>
          <a:xfrm>
            <a:off x="1169969" y="3508750"/>
            <a:ext cx="2119153" cy="371290"/>
          </a:xfrm>
          <a:prstGeom prst="rect">
            <a:avLst/>
          </a:prstGeom>
          <a:solidFill>
            <a:srgbClr val="318B71">
              <a:alpha val="20000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6332DA39-5D25-8CAC-9262-721B0568846E}"/>
              </a:ext>
            </a:extLst>
          </p:cNvPr>
          <p:cNvCxnSpPr>
            <a:cxnSpLocks/>
            <a:stCxn id="50" idx="3"/>
            <a:endCxn id="28" idx="2"/>
          </p:cNvCxnSpPr>
          <p:nvPr/>
        </p:nvCxnSpPr>
        <p:spPr>
          <a:xfrm>
            <a:off x="4268783" y="5407481"/>
            <a:ext cx="5881401" cy="158284"/>
          </a:xfrm>
          <a:prstGeom prst="bentConnector4">
            <a:avLst>
              <a:gd name="adj1" fmla="val 4966"/>
              <a:gd name="adj2" fmla="val 367629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2C79CE92-9C8B-2E2C-7674-A169CE91A7C8}"/>
              </a:ext>
            </a:extLst>
          </p:cNvPr>
          <p:cNvSpPr/>
          <p:nvPr/>
        </p:nvSpPr>
        <p:spPr>
          <a:xfrm>
            <a:off x="1183108" y="5221836"/>
            <a:ext cx="3085675" cy="371290"/>
          </a:xfrm>
          <a:prstGeom prst="rect">
            <a:avLst/>
          </a:prstGeom>
          <a:solidFill>
            <a:srgbClr val="2683C6">
              <a:alpha val="20000"/>
            </a:srgb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BA382CE-2A29-DA20-1185-ECEFCD262A48}"/>
              </a:ext>
            </a:extLst>
          </p:cNvPr>
          <p:cNvSpPr/>
          <p:nvPr/>
        </p:nvSpPr>
        <p:spPr>
          <a:xfrm>
            <a:off x="1174420" y="1782514"/>
            <a:ext cx="2400841" cy="37129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5FE974F8-50F9-7F00-B667-A4215CFBD9E8}"/>
              </a:ext>
            </a:extLst>
          </p:cNvPr>
          <p:cNvSpPr/>
          <p:nvPr/>
        </p:nvSpPr>
        <p:spPr>
          <a:xfrm>
            <a:off x="5050401" y="4143192"/>
            <a:ext cx="4414544" cy="151655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7BD15131-EDDE-5383-E590-F4F50A1A85A7}"/>
              </a:ext>
            </a:extLst>
          </p:cNvPr>
          <p:cNvSpPr/>
          <p:nvPr/>
        </p:nvSpPr>
        <p:spPr>
          <a:xfrm>
            <a:off x="1030692" y="2567001"/>
            <a:ext cx="2751109" cy="2560853"/>
          </a:xfrm>
          <a:prstGeom prst="roundRect">
            <a:avLst>
              <a:gd name="adj" fmla="val 837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吹き出し: 角を丸めた四角形 88">
            <a:extLst>
              <a:ext uri="{FF2B5EF4-FFF2-40B4-BE49-F238E27FC236}">
                <a16:creationId xmlns:a16="http://schemas.microsoft.com/office/drawing/2014/main" id="{653DF8D4-7E84-E3D8-27C2-FDD2C595145D}"/>
              </a:ext>
            </a:extLst>
          </p:cNvPr>
          <p:cNvSpPr/>
          <p:nvPr/>
        </p:nvSpPr>
        <p:spPr>
          <a:xfrm>
            <a:off x="6485457" y="2831278"/>
            <a:ext cx="2938197" cy="652773"/>
          </a:xfrm>
          <a:prstGeom prst="wedgeRoundRectCallout">
            <a:avLst>
              <a:gd name="adj1" fmla="val -34171"/>
              <a:gd name="adj2" fmla="val 148340"/>
              <a:gd name="adj3" fmla="val 16667"/>
            </a:avLst>
          </a:prstGeom>
          <a:solidFill>
            <a:srgbClr val="FFD54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kumimoji="1"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今から説明する箇所</a:t>
            </a:r>
          </a:p>
        </p:txBody>
      </p:sp>
      <p:sp>
        <p:nvSpPr>
          <p:cNvPr id="90" name="吹き出し: 角を丸めた四角形 89">
            <a:extLst>
              <a:ext uri="{FF2B5EF4-FFF2-40B4-BE49-F238E27FC236}">
                <a16:creationId xmlns:a16="http://schemas.microsoft.com/office/drawing/2014/main" id="{E9A849BA-73C7-C83A-7C18-B6FD69547313}"/>
              </a:ext>
            </a:extLst>
          </p:cNvPr>
          <p:cNvSpPr/>
          <p:nvPr/>
        </p:nvSpPr>
        <p:spPr>
          <a:xfrm>
            <a:off x="6485457" y="2831277"/>
            <a:ext cx="2938197" cy="652773"/>
          </a:xfrm>
          <a:prstGeom prst="wedgeRoundRectCallout">
            <a:avLst>
              <a:gd name="adj1" fmla="val -140661"/>
              <a:gd name="adj2" fmla="val 60708"/>
              <a:gd name="adj3" fmla="val 16667"/>
            </a:avLst>
          </a:prstGeom>
          <a:solidFill>
            <a:srgbClr val="FFD54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kumimoji="1" lang="ja-JP" altLang="en-US" sz="20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今から説明する箇所</a:t>
            </a:r>
          </a:p>
        </p:txBody>
      </p:sp>
    </p:spTree>
    <p:extLst>
      <p:ext uri="{BB962C8B-B14F-4D97-AF65-F5344CB8AC3E}">
        <p14:creationId xmlns:p14="http://schemas.microsoft.com/office/powerpoint/2010/main" val="5171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7" grpId="0" animBg="1"/>
      <p:bldP spid="37" grpId="1" animBg="1"/>
      <p:bldP spid="45" grpId="0" animBg="1"/>
      <p:bldP spid="45" grpId="1" animBg="1"/>
      <p:bldP spid="50" grpId="0" animBg="1"/>
      <p:bldP spid="50" grpId="1" animBg="1"/>
      <p:bldP spid="60" grpId="0" animBg="1"/>
      <p:bldP spid="60" grpId="1" animBg="1"/>
      <p:bldP spid="85" grpId="0" animBg="1"/>
      <p:bldP spid="86" grpId="0" animBg="1"/>
      <p:bldP spid="89" grpId="0" animBg="1"/>
      <p:bldP spid="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434951-2A3F-F7D3-1A59-52B90BAB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7E164-1336-4D09-5CCC-42D5480D5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733832"/>
            <a:ext cx="10314970" cy="3732513"/>
          </a:xfrm>
        </p:spPr>
        <p:txBody>
          <a:bodyPr/>
          <a:lstStyle/>
          <a:p>
            <a:r>
              <a:rPr lang="en-US" altLang="ja-JP" dirty="0"/>
              <a:t>Web</a:t>
            </a:r>
            <a:r>
              <a:rPr lang="ja-JP" altLang="en-US" dirty="0"/>
              <a:t>サイトの動き（画面遷移など）や、仕組み（データのやり取りなど）を担当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書籍管理システムでは以下を担当</a:t>
            </a:r>
            <a:endParaRPr lang="en-US" altLang="ja-JP" dirty="0"/>
          </a:p>
          <a:p>
            <a:pPr lvl="1"/>
            <a:r>
              <a:rPr lang="ja-JP" altLang="en-US" dirty="0"/>
              <a:t>ログイン認証</a:t>
            </a:r>
            <a:endParaRPr lang="en-US" altLang="ja-JP" dirty="0"/>
          </a:p>
          <a:p>
            <a:pPr lvl="1"/>
            <a:r>
              <a:rPr lang="ja-JP" altLang="en-US" dirty="0"/>
              <a:t>書籍の登録・削除</a:t>
            </a:r>
            <a:endParaRPr lang="en-US" altLang="ja-JP" dirty="0"/>
          </a:p>
          <a:p>
            <a:pPr lvl="1"/>
            <a:r>
              <a:rPr lang="ja-JP" altLang="en-US" dirty="0"/>
              <a:t>レビュー内容の表示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0E4B6B4-1061-D1CE-D3E3-8454FFC4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66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7309E-3081-2E8D-EFC5-9623691E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PHP</a:t>
            </a:r>
            <a:r>
              <a:rPr kumimoji="1" lang="ja-JP" altLang="en-US" dirty="0"/>
              <a:t>のコードを見てみよう！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874F1A-910A-D22F-DDB4-995FEBC0C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E31158-5345-BA66-6656-274DB1F3D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1201" y="1579419"/>
            <a:ext cx="6073454" cy="449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2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image3_1MVC">
            <a:extLst>
              <a:ext uri="{FF2B5EF4-FFF2-40B4-BE49-F238E27FC236}">
                <a16:creationId xmlns:a16="http://schemas.microsoft.com/office/drawing/2014/main" id="{48BF709E-B5BE-357E-445A-6F76B2765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81" t="72444" r="23051" b="6600"/>
          <a:stretch>
            <a:fillRect/>
          </a:stretch>
        </p:blipFill>
        <p:spPr bwMode="auto">
          <a:xfrm>
            <a:off x="5443042" y="4061459"/>
            <a:ext cx="2209801" cy="787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266391B-D1A3-560F-7305-77E8DAABCA24}"/>
              </a:ext>
            </a:extLst>
          </p:cNvPr>
          <p:cNvSpPr/>
          <p:nvPr/>
        </p:nvSpPr>
        <p:spPr>
          <a:xfrm>
            <a:off x="3426465" y="2145145"/>
            <a:ext cx="7058655" cy="29933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Web</a:t>
            </a:r>
            <a:r>
              <a:rPr kumimoji="1" lang="ja-JP" altLang="en-US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アプリケーション</a:t>
            </a:r>
          </a:p>
        </p:txBody>
      </p:sp>
      <p:pic>
        <p:nvPicPr>
          <p:cNvPr id="10" name="Picture 6" descr="image3_1MVC">
            <a:extLst>
              <a:ext uri="{FF2B5EF4-FFF2-40B4-BE49-F238E27FC236}">
                <a16:creationId xmlns:a16="http://schemas.microsoft.com/office/drawing/2014/main" id="{42886822-AC5A-A07B-9DC6-CBF168A88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51" t="17386" r="42501" b="60847"/>
          <a:stretch>
            <a:fillRect/>
          </a:stretch>
        </p:blipFill>
        <p:spPr bwMode="auto">
          <a:xfrm>
            <a:off x="5443042" y="2262909"/>
            <a:ext cx="2225040" cy="81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EA38E51-7DA6-6E46-DE5C-0E65061A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MVC</a:t>
            </a:r>
            <a:r>
              <a:rPr kumimoji="1" lang="ja-JP" altLang="en-US" dirty="0"/>
              <a:t>モデル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E3A4E9-9E7D-C0E1-42E6-42E81281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2054" name="Picture 6" descr="image3_1MVC">
            <a:extLst>
              <a:ext uri="{FF2B5EF4-FFF2-40B4-BE49-F238E27FC236}">
                <a16:creationId xmlns:a16="http://schemas.microsoft.com/office/drawing/2014/main" id="{F1A7435E-DC5D-14BE-CB5D-209C25DC16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5" t="71903" r="75817"/>
          <a:stretch>
            <a:fillRect/>
          </a:stretch>
        </p:blipFill>
        <p:spPr bwMode="auto">
          <a:xfrm>
            <a:off x="1807370" y="3596011"/>
            <a:ext cx="1219200" cy="1055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9C6F1E-C919-81B1-8EA5-B62B3F2802B7}"/>
              </a:ext>
            </a:extLst>
          </p:cNvPr>
          <p:cNvSpPr/>
          <p:nvPr/>
        </p:nvSpPr>
        <p:spPr>
          <a:xfrm>
            <a:off x="8728718" y="2500745"/>
            <a:ext cx="8737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AB4376-C73F-B761-D2F6-B399E214AFF7}"/>
              </a:ext>
            </a:extLst>
          </p:cNvPr>
          <p:cNvSpPr/>
          <p:nvPr/>
        </p:nvSpPr>
        <p:spPr>
          <a:xfrm>
            <a:off x="6184901" y="4257040"/>
            <a:ext cx="6705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EC1C09-41B0-3F1A-EF91-BEC5948003F0}"/>
              </a:ext>
            </a:extLst>
          </p:cNvPr>
          <p:cNvSpPr/>
          <p:nvPr/>
        </p:nvSpPr>
        <p:spPr>
          <a:xfrm>
            <a:off x="6042482" y="2473498"/>
            <a:ext cx="1026160" cy="396240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7CBEE60-CE2F-720B-A44A-C31443B05ED5}"/>
              </a:ext>
            </a:extLst>
          </p:cNvPr>
          <p:cNvSpPr/>
          <p:nvPr/>
        </p:nvSpPr>
        <p:spPr>
          <a:xfrm>
            <a:off x="1130270" y="986114"/>
            <a:ext cx="2390170" cy="502326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A9A392-EAB2-370A-F02F-CE3916B6EA11}"/>
              </a:ext>
            </a:extLst>
          </p:cNvPr>
          <p:cNvSpPr/>
          <p:nvPr/>
        </p:nvSpPr>
        <p:spPr>
          <a:xfrm>
            <a:off x="3646876" y="2338647"/>
            <a:ext cx="1347128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Routing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5308EC5-6E1B-9CDA-3A27-79CCC84886E2}"/>
              </a:ext>
            </a:extLst>
          </p:cNvPr>
          <p:cNvSpPr/>
          <p:nvPr/>
        </p:nvSpPr>
        <p:spPr>
          <a:xfrm>
            <a:off x="8134358" y="2338647"/>
            <a:ext cx="2062480" cy="711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Model</a:t>
            </a:r>
            <a:endParaRPr kumimoji="1" lang="ja-JP" altLang="en-US" sz="1600" dirty="0">
              <a:solidFill>
                <a:schemeClr val="tx1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pic>
        <p:nvPicPr>
          <p:cNvPr id="16" name="Picture 6" descr="image3_1MVC">
            <a:extLst>
              <a:ext uri="{FF2B5EF4-FFF2-40B4-BE49-F238E27FC236}">
                <a16:creationId xmlns:a16="http://schemas.microsoft.com/office/drawing/2014/main" id="{DE627863-7689-AC66-1CFB-040412E80E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998" t="20529" r="6928" b="62808"/>
          <a:stretch>
            <a:fillRect/>
          </a:stretch>
        </p:blipFill>
        <p:spPr bwMode="auto">
          <a:xfrm>
            <a:off x="8765536" y="1093373"/>
            <a:ext cx="512945" cy="626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15623057-AEA4-E4D2-A3B6-969D9CC6BFB6}"/>
              </a:ext>
            </a:extLst>
          </p:cNvPr>
          <p:cNvSpPr/>
          <p:nvPr/>
        </p:nvSpPr>
        <p:spPr>
          <a:xfrm rot="19723473">
            <a:off x="2811778" y="3116023"/>
            <a:ext cx="804370" cy="343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A74FD93-07B9-ECF6-0E5E-DB3E706CF17D}"/>
              </a:ext>
            </a:extLst>
          </p:cNvPr>
          <p:cNvSpPr txBox="1"/>
          <p:nvPr/>
        </p:nvSpPr>
        <p:spPr>
          <a:xfrm>
            <a:off x="2013592" y="2869738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リクエスト</a:t>
            </a: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74196B54-1522-1827-A801-1E407AA22BFA}"/>
              </a:ext>
            </a:extLst>
          </p:cNvPr>
          <p:cNvSpPr/>
          <p:nvPr/>
        </p:nvSpPr>
        <p:spPr>
          <a:xfrm>
            <a:off x="5097461" y="2553454"/>
            <a:ext cx="387446" cy="3435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150F5D0E-EF5D-9722-D9A6-9DE7FE4D3E49}"/>
              </a:ext>
            </a:extLst>
          </p:cNvPr>
          <p:cNvSpPr/>
          <p:nvPr/>
        </p:nvSpPr>
        <p:spPr>
          <a:xfrm>
            <a:off x="7652843" y="2459643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FCD90DF7-F91E-EB97-952A-0B0635DCB3E2}"/>
              </a:ext>
            </a:extLst>
          </p:cNvPr>
          <p:cNvSpPr/>
          <p:nvPr/>
        </p:nvSpPr>
        <p:spPr>
          <a:xfrm rot="10800000">
            <a:off x="7643455" y="2731297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697F1BDB-C39B-DF6A-4330-BD58F6939E10}"/>
              </a:ext>
            </a:extLst>
          </p:cNvPr>
          <p:cNvSpPr/>
          <p:nvPr/>
        </p:nvSpPr>
        <p:spPr>
          <a:xfrm rot="16200000">
            <a:off x="8672259" y="1958126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B17E761B-AA06-42EB-4ED2-00E1AF6D9596}"/>
              </a:ext>
            </a:extLst>
          </p:cNvPr>
          <p:cNvSpPr/>
          <p:nvPr/>
        </p:nvSpPr>
        <p:spPr>
          <a:xfrm rot="5400000">
            <a:off x="8928730" y="1968741"/>
            <a:ext cx="387446" cy="200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F3A5B44-2C6C-0D69-5113-0C69C1B419FA}"/>
              </a:ext>
            </a:extLst>
          </p:cNvPr>
          <p:cNvSpPr txBox="1"/>
          <p:nvPr/>
        </p:nvSpPr>
        <p:spPr>
          <a:xfrm>
            <a:off x="9092943" y="1134691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　</a:t>
            </a:r>
            <a:r>
              <a:rPr kumimoji="1" lang="en-US" altLang="ja-JP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DB</a:t>
            </a:r>
          </a:p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（データベース）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DDC02164-B33F-CCF6-7CDE-16AD828E6A4B}"/>
              </a:ext>
            </a:extLst>
          </p:cNvPr>
          <p:cNvSpPr/>
          <p:nvPr/>
        </p:nvSpPr>
        <p:spPr>
          <a:xfrm rot="5400000">
            <a:off x="6192340" y="3316432"/>
            <a:ext cx="711202" cy="5093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4CFA65EE-9C77-0D4E-42B1-9E713B0EC04A}"/>
              </a:ext>
            </a:extLst>
          </p:cNvPr>
          <p:cNvSpPr/>
          <p:nvPr/>
        </p:nvSpPr>
        <p:spPr>
          <a:xfrm rot="11244699">
            <a:off x="3038115" y="4043500"/>
            <a:ext cx="2360192" cy="3318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4BA16DC-C76D-2E69-BE61-64F95243AE97}"/>
              </a:ext>
            </a:extLst>
          </p:cNvPr>
          <p:cNvSpPr txBox="1"/>
          <p:nvPr/>
        </p:nvSpPr>
        <p:spPr>
          <a:xfrm rot="456788">
            <a:off x="3766325" y="375744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レスポンス</a:t>
            </a:r>
          </a:p>
        </p:txBody>
      </p:sp>
    </p:spTree>
    <p:extLst>
      <p:ext uri="{BB962C8B-B14F-4D97-AF65-F5344CB8AC3E}">
        <p14:creationId xmlns:p14="http://schemas.microsoft.com/office/powerpoint/2010/main" val="99295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7A32A-9C84-4B82-24AE-6C557952A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697AD-1AD1-3175-8A54-378D63848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書籍管理システム📚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30CFDFE-3087-92EC-5307-D6F63930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3" y="4453700"/>
            <a:ext cx="8637072" cy="1071095"/>
          </a:xfrm>
        </p:spPr>
        <p:txBody>
          <a:bodyPr/>
          <a:lstStyle/>
          <a:p>
            <a:pPr algn="r"/>
            <a:r>
              <a:rPr kumimoji="1" lang="ja-JP" altLang="en-US" sz="20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グループ２</a:t>
            </a:r>
            <a:endParaRPr kumimoji="1" lang="en-US" altLang="ja-JP" sz="2000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algn="r"/>
            <a:r>
              <a:rPr kumimoji="1" lang="ja-JP" altLang="en-US" sz="2400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上村・中田・中村・永森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31D492-7279-E703-51AC-D6BCAD5D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815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3548DC-BFDB-42F0-96C4-8E1E8BF19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615417"/>
          </a:xfrm>
        </p:spPr>
        <p:txBody>
          <a:bodyPr/>
          <a:lstStyle/>
          <a:p>
            <a:r>
              <a:rPr lang="ja-JP" altLang="en-US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目次</a:t>
            </a:r>
            <a:endParaRPr kumimoji="1" lang="ja-JP" altLang="en-US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F11B6-8AF5-456F-92F2-E2DE4FF64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1568740"/>
            <a:ext cx="9603275" cy="4335935"/>
          </a:xfrm>
        </p:spPr>
        <p:txBody>
          <a:bodyPr/>
          <a:lstStyle/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書籍管理システムについて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lang="ja-JP" altLang="en-US" dirty="0"/>
              <a:t>データベース</a:t>
            </a:r>
            <a:endParaRPr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画面構成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デモンストレーション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r>
              <a:rPr kumimoji="1" lang="ja-JP" altLang="en-US" dirty="0"/>
              <a:t>開発効率の</a:t>
            </a:r>
            <a:r>
              <a:rPr lang="en-US" altLang="ja-JP" dirty="0"/>
              <a:t>tips</a:t>
            </a:r>
            <a:endParaRPr kumimoji="1" lang="en-US" altLang="ja-JP" dirty="0"/>
          </a:p>
          <a:p>
            <a:pPr marL="457200" indent="-457200">
              <a:buClr>
                <a:schemeClr val="tx2"/>
              </a:buClr>
              <a:buSzPct val="150000"/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A25BE7-383C-47F2-A805-51C75879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15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3A52C-030E-4AF5-9700-82655DC9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</a:t>
            </a:r>
            <a:r>
              <a:rPr lang="ja-JP" altLang="en-US" dirty="0"/>
              <a:t>（</a:t>
            </a:r>
            <a:r>
              <a:rPr kumimoji="1" lang="ja-JP" altLang="en-US" dirty="0"/>
              <a:t>要件</a:t>
            </a:r>
            <a:r>
              <a:rPr kumimoji="1" lang="en-US" altLang="ja-JP" dirty="0"/>
              <a:t>1/2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BFC3F9-40A8-41FD-A6C2-3D5DFA444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要件：「会社で所有している書籍の管理システムを </a:t>
            </a:r>
            <a:r>
              <a:rPr lang="en-US" altLang="ja-JP" dirty="0"/>
              <a:t>Laravel </a:t>
            </a:r>
            <a:r>
              <a:rPr lang="ja-JP" altLang="en-US" dirty="0"/>
              <a:t>で開発する」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・同じ書籍を複数所持する場合がある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・社員は書籍に「レビュー」（おすすめ度（</a:t>
            </a:r>
            <a:r>
              <a:rPr lang="en-US" altLang="ja-JP" dirty="0"/>
              <a:t>1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）</a:t>
            </a:r>
            <a:r>
              <a:rPr lang="en-US" altLang="ja-JP" dirty="0"/>
              <a:t>, </a:t>
            </a:r>
            <a:r>
              <a:rPr lang="ja-JP" altLang="en-US" dirty="0"/>
              <a:t>コメント）を入力できる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・「レビュー」は入力した社員のみ変更できる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・社員は「一般社員」と「総務部の社員」の</a:t>
            </a:r>
            <a:r>
              <a:rPr lang="en-US" altLang="ja-JP" dirty="0"/>
              <a:t>2</a:t>
            </a:r>
            <a:r>
              <a:rPr lang="ja-JP" altLang="en-US" dirty="0"/>
              <a:t>種類に分類される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・書籍を新規購入した際は、総務部の社員のみ登録の作業が行える</a:t>
            </a:r>
            <a:endParaRPr lang="en-US" altLang="ja-JP" dirty="0"/>
          </a:p>
        </p:txBody>
      </p:sp>
      <p:pic>
        <p:nvPicPr>
          <p:cNvPr id="1026" name="Picture 2" descr="本棚のイラスト">
            <a:extLst>
              <a:ext uri="{FF2B5EF4-FFF2-40B4-BE49-F238E27FC236}">
                <a16:creationId xmlns:a16="http://schemas.microsoft.com/office/drawing/2014/main" id="{8A803D8E-25B8-4343-99F5-53976ADF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166" y="3709886"/>
            <a:ext cx="2147047" cy="191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E85BDC7-1C99-4B5F-ACAD-7D66BEC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035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F26930-9EBF-415F-8BC7-9C9DDBF2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書籍管理システム（</a:t>
            </a:r>
            <a:r>
              <a:rPr lang="ja-JP" altLang="en-US" dirty="0"/>
              <a:t>要件</a:t>
            </a:r>
            <a:r>
              <a:rPr lang="en-US" altLang="ja-JP" dirty="0"/>
              <a:t>2/2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463AED-5398-4F42-9F98-5A6EC2E54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全ての社員が共通して行える処理</a:t>
            </a:r>
            <a:br>
              <a:rPr lang="en-US" altLang="ja-JP" dirty="0"/>
            </a:br>
            <a:r>
              <a:rPr kumimoji="1" lang="ja-JP" altLang="en-US" dirty="0"/>
              <a:t>　会社の所有している書籍の一覧表示</a:t>
            </a:r>
            <a:br>
              <a:rPr lang="en-US" altLang="ja-JP" dirty="0"/>
            </a:br>
            <a:r>
              <a:rPr lang="ja-JP" altLang="en-US" dirty="0"/>
              <a:t>　書籍を指定して、その書籍のレビューの表示</a:t>
            </a:r>
            <a:br>
              <a:rPr lang="en-US" altLang="ja-JP" dirty="0"/>
            </a:br>
            <a:r>
              <a:rPr lang="ja-JP" altLang="en-US" dirty="0"/>
              <a:t>　書籍のレビューの投稿</a:t>
            </a:r>
            <a:br>
              <a:rPr lang="en-US" altLang="ja-JP" dirty="0"/>
            </a:br>
            <a:r>
              <a:rPr lang="ja-JP" altLang="en-US" dirty="0"/>
              <a:t>　自身が投稿したレビューの修正・削除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総務部の社員のみが出来る処理</a:t>
            </a:r>
            <a:br>
              <a:rPr lang="en-US" altLang="ja-JP" dirty="0"/>
            </a:br>
            <a:r>
              <a:rPr lang="ja-JP" altLang="en-US" dirty="0"/>
              <a:t>　書籍の新規登録</a:t>
            </a:r>
            <a:endParaRPr lang="en-US" altLang="ja-JP" dirty="0"/>
          </a:p>
        </p:txBody>
      </p:sp>
      <p:pic>
        <p:nvPicPr>
          <p:cNvPr id="2050" name="Picture 2" descr="本棚から本を出す男の子のイラスト">
            <a:extLst>
              <a:ext uri="{FF2B5EF4-FFF2-40B4-BE49-F238E27FC236}">
                <a16:creationId xmlns:a16="http://schemas.microsoft.com/office/drawing/2014/main" id="{FC7CF1E2-9354-4D0E-999F-A8A815125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3331669"/>
            <a:ext cx="3167333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3BA3D0-3F64-4FD4-BBC8-0029B881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640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57906-8F33-5079-1EBF-ADF8A45BE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767AE-9FA1-3299-D890-C0DF89F7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書籍管理システム（追加提案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688DD0-8F6B-1FA2-A607-CF43B796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全ての社員が共通して行える処理</a:t>
            </a:r>
            <a:br>
              <a:rPr lang="en-US" altLang="ja-JP" dirty="0"/>
            </a:br>
            <a:r>
              <a:rPr kumimoji="1" lang="ja-JP" altLang="en-US" dirty="0"/>
              <a:t>　</a:t>
            </a:r>
            <a:r>
              <a:rPr lang="ja-JP" altLang="en-US" dirty="0"/>
              <a:t>書籍の在庫数の表示</a:t>
            </a:r>
            <a:br>
              <a:rPr lang="en-US" altLang="ja-JP" dirty="0"/>
            </a:br>
            <a:r>
              <a:rPr lang="ja-JP" altLang="en-US" dirty="0"/>
              <a:t>　書籍の検索機能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　書籍画面から</a:t>
            </a:r>
            <a:r>
              <a:rPr lang="en-US" altLang="ja-JP" dirty="0">
                <a:solidFill>
                  <a:srgbClr val="FF0000"/>
                </a:solidFill>
              </a:rPr>
              <a:t>Amazon</a:t>
            </a:r>
            <a:r>
              <a:rPr lang="ja-JP" altLang="en-US" dirty="0">
                <a:solidFill>
                  <a:srgbClr val="FF0000"/>
                </a:solidFill>
              </a:rPr>
              <a:t>へのリンク作成</a:t>
            </a:r>
            <a:endParaRPr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ja-JP" altLang="en-US" dirty="0"/>
              <a:t>総務部の社員のみが出来る処理</a:t>
            </a:r>
            <a:br>
              <a:rPr lang="en-US" altLang="ja-JP" dirty="0"/>
            </a:br>
            <a:r>
              <a:rPr lang="ja-JP" altLang="en-US" dirty="0"/>
              <a:t>　書籍の削除</a:t>
            </a:r>
            <a:br>
              <a:rPr lang="en-US" altLang="ja-JP" dirty="0"/>
            </a:br>
            <a:r>
              <a:rPr lang="ja-JP" altLang="en-US" dirty="0"/>
              <a:t>　バーコードリーダーによる書籍追加・削除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その他</a:t>
            </a:r>
            <a:br>
              <a:rPr lang="en-US" altLang="ja-JP" dirty="0"/>
            </a:br>
            <a:r>
              <a:rPr lang="ja-JP" altLang="en-US" dirty="0"/>
              <a:t>　ページ全体をデコレート（装飾）</a:t>
            </a:r>
            <a:endParaRPr lang="en-US" altLang="ja-JP" dirty="0"/>
          </a:p>
        </p:txBody>
      </p:sp>
      <p:pic>
        <p:nvPicPr>
          <p:cNvPr id="2050" name="Picture 2" descr="本棚から本を出す男の子のイラスト">
            <a:extLst>
              <a:ext uri="{FF2B5EF4-FFF2-40B4-BE49-F238E27FC236}">
                <a16:creationId xmlns:a16="http://schemas.microsoft.com/office/drawing/2014/main" id="{90053FFF-D3C3-1172-3E6B-09F357995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212" y="3331669"/>
            <a:ext cx="3167333" cy="264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39A8F2-199A-05ED-47D0-E73F8A913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193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E1984D-E616-2777-F009-5C40EC60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E670B5-1C6D-4322-0169-81B334AD6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Miro</a:t>
            </a:r>
            <a:r>
              <a:rPr lang="ja-JP" altLang="en-US" dirty="0"/>
              <a:t>で全体像を張っといて、実際に</a:t>
            </a:r>
            <a:r>
              <a:rPr lang="en-US" altLang="ja-JP" dirty="0" err="1"/>
              <a:t>miro</a:t>
            </a:r>
            <a:r>
              <a:rPr lang="ja-JP" altLang="en-US"/>
              <a:t>を動かして説明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1677FA8-5DAA-CD2A-77A2-F3F8D561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923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95A7E1-4C09-4A38-B266-06E92406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データベース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BE1F35-2919-4E15-9784-F4DD47481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MySQL</a:t>
            </a:r>
            <a:r>
              <a:rPr kumimoji="1" lang="ja-JP" altLang="en-US" dirty="0"/>
              <a:t>を利用する（</a:t>
            </a:r>
            <a:r>
              <a:rPr kumimoji="1" lang="en-US" altLang="ja-JP" dirty="0"/>
              <a:t>XAMPP</a:t>
            </a:r>
            <a:r>
              <a:rPr kumimoji="1" lang="ja-JP" altLang="en-US" dirty="0"/>
              <a:t>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211829F7-E3E3-47C2-9559-A9AFB31F6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52" y="2204418"/>
            <a:ext cx="9735496" cy="3638156"/>
          </a:xfrm>
          <a:prstGeom prst="rect">
            <a:avLst/>
          </a:prstGeom>
        </p:spPr>
      </p:pic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E035A8-EB43-4536-91AA-B8E57AA3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1239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92F5C-D357-4F89-8DFE-4E93EFAD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FD3932-F7D8-4F6A-B998-BF168415E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ここに遷移図の完成形を入れる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CD5CC6-930B-4059-B0C7-08ECDDBA9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75ABD-E329-4735-B6E0-3752012DC26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206676"/>
      </p:ext>
    </p:extLst>
  </p:cSld>
  <p:clrMapOvr>
    <a:masterClrMapping/>
  </p:clrMapOvr>
</p:sld>
</file>

<file path=ppt/theme/theme1.xml><?xml version="1.0" encoding="utf-8"?>
<a:theme xmlns:a="http://schemas.openxmlformats.org/drawingml/2006/main" name="ギャラリー">
  <a:themeElements>
    <a:clrScheme name="青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ギャラリー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ギャラリー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261</TotalTime>
  <Words>469</Words>
  <Application>Microsoft Office PowerPoint</Application>
  <PresentationFormat>ワイド画面</PresentationFormat>
  <Paragraphs>75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HG丸ｺﾞｼｯｸM-PRO</vt:lpstr>
      <vt:lpstr>游ゴシック</vt:lpstr>
      <vt:lpstr>Arial</vt:lpstr>
      <vt:lpstr>Century Gothic</vt:lpstr>
      <vt:lpstr>ギャラリー</vt:lpstr>
      <vt:lpstr>書籍管理システム📚 バックエンド技術について</vt:lpstr>
      <vt:lpstr>書籍管理システム📚</vt:lpstr>
      <vt:lpstr>目次</vt:lpstr>
      <vt:lpstr>書籍管理システム（要件1/2）</vt:lpstr>
      <vt:lpstr>書籍管理システム（要件2/2）</vt:lpstr>
      <vt:lpstr>書籍管理システム（追加提案）</vt:lpstr>
      <vt:lpstr>画面遷移図</vt:lpstr>
      <vt:lpstr>データベース</vt:lpstr>
      <vt:lpstr>画面構成</vt:lpstr>
      <vt:lpstr>バックエンド技術について</vt:lpstr>
      <vt:lpstr>使用した技術</vt:lpstr>
      <vt:lpstr>PHPとは？</vt:lpstr>
      <vt:lpstr>PHPのコードを見てみよう！</vt:lpstr>
      <vt:lpstr>MVCモデル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書籍管理システム📚</dc:title>
  <dc:creator>j601u12</dc:creator>
  <cp:lastModifiedBy>bicity@keio.jp</cp:lastModifiedBy>
  <cp:revision>29</cp:revision>
  <dcterms:created xsi:type="dcterms:W3CDTF">2025-06-04T04:14:20Z</dcterms:created>
  <dcterms:modified xsi:type="dcterms:W3CDTF">2025-06-04T21:34:04Z</dcterms:modified>
</cp:coreProperties>
</file>