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0"/>
  </p:notesMasterIdLst>
  <p:sldIdLst>
    <p:sldId id="262" r:id="rId2"/>
    <p:sldId id="267" r:id="rId3"/>
    <p:sldId id="257" r:id="rId4"/>
    <p:sldId id="258" r:id="rId5"/>
    <p:sldId id="259" r:id="rId6"/>
    <p:sldId id="268" r:id="rId7"/>
    <p:sldId id="269" r:id="rId8"/>
    <p:sldId id="260" r:id="rId9"/>
    <p:sldId id="270" r:id="rId10"/>
    <p:sldId id="256" r:id="rId11"/>
    <p:sldId id="263" r:id="rId12"/>
    <p:sldId id="265" r:id="rId13"/>
    <p:sldId id="266" r:id="rId14"/>
    <p:sldId id="274" r:id="rId15"/>
    <p:sldId id="264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F3"/>
    <a:srgbClr val="F0F1F2"/>
    <a:srgbClr val="FF0000"/>
    <a:srgbClr val="FFD54F"/>
    <a:srgbClr val="FFC000"/>
    <a:srgbClr val="2683C6"/>
    <a:srgbClr val="318B71"/>
    <a:srgbClr val="1D6295"/>
    <a:srgbClr val="E6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42" autoAdjust="0"/>
    <p:restoredTop sz="93922" autoAdjust="0"/>
  </p:normalViewPr>
  <p:slideViewPr>
    <p:cSldViewPr snapToGrid="0">
      <p:cViewPr varScale="1">
        <p:scale>
          <a:sx n="147" d="100"/>
          <a:sy n="147" d="100"/>
        </p:scale>
        <p:origin x="154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BDAFF-72E6-42BB-9BD9-9F93E47709C0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9CD55-CB3B-4436-8FDC-D24C78390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23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9CD55-CB3B-4436-8FDC-D24C783909B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87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9CD55-CB3B-4436-8FDC-D24C783909B0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56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C4C8-EDD9-43DC-AF1F-D2845259CC1D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273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1CB1-ADC9-42FB-B0D3-30E3A6C0642F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52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DA36-95B8-4A0A-87AD-E24AF3358C76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844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26094"/>
          </a:xfrm>
        </p:spPr>
        <p:txBody>
          <a:bodyPr/>
          <a:lstStyle>
            <a:lvl1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733832"/>
            <a:ext cx="9603275" cy="3732513"/>
          </a:xfrm>
        </p:spPr>
        <p:txBody>
          <a:bodyPr anchor="t"/>
          <a:lstStyle>
            <a:lvl1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  <a:lvl2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2pPr>
            <a:lvl3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3pPr>
            <a:lvl4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4pPr>
            <a:lvl5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6A17AE5-6E16-495A-8B67-269D91C4A2D4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328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3125-0D40-4B8F-A9A6-0C6B6B322755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10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254B-E34E-4B13-A5CE-4C4E902C9619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91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7842-389E-40D0-B377-89A2C453CB4B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38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9FCD-5EC3-49D1-B59F-804373D24F3A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734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6900-0A2E-45DE-9738-937C0D20A6AE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50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820E-77E6-4860-BA58-1613D77F5A92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517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A91CC6DA-1525-49B5-A624-905E766A514A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72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C55C4-415D-416A-8C90-B67A7713CCB2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3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ABAEA-B633-6C56-2589-D20A86F7C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E7DB1-4D7E-630A-1600-75D8D758F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5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書籍管理システム📚</a:t>
            </a:r>
            <a:br>
              <a:rPr kumimoji="1" lang="en-US" altLang="ja-JP" sz="5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kumimoji="1" lang="ja-JP" altLang="en-US" sz="5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バックエンド技術について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36486C-A4BC-E248-5772-57345DBAE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3" y="4453700"/>
            <a:ext cx="8637072" cy="1071095"/>
          </a:xfrm>
        </p:spPr>
        <p:txBody>
          <a:bodyPr/>
          <a:lstStyle/>
          <a:p>
            <a:pPr algn="r"/>
            <a:r>
              <a:rPr kumimoji="1"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グループ２</a:t>
            </a:r>
            <a:endParaRPr kumimoji="1"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r"/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上村・中田・中村・永森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33A23A-1B21-5DE7-0760-5523ECE6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915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6EB1DE-CB46-46E7-89E0-E0A9C5F05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111" y="945913"/>
            <a:ext cx="9560300" cy="2618554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バックエンド技術について</a:t>
            </a:r>
            <a:endParaRPr kumimoji="1" lang="ja-JP" altLang="en-US" sz="6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D5286E-F29B-4109-9356-E513C3FB9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3" y="4453700"/>
            <a:ext cx="8637072" cy="1071095"/>
          </a:xfrm>
        </p:spPr>
        <p:txBody>
          <a:bodyPr/>
          <a:lstStyle/>
          <a:p>
            <a:pPr algn="r"/>
            <a:r>
              <a:rPr kumimoji="1"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グループ２</a:t>
            </a:r>
            <a:endParaRPr kumimoji="1"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r"/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上村・中田・中村・永森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A5DBAB-23BA-413F-A190-5666F600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24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A76C2-EDBD-E473-AD32-F4525753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使用した技術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68A641-A356-10E6-FB13-48D7563B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33832"/>
            <a:ext cx="9603275" cy="4250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＜フロントエンド＞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HTML/CSS, JavaScript, Bootstrap</a:t>
            </a:r>
          </a:p>
          <a:p>
            <a:pPr marL="0" indent="0">
              <a:buNone/>
            </a:pPr>
            <a:r>
              <a:rPr lang="ja-JP" altLang="en-US" dirty="0"/>
              <a:t>＜バックエンド＞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PHP</a:t>
            </a:r>
            <a:r>
              <a:rPr lang="ja-JP" altLang="en-US" dirty="0"/>
              <a:t>（</a:t>
            </a:r>
            <a:r>
              <a:rPr lang="en-US" altLang="ja-JP" dirty="0"/>
              <a:t>Laravel</a:t>
            </a:r>
            <a:r>
              <a:rPr lang="ja-JP" altLang="en-US" dirty="0"/>
              <a:t>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＜データベース＞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MySQL</a:t>
            </a:r>
          </a:p>
          <a:p>
            <a:pPr marL="0" indent="0">
              <a:buNone/>
            </a:pPr>
            <a:r>
              <a:rPr lang="ja-JP" altLang="en-US" dirty="0"/>
              <a:t>＜</a:t>
            </a:r>
            <a:r>
              <a:rPr lang="en-US" altLang="ja-JP" dirty="0"/>
              <a:t>API</a:t>
            </a:r>
            <a:r>
              <a:rPr lang="ja-JP" altLang="en-US" dirty="0"/>
              <a:t>＞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 err="1"/>
              <a:t>openBD</a:t>
            </a:r>
            <a:r>
              <a:rPr lang="en-US" altLang="ja-JP" dirty="0"/>
              <a:t> API</a:t>
            </a:r>
          </a:p>
          <a:p>
            <a:pPr marL="0" indent="0">
              <a:buNone/>
            </a:pPr>
            <a:r>
              <a:rPr lang="ja-JP" altLang="en-US" dirty="0"/>
              <a:t>＜</a:t>
            </a:r>
            <a:r>
              <a:rPr lang="en-US" altLang="ja-JP" dirty="0"/>
              <a:t>IDE</a:t>
            </a:r>
            <a:r>
              <a:rPr lang="ja-JP" altLang="en-US" dirty="0"/>
              <a:t>（統合開発環境）＞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 err="1"/>
              <a:t>VSCode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FD52AF-F131-D628-525E-9E18EFD2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3FC32C3-0DE3-C6C2-768F-F299337C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972" y="2831277"/>
            <a:ext cx="1107558" cy="110755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FB86E38-461D-0BD5-8724-9F19CB8C0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827" y="2831277"/>
            <a:ext cx="1107558" cy="110755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CD7E76A-3FB8-7B66-4AE3-F929A84BD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682" y="2831277"/>
            <a:ext cx="1107558" cy="110755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9270A5D-BD8B-C7BD-6B72-C3A59AE10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1537" y="2831277"/>
            <a:ext cx="1107558" cy="110755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9545AD4-863D-0B86-5C0B-D708A084B7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6972" y="4340271"/>
            <a:ext cx="1107558" cy="110755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F9C6FDE-B7B5-27E5-7422-635ECB759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827" y="4340271"/>
            <a:ext cx="1107558" cy="110755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6825D32-6D28-09C3-52AA-E9753D0BAD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6682" y="4340271"/>
            <a:ext cx="1107558" cy="110755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7CAA28B-3F7D-F9BE-65D3-80114AB234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21537" y="4340271"/>
            <a:ext cx="1107558" cy="1107558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89435B0-C47C-C546-2EBF-2A287122AB19}"/>
              </a:ext>
            </a:extLst>
          </p:cNvPr>
          <p:cNvSpPr/>
          <p:nvPr/>
        </p:nvSpPr>
        <p:spPr>
          <a:xfrm>
            <a:off x="5196045" y="2713340"/>
            <a:ext cx="5629412" cy="1343431"/>
          </a:xfrm>
          <a:prstGeom prst="round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4FD12FA-F0D6-316D-18EA-7DD523600935}"/>
              </a:ext>
            </a:extLst>
          </p:cNvPr>
          <p:cNvSpPr/>
          <p:nvPr/>
        </p:nvSpPr>
        <p:spPr>
          <a:xfrm>
            <a:off x="5196045" y="4222334"/>
            <a:ext cx="2730200" cy="1343431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6001276-BD88-E835-E58E-C55B7A551716}"/>
              </a:ext>
            </a:extLst>
          </p:cNvPr>
          <p:cNvSpPr/>
          <p:nvPr/>
        </p:nvSpPr>
        <p:spPr>
          <a:xfrm>
            <a:off x="8071888" y="4222334"/>
            <a:ext cx="1298352" cy="1343431"/>
          </a:xfrm>
          <a:prstGeom prst="roundRect">
            <a:avLst/>
          </a:prstGeom>
          <a:noFill/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DCAA731F-E5F6-0C90-7A09-B942374818AA}"/>
              </a:ext>
            </a:extLst>
          </p:cNvPr>
          <p:cNvSpPr/>
          <p:nvPr/>
        </p:nvSpPr>
        <p:spPr>
          <a:xfrm>
            <a:off x="9515884" y="4222334"/>
            <a:ext cx="1268600" cy="134343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D74E121F-956B-9AE7-CFF2-01B4C263F1E0}"/>
              </a:ext>
            </a:extLst>
          </p:cNvPr>
          <p:cNvCxnSpPr>
            <a:cxnSpLocks/>
            <a:stCxn id="60" idx="3"/>
            <a:endCxn id="23" idx="0"/>
          </p:cNvCxnSpPr>
          <p:nvPr/>
        </p:nvCxnSpPr>
        <p:spPr>
          <a:xfrm>
            <a:off x="3575261" y="1968159"/>
            <a:ext cx="4435490" cy="745181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8A4810A5-74EF-F076-9A5E-D50C08064C86}"/>
              </a:ext>
            </a:extLst>
          </p:cNvPr>
          <p:cNvCxnSpPr>
            <a:cxnSpLocks/>
            <a:stCxn id="37" idx="3"/>
            <a:endCxn id="26" idx="1"/>
          </p:cNvCxnSpPr>
          <p:nvPr/>
        </p:nvCxnSpPr>
        <p:spPr>
          <a:xfrm>
            <a:off x="3293573" y="2831277"/>
            <a:ext cx="1902472" cy="2062773"/>
          </a:xfrm>
          <a:prstGeom prst="bentConnector3">
            <a:avLst>
              <a:gd name="adj1" fmla="val 85763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BB00F6E-E2DA-A923-4391-00C145A69E9E}"/>
              </a:ext>
            </a:extLst>
          </p:cNvPr>
          <p:cNvSpPr/>
          <p:nvPr/>
        </p:nvSpPr>
        <p:spPr>
          <a:xfrm>
            <a:off x="1174420" y="2645632"/>
            <a:ext cx="2119153" cy="371290"/>
          </a:xfrm>
          <a:prstGeom prst="rect">
            <a:avLst/>
          </a:prstGeom>
          <a:solidFill>
            <a:srgbClr val="1D6295">
              <a:alpha val="20000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FFEBC260-60A1-AE44-9636-C05F8442A34E}"/>
              </a:ext>
            </a:extLst>
          </p:cNvPr>
          <p:cNvCxnSpPr>
            <a:cxnSpLocks/>
            <a:stCxn id="45" idx="3"/>
            <a:endCxn id="27" idx="2"/>
          </p:cNvCxnSpPr>
          <p:nvPr/>
        </p:nvCxnSpPr>
        <p:spPr>
          <a:xfrm>
            <a:off x="3289122" y="3694395"/>
            <a:ext cx="5431942" cy="1871370"/>
          </a:xfrm>
          <a:prstGeom prst="bentConnector4">
            <a:avLst>
              <a:gd name="adj1" fmla="val 26632"/>
              <a:gd name="adj2" fmla="val 112216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C289E37-A9E8-3236-A947-EA2FABDD4FDF}"/>
              </a:ext>
            </a:extLst>
          </p:cNvPr>
          <p:cNvSpPr/>
          <p:nvPr/>
        </p:nvSpPr>
        <p:spPr>
          <a:xfrm>
            <a:off x="1169969" y="3508750"/>
            <a:ext cx="2119153" cy="371290"/>
          </a:xfrm>
          <a:prstGeom prst="rect">
            <a:avLst/>
          </a:prstGeom>
          <a:solidFill>
            <a:srgbClr val="318B71">
              <a:alpha val="20000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6332DA39-5D25-8CAC-9262-721B0568846E}"/>
              </a:ext>
            </a:extLst>
          </p:cNvPr>
          <p:cNvCxnSpPr>
            <a:cxnSpLocks/>
            <a:stCxn id="50" idx="3"/>
            <a:endCxn id="28" idx="2"/>
          </p:cNvCxnSpPr>
          <p:nvPr/>
        </p:nvCxnSpPr>
        <p:spPr>
          <a:xfrm>
            <a:off x="4268783" y="5407481"/>
            <a:ext cx="5881401" cy="158284"/>
          </a:xfrm>
          <a:prstGeom prst="bentConnector4">
            <a:avLst>
              <a:gd name="adj1" fmla="val 4966"/>
              <a:gd name="adj2" fmla="val 367629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C79CE92-9C8B-2E2C-7674-A169CE91A7C8}"/>
              </a:ext>
            </a:extLst>
          </p:cNvPr>
          <p:cNvSpPr/>
          <p:nvPr/>
        </p:nvSpPr>
        <p:spPr>
          <a:xfrm>
            <a:off x="1183108" y="5221836"/>
            <a:ext cx="3085675" cy="371290"/>
          </a:xfrm>
          <a:prstGeom prst="rect">
            <a:avLst/>
          </a:prstGeom>
          <a:solidFill>
            <a:srgbClr val="2683C6">
              <a:alpha val="2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1BA382CE-2A29-DA20-1185-ECEFCD262A48}"/>
              </a:ext>
            </a:extLst>
          </p:cNvPr>
          <p:cNvSpPr/>
          <p:nvPr/>
        </p:nvSpPr>
        <p:spPr>
          <a:xfrm>
            <a:off x="1174420" y="1782514"/>
            <a:ext cx="2400841" cy="37129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5FE974F8-50F9-7F00-B667-A4215CFBD9E8}"/>
              </a:ext>
            </a:extLst>
          </p:cNvPr>
          <p:cNvSpPr/>
          <p:nvPr/>
        </p:nvSpPr>
        <p:spPr>
          <a:xfrm>
            <a:off x="5050401" y="4143192"/>
            <a:ext cx="4414544" cy="151655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7BD15131-EDDE-5383-E590-F4F50A1A85A7}"/>
              </a:ext>
            </a:extLst>
          </p:cNvPr>
          <p:cNvSpPr/>
          <p:nvPr/>
        </p:nvSpPr>
        <p:spPr>
          <a:xfrm>
            <a:off x="1030692" y="2567001"/>
            <a:ext cx="2751109" cy="2560853"/>
          </a:xfrm>
          <a:prstGeom prst="roundRect">
            <a:avLst>
              <a:gd name="adj" fmla="val 8375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吹き出し: 角を丸めた四角形 88">
            <a:extLst>
              <a:ext uri="{FF2B5EF4-FFF2-40B4-BE49-F238E27FC236}">
                <a16:creationId xmlns:a16="http://schemas.microsoft.com/office/drawing/2014/main" id="{653DF8D4-7E84-E3D8-27C2-FDD2C595145D}"/>
              </a:ext>
            </a:extLst>
          </p:cNvPr>
          <p:cNvSpPr/>
          <p:nvPr/>
        </p:nvSpPr>
        <p:spPr>
          <a:xfrm>
            <a:off x="6485457" y="2831278"/>
            <a:ext cx="2938197" cy="652773"/>
          </a:xfrm>
          <a:prstGeom prst="wedgeRoundRectCallout">
            <a:avLst>
              <a:gd name="adj1" fmla="val -34171"/>
              <a:gd name="adj2" fmla="val 148340"/>
              <a:gd name="adj3" fmla="val 16667"/>
            </a:avLst>
          </a:prstGeom>
          <a:solidFill>
            <a:srgbClr val="FFD54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kumimoji="1"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今から説明する箇所</a:t>
            </a:r>
          </a:p>
        </p:txBody>
      </p:sp>
      <p:sp>
        <p:nvSpPr>
          <p:cNvPr id="90" name="吹き出し: 角を丸めた四角形 89">
            <a:extLst>
              <a:ext uri="{FF2B5EF4-FFF2-40B4-BE49-F238E27FC236}">
                <a16:creationId xmlns:a16="http://schemas.microsoft.com/office/drawing/2014/main" id="{E9A849BA-73C7-C83A-7C18-B6FD69547313}"/>
              </a:ext>
            </a:extLst>
          </p:cNvPr>
          <p:cNvSpPr/>
          <p:nvPr/>
        </p:nvSpPr>
        <p:spPr>
          <a:xfrm>
            <a:off x="6485457" y="2831277"/>
            <a:ext cx="2938197" cy="652773"/>
          </a:xfrm>
          <a:prstGeom prst="wedgeRoundRectCallout">
            <a:avLst>
              <a:gd name="adj1" fmla="val -140661"/>
              <a:gd name="adj2" fmla="val 60708"/>
              <a:gd name="adj3" fmla="val 16667"/>
            </a:avLst>
          </a:prstGeom>
          <a:solidFill>
            <a:srgbClr val="FFD54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kumimoji="1"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今から説明する箇所</a:t>
            </a:r>
          </a:p>
        </p:txBody>
      </p:sp>
    </p:spTree>
    <p:extLst>
      <p:ext uri="{BB962C8B-B14F-4D97-AF65-F5344CB8AC3E}">
        <p14:creationId xmlns:p14="http://schemas.microsoft.com/office/powerpoint/2010/main" val="51711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7" grpId="0" animBg="1"/>
      <p:bldP spid="37" grpId="1" animBg="1"/>
      <p:bldP spid="45" grpId="0" animBg="1"/>
      <p:bldP spid="45" grpId="1" animBg="1"/>
      <p:bldP spid="50" grpId="0" animBg="1"/>
      <p:bldP spid="50" grpId="1" animBg="1"/>
      <p:bldP spid="60" grpId="0" animBg="1"/>
      <p:bldP spid="60" grpId="1" animBg="1"/>
      <p:bldP spid="85" grpId="0" animBg="1"/>
      <p:bldP spid="86" grpId="0" animBg="1"/>
      <p:bldP spid="89" grpId="0" animBg="1"/>
      <p:bldP spid="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34951-2A3F-F7D3-1A59-52B90BAB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PHP</a:t>
            </a:r>
            <a:r>
              <a:rPr kumimoji="1" lang="ja-JP" altLang="en-US" dirty="0"/>
              <a:t>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97E164-1336-4D09-5CCC-42D5480D5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33832"/>
            <a:ext cx="10314970" cy="3732513"/>
          </a:xfrm>
        </p:spPr>
        <p:txBody>
          <a:bodyPr/>
          <a:lstStyle/>
          <a:p>
            <a:r>
              <a:rPr lang="en-US" altLang="ja-JP" dirty="0"/>
              <a:t>Web</a:t>
            </a:r>
            <a:r>
              <a:rPr lang="ja-JP" altLang="en-US" dirty="0"/>
              <a:t>サイトの動き（画面遷移など）や、仕組み（データのやり取りなど）を担当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書籍管理システムでは以下を担当</a:t>
            </a:r>
            <a:endParaRPr lang="en-US" altLang="ja-JP" dirty="0"/>
          </a:p>
          <a:p>
            <a:pPr lvl="1"/>
            <a:r>
              <a:rPr lang="ja-JP" altLang="en-US" dirty="0"/>
              <a:t>ログイン認証</a:t>
            </a:r>
            <a:endParaRPr lang="en-US" altLang="ja-JP" dirty="0"/>
          </a:p>
          <a:p>
            <a:pPr lvl="1"/>
            <a:r>
              <a:rPr lang="ja-JP" altLang="en-US" dirty="0"/>
              <a:t>書籍の登録・削除</a:t>
            </a:r>
            <a:endParaRPr lang="en-US" altLang="ja-JP" dirty="0"/>
          </a:p>
          <a:p>
            <a:pPr lvl="1"/>
            <a:r>
              <a:rPr lang="ja-JP" altLang="en-US" dirty="0"/>
              <a:t>レビュー内容の表示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E4B6B4-1061-D1CE-D3E3-8454FFC4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66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7309E-3081-2E8D-EFC5-9623691E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PHP</a:t>
            </a:r>
            <a:r>
              <a:rPr kumimoji="1" lang="ja-JP" altLang="en-US" dirty="0"/>
              <a:t>のコードを見てみよう！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874F1A-910A-D22F-DDB4-995FEBC0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6E31158-5345-BA66-6656-274DB1F3D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180" y="1579419"/>
            <a:ext cx="6073454" cy="449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23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F8A655-5C86-D645-4B2E-2ACA172F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Laravel</a:t>
            </a:r>
            <a:r>
              <a:rPr kumimoji="1" lang="ja-JP" altLang="en-US" dirty="0"/>
              <a:t>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09343E-6B72-7FFD-A149-16204B5F6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PHP</a:t>
            </a:r>
            <a:r>
              <a:rPr kumimoji="1" lang="ja-JP" altLang="en-US" dirty="0"/>
              <a:t>でよく使われる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アプリケーション開発用の「フレームワーク」</a:t>
            </a:r>
            <a:endParaRPr kumimoji="1" lang="en-US" altLang="ja-JP" dirty="0"/>
          </a:p>
          <a:p>
            <a:r>
              <a:rPr lang="ja-JP" altLang="en-US" dirty="0"/>
              <a:t>近年主流の「</a:t>
            </a:r>
            <a:r>
              <a:rPr lang="en-US" altLang="ja-JP" dirty="0"/>
              <a:t>MVC</a:t>
            </a:r>
            <a:r>
              <a:rPr lang="ja-JP" altLang="en-US" dirty="0"/>
              <a:t>モデル」に基づいている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AE0A95-D1CD-2B21-8754-C5EA7042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164298-6867-175D-F92E-372A42AD9D48}"/>
              </a:ext>
            </a:extLst>
          </p:cNvPr>
          <p:cNvSpPr txBox="1"/>
          <p:nvPr/>
        </p:nvSpPr>
        <p:spPr>
          <a:xfrm>
            <a:off x="3908951" y="5655359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※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「フレームワーク」とは、便利なメソッド（関数）等が詰まったお道具箱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475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image3_1MVC">
            <a:extLst>
              <a:ext uri="{FF2B5EF4-FFF2-40B4-BE49-F238E27FC236}">
                <a16:creationId xmlns:a16="http://schemas.microsoft.com/office/drawing/2014/main" id="{48BF709E-B5BE-357E-445A-6F76B2765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1" t="72444" r="23051" b="6600"/>
          <a:stretch>
            <a:fillRect/>
          </a:stretch>
        </p:blipFill>
        <p:spPr bwMode="auto">
          <a:xfrm>
            <a:off x="4727990" y="4201166"/>
            <a:ext cx="2209801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266391B-D1A3-560F-7305-77E8DAABCA24}"/>
              </a:ext>
            </a:extLst>
          </p:cNvPr>
          <p:cNvSpPr/>
          <p:nvPr/>
        </p:nvSpPr>
        <p:spPr>
          <a:xfrm>
            <a:off x="2711413" y="2284852"/>
            <a:ext cx="7058655" cy="29933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アプリケーション</a:t>
            </a:r>
          </a:p>
        </p:txBody>
      </p:sp>
      <p:pic>
        <p:nvPicPr>
          <p:cNvPr id="10" name="Picture 6" descr="image3_1MVC">
            <a:extLst>
              <a:ext uri="{FF2B5EF4-FFF2-40B4-BE49-F238E27FC236}">
                <a16:creationId xmlns:a16="http://schemas.microsoft.com/office/drawing/2014/main" id="{42886822-AC5A-A07B-9DC6-CBF168A88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51" t="17386" r="42501" b="60847"/>
          <a:stretch>
            <a:fillRect/>
          </a:stretch>
        </p:blipFill>
        <p:spPr bwMode="auto">
          <a:xfrm>
            <a:off x="4727990" y="2402616"/>
            <a:ext cx="2225040" cy="81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EA38E51-7DA6-6E46-DE5C-0E65061A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MVC</a:t>
            </a:r>
            <a:r>
              <a:rPr kumimoji="1" lang="ja-JP" altLang="en-US" dirty="0"/>
              <a:t>モデル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E3A4E9-9E7D-C0E1-42E6-42E81281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2054" name="Picture 6" descr="image3_1MVC">
            <a:extLst>
              <a:ext uri="{FF2B5EF4-FFF2-40B4-BE49-F238E27FC236}">
                <a16:creationId xmlns:a16="http://schemas.microsoft.com/office/drawing/2014/main" id="{F1A7435E-DC5D-14BE-CB5D-209C25DC16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5" t="71903" r="75817"/>
          <a:stretch>
            <a:fillRect/>
          </a:stretch>
        </p:blipFill>
        <p:spPr bwMode="auto">
          <a:xfrm>
            <a:off x="1092318" y="3735718"/>
            <a:ext cx="1219200" cy="105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C9C6F1E-C919-81B1-8EA5-B62B3F2802B7}"/>
              </a:ext>
            </a:extLst>
          </p:cNvPr>
          <p:cNvSpPr/>
          <p:nvPr/>
        </p:nvSpPr>
        <p:spPr>
          <a:xfrm>
            <a:off x="8013666" y="2640452"/>
            <a:ext cx="873760" cy="396240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8AB4376-C73F-B761-D2F6-B399E214AFF7}"/>
              </a:ext>
            </a:extLst>
          </p:cNvPr>
          <p:cNvSpPr/>
          <p:nvPr/>
        </p:nvSpPr>
        <p:spPr>
          <a:xfrm>
            <a:off x="5469849" y="4396747"/>
            <a:ext cx="670560" cy="396240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EC1C09-41B0-3F1A-EF91-BEC5948003F0}"/>
              </a:ext>
            </a:extLst>
          </p:cNvPr>
          <p:cNvSpPr/>
          <p:nvPr/>
        </p:nvSpPr>
        <p:spPr>
          <a:xfrm>
            <a:off x="5327430" y="2613205"/>
            <a:ext cx="1026160" cy="396240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7CBEE60-CE2F-720B-A44A-C31443B05ED5}"/>
              </a:ext>
            </a:extLst>
          </p:cNvPr>
          <p:cNvSpPr/>
          <p:nvPr/>
        </p:nvSpPr>
        <p:spPr>
          <a:xfrm>
            <a:off x="1130270" y="986114"/>
            <a:ext cx="2390170" cy="502326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2A9A392-EAB2-370A-F02F-CE3916B6EA11}"/>
              </a:ext>
            </a:extLst>
          </p:cNvPr>
          <p:cNvSpPr/>
          <p:nvPr/>
        </p:nvSpPr>
        <p:spPr>
          <a:xfrm>
            <a:off x="2931824" y="2478354"/>
            <a:ext cx="1347128" cy="711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Routing</a:t>
            </a:r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5308EC5-6E1B-9CDA-3A27-79CCC84886E2}"/>
              </a:ext>
            </a:extLst>
          </p:cNvPr>
          <p:cNvSpPr/>
          <p:nvPr/>
        </p:nvSpPr>
        <p:spPr>
          <a:xfrm>
            <a:off x="7419306" y="2478354"/>
            <a:ext cx="2062480" cy="711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Model</a:t>
            </a:r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6" name="Picture 6" descr="image3_1MVC">
            <a:extLst>
              <a:ext uri="{FF2B5EF4-FFF2-40B4-BE49-F238E27FC236}">
                <a16:creationId xmlns:a16="http://schemas.microsoft.com/office/drawing/2014/main" id="{DE627863-7689-AC66-1CFB-040412E80E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98" t="20529" r="6928" b="62808"/>
          <a:stretch>
            <a:fillRect/>
          </a:stretch>
        </p:blipFill>
        <p:spPr bwMode="auto">
          <a:xfrm>
            <a:off x="8128490" y="1324091"/>
            <a:ext cx="512945" cy="62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矢印: 右 16">
            <a:extLst>
              <a:ext uri="{FF2B5EF4-FFF2-40B4-BE49-F238E27FC236}">
                <a16:creationId xmlns:a16="http://schemas.microsoft.com/office/drawing/2014/main" id="{15623057-AEA4-E4D2-A3B6-969D9CC6BFB6}"/>
              </a:ext>
            </a:extLst>
          </p:cNvPr>
          <p:cNvSpPr/>
          <p:nvPr/>
        </p:nvSpPr>
        <p:spPr>
          <a:xfrm rot="19723473">
            <a:off x="2096726" y="3255730"/>
            <a:ext cx="804370" cy="343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A74FD93-07B9-ECF6-0E5E-DB3E706CF17D}"/>
              </a:ext>
            </a:extLst>
          </p:cNvPr>
          <p:cNvSpPr txBox="1"/>
          <p:nvPr/>
        </p:nvSpPr>
        <p:spPr>
          <a:xfrm>
            <a:off x="1298540" y="300944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リクエスト</a:t>
            </a: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74196B54-1522-1827-A801-1E407AA22BFA}"/>
              </a:ext>
            </a:extLst>
          </p:cNvPr>
          <p:cNvSpPr/>
          <p:nvPr/>
        </p:nvSpPr>
        <p:spPr>
          <a:xfrm>
            <a:off x="4382409" y="2693161"/>
            <a:ext cx="387446" cy="343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150F5D0E-EF5D-9722-D9A6-9DE7FE4D3E49}"/>
              </a:ext>
            </a:extLst>
          </p:cNvPr>
          <p:cNvSpPr/>
          <p:nvPr/>
        </p:nvSpPr>
        <p:spPr>
          <a:xfrm>
            <a:off x="6937791" y="2599350"/>
            <a:ext cx="387446" cy="2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FCD90DF7-F91E-EB97-952A-0B0635DCB3E2}"/>
              </a:ext>
            </a:extLst>
          </p:cNvPr>
          <p:cNvSpPr/>
          <p:nvPr/>
        </p:nvSpPr>
        <p:spPr>
          <a:xfrm rot="10800000">
            <a:off x="6928403" y="2871004"/>
            <a:ext cx="387446" cy="2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697F1BDB-C39B-DF6A-4330-BD58F6939E10}"/>
              </a:ext>
            </a:extLst>
          </p:cNvPr>
          <p:cNvSpPr/>
          <p:nvPr/>
        </p:nvSpPr>
        <p:spPr>
          <a:xfrm rot="16200000">
            <a:off x="8035213" y="2097833"/>
            <a:ext cx="387446" cy="2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B17E761B-AA06-42EB-4ED2-00E1AF6D9596}"/>
              </a:ext>
            </a:extLst>
          </p:cNvPr>
          <p:cNvSpPr/>
          <p:nvPr/>
        </p:nvSpPr>
        <p:spPr>
          <a:xfrm rot="5400000">
            <a:off x="8291684" y="2108448"/>
            <a:ext cx="387446" cy="2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F3A5B44-2C6C-0D69-5113-0C69C1B419FA}"/>
              </a:ext>
            </a:extLst>
          </p:cNvPr>
          <p:cNvSpPr txBox="1"/>
          <p:nvPr/>
        </p:nvSpPr>
        <p:spPr>
          <a:xfrm>
            <a:off x="7459607" y="83631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DB</a:t>
            </a:r>
          </a:p>
          <a:p>
            <a:pPr algn="ctr"/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（データベース）</a:t>
            </a: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DDC02164-B33F-CCF6-7CDE-16AD828E6A4B}"/>
              </a:ext>
            </a:extLst>
          </p:cNvPr>
          <p:cNvSpPr/>
          <p:nvPr/>
        </p:nvSpPr>
        <p:spPr>
          <a:xfrm rot="5400000">
            <a:off x="5477288" y="3456139"/>
            <a:ext cx="711202" cy="509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4CFA65EE-9C77-0D4E-42B1-9E713B0EC04A}"/>
              </a:ext>
            </a:extLst>
          </p:cNvPr>
          <p:cNvSpPr/>
          <p:nvPr/>
        </p:nvSpPr>
        <p:spPr>
          <a:xfrm rot="11244699">
            <a:off x="2323063" y="4183207"/>
            <a:ext cx="2360192" cy="3318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4BA16DC-C76D-2E69-BE61-64F95243AE97}"/>
              </a:ext>
            </a:extLst>
          </p:cNvPr>
          <p:cNvSpPr txBox="1"/>
          <p:nvPr/>
        </p:nvSpPr>
        <p:spPr>
          <a:xfrm rot="456788">
            <a:off x="3051273" y="389715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レスポンス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F90DD32-B870-53DB-8020-12E706DC026C}"/>
              </a:ext>
            </a:extLst>
          </p:cNvPr>
          <p:cNvCxnSpPr>
            <a:stCxn id="14" idx="0"/>
            <a:endCxn id="3" idx="2"/>
          </p:cNvCxnSpPr>
          <p:nvPr/>
        </p:nvCxnSpPr>
        <p:spPr>
          <a:xfrm flipV="1">
            <a:off x="3605388" y="2051742"/>
            <a:ext cx="368656" cy="426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340A70D-4266-8AFF-706C-27802D2D57A0}"/>
              </a:ext>
            </a:extLst>
          </p:cNvPr>
          <p:cNvGrpSpPr/>
          <p:nvPr/>
        </p:nvGrpSpPr>
        <p:grpSpPr>
          <a:xfrm>
            <a:off x="3605388" y="851067"/>
            <a:ext cx="784638" cy="910568"/>
            <a:chOff x="4320440" y="867373"/>
            <a:chExt cx="784638" cy="91056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25FA613-2776-C5EB-FDE5-7B3C667FF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9B414C3-07FF-01EE-32BB-4ADFF5E940ED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E3A152C7-471D-EEBC-64A1-05222F54AEB4}"/>
              </a:ext>
            </a:extLst>
          </p:cNvPr>
          <p:cNvGrpSpPr/>
          <p:nvPr/>
        </p:nvGrpSpPr>
        <p:grpSpPr>
          <a:xfrm>
            <a:off x="5386439" y="847043"/>
            <a:ext cx="784638" cy="910568"/>
            <a:chOff x="4320440" y="867373"/>
            <a:chExt cx="784638" cy="910568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4AD53033-4D88-8498-AE2A-4F8CEB945C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60E86D39-8209-29E8-4FEB-447D66B46E4D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88B53C1-08B3-0283-F0FE-B3C7324DA153}"/>
              </a:ext>
            </a:extLst>
          </p:cNvPr>
          <p:cNvGrpSpPr/>
          <p:nvPr/>
        </p:nvGrpSpPr>
        <p:grpSpPr>
          <a:xfrm>
            <a:off x="5538839" y="999443"/>
            <a:ext cx="784638" cy="910568"/>
            <a:chOff x="4320440" y="867373"/>
            <a:chExt cx="784638" cy="910568"/>
          </a:xfrm>
        </p:grpSpPr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03A9E938-E02F-F723-6247-073EC8C7B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2C2BB7A-E9B4-F106-7234-0D69961AB764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1E0C47D6-9035-64BA-3F0E-EE4730E82429}"/>
              </a:ext>
            </a:extLst>
          </p:cNvPr>
          <p:cNvGrpSpPr/>
          <p:nvPr/>
        </p:nvGrpSpPr>
        <p:grpSpPr>
          <a:xfrm>
            <a:off x="5691239" y="1151843"/>
            <a:ext cx="784638" cy="910568"/>
            <a:chOff x="4320440" y="867373"/>
            <a:chExt cx="784638" cy="910568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235C194E-2D80-9281-3EC6-D20972AB1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35F980D2-6F84-12B9-9822-C9CA2E6FF332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27FAD47-76A5-81D5-0915-AD0A586D7F74}"/>
              </a:ext>
            </a:extLst>
          </p:cNvPr>
          <p:cNvSpPr txBox="1"/>
          <p:nvPr/>
        </p:nvSpPr>
        <p:spPr>
          <a:xfrm>
            <a:off x="4839064" y="1726752"/>
            <a:ext cx="24048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XxxxController.php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F5588EE7-FD0E-CF0A-CF67-CB44832D3F98}"/>
              </a:ext>
            </a:extLst>
          </p:cNvPr>
          <p:cNvCxnSpPr>
            <a:cxnSpLocks/>
          </p:cNvCxnSpPr>
          <p:nvPr/>
        </p:nvCxnSpPr>
        <p:spPr>
          <a:xfrm flipV="1">
            <a:off x="5691239" y="2093834"/>
            <a:ext cx="336754" cy="3810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F931479-69D4-F2AA-FF02-307085AD3D67}"/>
              </a:ext>
            </a:extLst>
          </p:cNvPr>
          <p:cNvSpPr txBox="1"/>
          <p:nvPr/>
        </p:nvSpPr>
        <p:spPr>
          <a:xfrm>
            <a:off x="3371956" y="1682410"/>
            <a:ext cx="12041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web.php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AD7E6ED2-AF51-685B-B99B-7BB2EF0B8CC0}"/>
              </a:ext>
            </a:extLst>
          </p:cNvPr>
          <p:cNvGrpSpPr/>
          <p:nvPr/>
        </p:nvGrpSpPr>
        <p:grpSpPr>
          <a:xfrm>
            <a:off x="10023164" y="2378670"/>
            <a:ext cx="784638" cy="910568"/>
            <a:chOff x="4320440" y="867373"/>
            <a:chExt cx="784638" cy="910568"/>
          </a:xfrm>
        </p:grpSpPr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51F3C97E-A92A-30DE-CE34-C9F3C5D4D4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380C46D8-FA4B-1B8F-6003-E669B87CF9B2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7FF5A8B6-BAC4-62EF-A5D6-C5CED53A86F9}"/>
              </a:ext>
            </a:extLst>
          </p:cNvPr>
          <p:cNvGrpSpPr/>
          <p:nvPr/>
        </p:nvGrpSpPr>
        <p:grpSpPr>
          <a:xfrm>
            <a:off x="10175564" y="2531070"/>
            <a:ext cx="784638" cy="910568"/>
            <a:chOff x="4320440" y="867373"/>
            <a:chExt cx="784638" cy="910568"/>
          </a:xfrm>
        </p:grpSpPr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A21E4E2D-217C-8022-FE8A-6C838EC074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A347A157-6C89-7152-8D47-CD9AE4AC6A7D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72078A6-366C-0F33-7ADB-16BF018EC1BC}"/>
              </a:ext>
            </a:extLst>
          </p:cNvPr>
          <p:cNvGrpSpPr/>
          <p:nvPr/>
        </p:nvGrpSpPr>
        <p:grpSpPr>
          <a:xfrm>
            <a:off x="10327964" y="2683470"/>
            <a:ext cx="784638" cy="910568"/>
            <a:chOff x="4320440" y="867373"/>
            <a:chExt cx="784638" cy="910568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A047846B-DE72-C740-B751-523AA2D173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23A7A31D-8F3D-CEDA-E2C0-76E21BF46913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CF76307-25A7-03CE-C885-754B29F45933}"/>
              </a:ext>
            </a:extLst>
          </p:cNvPr>
          <p:cNvSpPr txBox="1"/>
          <p:nvPr/>
        </p:nvSpPr>
        <p:spPr>
          <a:xfrm>
            <a:off x="10014043" y="3441638"/>
            <a:ext cx="12522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Xxxx.php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97F173E6-674D-9CA1-212A-BD57C8D95C18}"/>
              </a:ext>
            </a:extLst>
          </p:cNvPr>
          <p:cNvCxnSpPr>
            <a:cxnSpLocks/>
            <a:stCxn id="59" idx="1"/>
            <a:endCxn id="15" idx="3"/>
          </p:cNvCxnSpPr>
          <p:nvPr/>
        </p:nvCxnSpPr>
        <p:spPr>
          <a:xfrm flipH="1" flipV="1">
            <a:off x="9481786" y="2833954"/>
            <a:ext cx="532257" cy="792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EDDF13FA-89B4-B5F0-0639-DABA0BC22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641" y="889419"/>
            <a:ext cx="830342" cy="83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>
            <a:extLst>
              <a:ext uri="{FF2B5EF4-FFF2-40B4-BE49-F238E27FC236}">
                <a16:creationId xmlns:a16="http://schemas.microsoft.com/office/drawing/2014/main" id="{28443F7C-0D3B-0693-9C28-984D6021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041" y="1041819"/>
            <a:ext cx="830342" cy="83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4">
            <a:extLst>
              <a:ext uri="{FF2B5EF4-FFF2-40B4-BE49-F238E27FC236}">
                <a16:creationId xmlns:a16="http://schemas.microsoft.com/office/drawing/2014/main" id="{69D9DA0E-C440-FF86-FE0E-7B80CFCE2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41" y="1194219"/>
            <a:ext cx="830342" cy="83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矢印: 左カーブ 1024">
            <a:extLst>
              <a:ext uri="{FF2B5EF4-FFF2-40B4-BE49-F238E27FC236}">
                <a16:creationId xmlns:a16="http://schemas.microsoft.com/office/drawing/2014/main" id="{F2AFB72D-1BA1-3C43-011D-6F4113924810}"/>
              </a:ext>
            </a:extLst>
          </p:cNvPr>
          <p:cNvSpPr/>
          <p:nvPr/>
        </p:nvSpPr>
        <p:spPr>
          <a:xfrm rot="19484457">
            <a:off x="10429647" y="1260893"/>
            <a:ext cx="793901" cy="1324022"/>
          </a:xfrm>
          <a:prstGeom prst="curvedLeftArrow">
            <a:avLst>
              <a:gd name="adj1" fmla="val 10579"/>
              <a:gd name="adj2" fmla="val 36794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27" name="テキスト ボックス 1026">
            <a:extLst>
              <a:ext uri="{FF2B5EF4-FFF2-40B4-BE49-F238E27FC236}">
                <a16:creationId xmlns:a16="http://schemas.microsoft.com/office/drawing/2014/main" id="{1A658296-2ACB-504F-22DD-4EC3FE86B7F3}"/>
              </a:ext>
            </a:extLst>
          </p:cNvPr>
          <p:cNvSpPr txBox="1"/>
          <p:nvPr/>
        </p:nvSpPr>
        <p:spPr>
          <a:xfrm>
            <a:off x="9870282" y="816707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モデルとテーブルは</a:t>
            </a:r>
            <a:endParaRPr kumimoji="1"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</a:t>
            </a:r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対</a:t>
            </a:r>
            <a:r>
              <a:rPr kumimoji="1"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</a:t>
            </a:r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で対応</a:t>
            </a:r>
            <a:endParaRPr kumimoji="1"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pSp>
        <p:nvGrpSpPr>
          <p:cNvPr id="1029" name="グループ化 1028">
            <a:extLst>
              <a:ext uri="{FF2B5EF4-FFF2-40B4-BE49-F238E27FC236}">
                <a16:creationId xmlns:a16="http://schemas.microsoft.com/office/drawing/2014/main" id="{851BDEE8-F4FB-8E65-FCF7-A095B70DF013}"/>
              </a:ext>
            </a:extLst>
          </p:cNvPr>
          <p:cNvGrpSpPr/>
          <p:nvPr/>
        </p:nvGrpSpPr>
        <p:grpSpPr>
          <a:xfrm>
            <a:off x="5778758" y="5278242"/>
            <a:ext cx="784638" cy="910568"/>
            <a:chOff x="4320440" y="867373"/>
            <a:chExt cx="784638" cy="910568"/>
          </a:xfrm>
        </p:grpSpPr>
        <p:pic>
          <p:nvPicPr>
            <p:cNvPr id="1030" name="Picture 2">
              <a:extLst>
                <a:ext uri="{FF2B5EF4-FFF2-40B4-BE49-F238E27FC236}">
                  <a16:creationId xmlns:a16="http://schemas.microsoft.com/office/drawing/2014/main" id="{596FC5A4-4831-03CE-A907-FB86CFDCA0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1" name="テキスト ボックス 1030">
              <a:extLst>
                <a:ext uri="{FF2B5EF4-FFF2-40B4-BE49-F238E27FC236}">
                  <a16:creationId xmlns:a16="http://schemas.microsoft.com/office/drawing/2014/main" id="{0386EC80-87C0-4182-AFFE-7C498C4AFE17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1032" name="グループ化 1031">
            <a:extLst>
              <a:ext uri="{FF2B5EF4-FFF2-40B4-BE49-F238E27FC236}">
                <a16:creationId xmlns:a16="http://schemas.microsoft.com/office/drawing/2014/main" id="{20E792C7-6649-1CE3-4EB2-AC3F8ADB7EAF}"/>
              </a:ext>
            </a:extLst>
          </p:cNvPr>
          <p:cNvGrpSpPr/>
          <p:nvPr/>
        </p:nvGrpSpPr>
        <p:grpSpPr>
          <a:xfrm>
            <a:off x="6599086" y="5285450"/>
            <a:ext cx="784638" cy="910568"/>
            <a:chOff x="4320440" y="867373"/>
            <a:chExt cx="784638" cy="910568"/>
          </a:xfrm>
        </p:grpSpPr>
        <p:pic>
          <p:nvPicPr>
            <p:cNvPr id="1033" name="Picture 2">
              <a:extLst>
                <a:ext uri="{FF2B5EF4-FFF2-40B4-BE49-F238E27FC236}">
                  <a16:creationId xmlns:a16="http://schemas.microsoft.com/office/drawing/2014/main" id="{AC95C15C-CB1C-AFE1-0CDE-6B938B2FD2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4" name="テキスト ボックス 1033">
              <a:extLst>
                <a:ext uri="{FF2B5EF4-FFF2-40B4-BE49-F238E27FC236}">
                  <a16:creationId xmlns:a16="http://schemas.microsoft.com/office/drawing/2014/main" id="{6D76255B-7A1D-2FB1-4520-4FDBAE34E77E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1038" name="テキスト ボックス 1037">
            <a:extLst>
              <a:ext uri="{FF2B5EF4-FFF2-40B4-BE49-F238E27FC236}">
                <a16:creationId xmlns:a16="http://schemas.microsoft.com/office/drawing/2014/main" id="{7D32DA68-1097-FDBE-F7F5-3BC66AE4736D}"/>
              </a:ext>
            </a:extLst>
          </p:cNvPr>
          <p:cNvSpPr txBox="1"/>
          <p:nvPr/>
        </p:nvSpPr>
        <p:spPr>
          <a:xfrm>
            <a:off x="3813326" y="5324071"/>
            <a:ext cx="19415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Xxxx.blade.php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1039" name="直線コネクタ 1038">
            <a:extLst>
              <a:ext uri="{FF2B5EF4-FFF2-40B4-BE49-F238E27FC236}">
                <a16:creationId xmlns:a16="http://schemas.microsoft.com/office/drawing/2014/main" id="{6C9768E0-D9CA-14E4-9F8F-5091B7D53B78}"/>
              </a:ext>
            </a:extLst>
          </p:cNvPr>
          <p:cNvCxnSpPr>
            <a:cxnSpLocks/>
            <a:stCxn id="1038" idx="0"/>
            <a:endCxn id="11" idx="2"/>
          </p:cNvCxnSpPr>
          <p:nvPr/>
        </p:nvCxnSpPr>
        <p:spPr>
          <a:xfrm flipV="1">
            <a:off x="4784105" y="4988567"/>
            <a:ext cx="1048786" cy="3355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2" name="テキスト ボックス 1041">
            <a:extLst>
              <a:ext uri="{FF2B5EF4-FFF2-40B4-BE49-F238E27FC236}">
                <a16:creationId xmlns:a16="http://schemas.microsoft.com/office/drawing/2014/main" id="{ED77065A-BC6E-F1CA-81C3-2B5DBEC08A94}"/>
              </a:ext>
            </a:extLst>
          </p:cNvPr>
          <p:cNvSpPr txBox="1"/>
          <p:nvPr/>
        </p:nvSpPr>
        <p:spPr>
          <a:xfrm>
            <a:off x="9758780" y="3797238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DB</a:t>
            </a:r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とやり取りする</a:t>
            </a:r>
            <a:endParaRPr kumimoji="1"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043" name="テキスト ボックス 1042">
            <a:extLst>
              <a:ext uri="{FF2B5EF4-FFF2-40B4-BE49-F238E27FC236}">
                <a16:creationId xmlns:a16="http://schemas.microsoft.com/office/drawing/2014/main" id="{B85BCFC7-117D-5717-48E6-FB918FE7714D}"/>
              </a:ext>
            </a:extLst>
          </p:cNvPr>
          <p:cNvSpPr txBox="1"/>
          <p:nvPr/>
        </p:nvSpPr>
        <p:spPr>
          <a:xfrm>
            <a:off x="3208080" y="5686551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ブラウザに表示される内容</a:t>
            </a:r>
            <a:endParaRPr kumimoji="1"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pSp>
        <p:nvGrpSpPr>
          <p:cNvPr id="1054" name="グループ化 1053">
            <a:extLst>
              <a:ext uri="{FF2B5EF4-FFF2-40B4-BE49-F238E27FC236}">
                <a16:creationId xmlns:a16="http://schemas.microsoft.com/office/drawing/2014/main" id="{56124080-833D-7DB7-ED58-F93D9AB9B1B5}"/>
              </a:ext>
            </a:extLst>
          </p:cNvPr>
          <p:cNvGrpSpPr/>
          <p:nvPr/>
        </p:nvGrpSpPr>
        <p:grpSpPr>
          <a:xfrm>
            <a:off x="5931158" y="5430642"/>
            <a:ext cx="784638" cy="910568"/>
            <a:chOff x="4320440" y="867373"/>
            <a:chExt cx="784638" cy="910568"/>
          </a:xfrm>
        </p:grpSpPr>
        <p:pic>
          <p:nvPicPr>
            <p:cNvPr id="1055" name="Picture 2">
              <a:extLst>
                <a:ext uri="{FF2B5EF4-FFF2-40B4-BE49-F238E27FC236}">
                  <a16:creationId xmlns:a16="http://schemas.microsoft.com/office/drawing/2014/main" id="{D28EC4DE-12A9-BF13-0B08-D0D992F280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6" name="テキスト ボックス 1055">
              <a:extLst>
                <a:ext uri="{FF2B5EF4-FFF2-40B4-BE49-F238E27FC236}">
                  <a16:creationId xmlns:a16="http://schemas.microsoft.com/office/drawing/2014/main" id="{B28D4554-AA00-12FA-F0A0-A2E5C6D0D0A2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1057" name="グループ化 1056">
            <a:extLst>
              <a:ext uri="{FF2B5EF4-FFF2-40B4-BE49-F238E27FC236}">
                <a16:creationId xmlns:a16="http://schemas.microsoft.com/office/drawing/2014/main" id="{19B03F62-819E-B2DE-9E5F-C03969F87AF5}"/>
              </a:ext>
            </a:extLst>
          </p:cNvPr>
          <p:cNvGrpSpPr/>
          <p:nvPr/>
        </p:nvGrpSpPr>
        <p:grpSpPr>
          <a:xfrm>
            <a:off x="6751486" y="5437850"/>
            <a:ext cx="784638" cy="910568"/>
            <a:chOff x="4320440" y="867373"/>
            <a:chExt cx="784638" cy="910568"/>
          </a:xfrm>
        </p:grpSpPr>
        <p:pic>
          <p:nvPicPr>
            <p:cNvPr id="1058" name="Picture 2">
              <a:extLst>
                <a:ext uri="{FF2B5EF4-FFF2-40B4-BE49-F238E27FC236}">
                  <a16:creationId xmlns:a16="http://schemas.microsoft.com/office/drawing/2014/main" id="{E258F9CB-5A9B-89FE-9D6D-BFDDF36CE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9" name="テキスト ボックス 1058">
              <a:extLst>
                <a:ext uri="{FF2B5EF4-FFF2-40B4-BE49-F238E27FC236}">
                  <a16:creationId xmlns:a16="http://schemas.microsoft.com/office/drawing/2014/main" id="{D73C956C-EF75-903B-E56C-355CF1810F91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1060" name="グループ化 1059">
            <a:extLst>
              <a:ext uri="{FF2B5EF4-FFF2-40B4-BE49-F238E27FC236}">
                <a16:creationId xmlns:a16="http://schemas.microsoft.com/office/drawing/2014/main" id="{8E1F3E2F-C57E-5634-B984-116E93E9B8BA}"/>
              </a:ext>
            </a:extLst>
          </p:cNvPr>
          <p:cNvGrpSpPr/>
          <p:nvPr/>
        </p:nvGrpSpPr>
        <p:grpSpPr>
          <a:xfrm>
            <a:off x="6083558" y="5583042"/>
            <a:ext cx="784638" cy="910568"/>
            <a:chOff x="4320440" y="867373"/>
            <a:chExt cx="784638" cy="910568"/>
          </a:xfrm>
        </p:grpSpPr>
        <p:pic>
          <p:nvPicPr>
            <p:cNvPr id="1061" name="Picture 2">
              <a:extLst>
                <a:ext uri="{FF2B5EF4-FFF2-40B4-BE49-F238E27FC236}">
                  <a16:creationId xmlns:a16="http://schemas.microsoft.com/office/drawing/2014/main" id="{5657D61D-88EF-F743-F9DB-B3D9265D3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2" name="テキスト ボックス 1061">
              <a:extLst>
                <a:ext uri="{FF2B5EF4-FFF2-40B4-BE49-F238E27FC236}">
                  <a16:creationId xmlns:a16="http://schemas.microsoft.com/office/drawing/2014/main" id="{AFB3DEE2-392E-6537-1112-44DEC8C31640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1063" name="グループ化 1062">
            <a:extLst>
              <a:ext uri="{FF2B5EF4-FFF2-40B4-BE49-F238E27FC236}">
                <a16:creationId xmlns:a16="http://schemas.microsoft.com/office/drawing/2014/main" id="{8565EE50-BC48-745E-BED4-B94C18F2FFE4}"/>
              </a:ext>
            </a:extLst>
          </p:cNvPr>
          <p:cNvGrpSpPr/>
          <p:nvPr/>
        </p:nvGrpSpPr>
        <p:grpSpPr>
          <a:xfrm>
            <a:off x="6903886" y="5590250"/>
            <a:ext cx="784638" cy="910568"/>
            <a:chOff x="4320440" y="867373"/>
            <a:chExt cx="784638" cy="910568"/>
          </a:xfrm>
        </p:grpSpPr>
        <p:pic>
          <p:nvPicPr>
            <p:cNvPr id="1064" name="Picture 2">
              <a:extLst>
                <a:ext uri="{FF2B5EF4-FFF2-40B4-BE49-F238E27FC236}">
                  <a16:creationId xmlns:a16="http://schemas.microsoft.com/office/drawing/2014/main" id="{75F8D6D1-7B36-1F9F-2D6C-4991322A0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5" name="テキスト ボックス 1064">
              <a:extLst>
                <a:ext uri="{FF2B5EF4-FFF2-40B4-BE49-F238E27FC236}">
                  <a16:creationId xmlns:a16="http://schemas.microsoft.com/office/drawing/2014/main" id="{4C62DFC9-C03C-D30E-024F-3A8DAD93F5AF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1066" name="グループ化 1065">
            <a:extLst>
              <a:ext uri="{FF2B5EF4-FFF2-40B4-BE49-F238E27FC236}">
                <a16:creationId xmlns:a16="http://schemas.microsoft.com/office/drawing/2014/main" id="{95380813-F0BA-889C-4F53-714D72AFC6AE}"/>
              </a:ext>
            </a:extLst>
          </p:cNvPr>
          <p:cNvGrpSpPr/>
          <p:nvPr/>
        </p:nvGrpSpPr>
        <p:grpSpPr>
          <a:xfrm>
            <a:off x="6235958" y="5735442"/>
            <a:ext cx="784638" cy="910568"/>
            <a:chOff x="4320440" y="867373"/>
            <a:chExt cx="784638" cy="910568"/>
          </a:xfrm>
        </p:grpSpPr>
        <p:pic>
          <p:nvPicPr>
            <p:cNvPr id="1067" name="Picture 2">
              <a:extLst>
                <a:ext uri="{FF2B5EF4-FFF2-40B4-BE49-F238E27FC236}">
                  <a16:creationId xmlns:a16="http://schemas.microsoft.com/office/drawing/2014/main" id="{DBEA1428-1E8C-3BA0-8A53-475D9E7C6A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8" name="テキスト ボックス 1067">
              <a:extLst>
                <a:ext uri="{FF2B5EF4-FFF2-40B4-BE49-F238E27FC236}">
                  <a16:creationId xmlns:a16="http://schemas.microsoft.com/office/drawing/2014/main" id="{1456E55C-6B90-ABC8-A36A-F97C271645A8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1069" name="グループ化 1068">
            <a:extLst>
              <a:ext uri="{FF2B5EF4-FFF2-40B4-BE49-F238E27FC236}">
                <a16:creationId xmlns:a16="http://schemas.microsoft.com/office/drawing/2014/main" id="{C5037324-B81C-BDF9-29A5-56A5261CDE82}"/>
              </a:ext>
            </a:extLst>
          </p:cNvPr>
          <p:cNvGrpSpPr/>
          <p:nvPr/>
        </p:nvGrpSpPr>
        <p:grpSpPr>
          <a:xfrm>
            <a:off x="7056286" y="5742650"/>
            <a:ext cx="784638" cy="910568"/>
            <a:chOff x="4320440" y="867373"/>
            <a:chExt cx="784638" cy="910568"/>
          </a:xfrm>
        </p:grpSpPr>
        <p:pic>
          <p:nvPicPr>
            <p:cNvPr id="1070" name="Picture 2">
              <a:extLst>
                <a:ext uri="{FF2B5EF4-FFF2-40B4-BE49-F238E27FC236}">
                  <a16:creationId xmlns:a16="http://schemas.microsoft.com/office/drawing/2014/main" id="{B959D099-B50E-0870-7418-CBEA2C5F5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1" name="テキスト ボックス 1070">
              <a:extLst>
                <a:ext uri="{FF2B5EF4-FFF2-40B4-BE49-F238E27FC236}">
                  <a16:creationId xmlns:a16="http://schemas.microsoft.com/office/drawing/2014/main" id="{CDBF47C6-E0A8-9800-8E78-15FD9F63A47C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295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2FC6A0BA-8326-F20F-6852-0A34EFF6B322}"/>
              </a:ext>
            </a:extLst>
          </p:cNvPr>
          <p:cNvSpPr/>
          <p:nvPr/>
        </p:nvSpPr>
        <p:spPr>
          <a:xfrm>
            <a:off x="5386833" y="3601454"/>
            <a:ext cx="6058335" cy="2487887"/>
          </a:xfrm>
          <a:prstGeom prst="wedgeRoundRectCallout">
            <a:avLst>
              <a:gd name="adj1" fmla="val -56354"/>
              <a:gd name="adj2" fmla="val -1523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3AF7F2B-0F61-E0B4-7BB8-6E42CCA0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F5D542-FC01-2466-2A75-47D8FC316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Controller</a:t>
            </a:r>
            <a:r>
              <a:rPr kumimoji="1" lang="ja-JP" altLang="en-US" dirty="0"/>
              <a:t>の指示を受けて、</a:t>
            </a:r>
            <a:r>
              <a:rPr kumimoji="1" lang="en-US" altLang="ja-JP" dirty="0"/>
              <a:t>DB</a:t>
            </a:r>
            <a:r>
              <a:rPr kumimoji="1" lang="ja-JP" altLang="en-US" dirty="0"/>
              <a:t>（データベース）とやり取りをする</a:t>
            </a:r>
            <a:endParaRPr kumimoji="1" lang="en-US" altLang="ja-JP" dirty="0"/>
          </a:p>
          <a:p>
            <a:r>
              <a:rPr lang="ja-JP" altLang="en-US" dirty="0"/>
              <a:t>内容は</a:t>
            </a:r>
            <a:r>
              <a:rPr lang="en-US" altLang="ja-JP" dirty="0"/>
              <a:t>CRUD</a:t>
            </a:r>
            <a:r>
              <a:rPr lang="ja-JP" altLang="en-US" dirty="0"/>
              <a:t>処理（</a:t>
            </a:r>
            <a:r>
              <a:rPr lang="en-US" altLang="ja-JP" dirty="0"/>
              <a:t>Create, Read, Update, Delete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kumimoji="1" lang="en-US" altLang="ja-JP" dirty="0"/>
              <a:t>DB</a:t>
            </a:r>
            <a:r>
              <a:rPr kumimoji="1" lang="ja-JP" altLang="en-US" dirty="0"/>
              <a:t>内にテーブル（表）が複数ある場合、</a:t>
            </a:r>
            <a:r>
              <a:rPr kumimoji="1" lang="en-US" altLang="ja-JP" dirty="0"/>
              <a:t>Model</a:t>
            </a:r>
            <a:r>
              <a:rPr kumimoji="1" lang="ja-JP" altLang="en-US" dirty="0"/>
              <a:t>はテーブルの数だけ用意する</a:t>
            </a:r>
            <a:endParaRPr kumimoji="1" lang="en-US" altLang="ja-JP" dirty="0"/>
          </a:p>
          <a:p>
            <a:r>
              <a:rPr lang="en-US" altLang="ja-JP" dirty="0"/>
              <a:t>SQL</a:t>
            </a:r>
            <a:r>
              <a:rPr lang="ja-JP" altLang="en-US" dirty="0"/>
              <a:t>文を書かなくて済む（開発効率が爆上がり）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D24977-EC49-4DED-6F76-C0072ECE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106D01A-1C2B-2002-CE47-0A427F5F7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318" y="3705769"/>
            <a:ext cx="5272087" cy="2181225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DC61E96-148B-F3B5-33E2-85EE6A9A93FA}"/>
              </a:ext>
            </a:extLst>
          </p:cNvPr>
          <p:cNvSpPr/>
          <p:nvPr/>
        </p:nvSpPr>
        <p:spPr>
          <a:xfrm>
            <a:off x="1877219" y="4295827"/>
            <a:ext cx="873760" cy="396240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1737AD0-1E0E-31DC-4F56-8355DA059CEA}"/>
              </a:ext>
            </a:extLst>
          </p:cNvPr>
          <p:cNvSpPr/>
          <p:nvPr/>
        </p:nvSpPr>
        <p:spPr>
          <a:xfrm>
            <a:off x="1282859" y="4133729"/>
            <a:ext cx="2062480" cy="711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Model</a:t>
            </a:r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14284A7-6436-D7E3-DA5C-9E33EF35B97F}"/>
              </a:ext>
            </a:extLst>
          </p:cNvPr>
          <p:cNvGrpSpPr/>
          <p:nvPr/>
        </p:nvGrpSpPr>
        <p:grpSpPr>
          <a:xfrm>
            <a:off x="2735947" y="4523511"/>
            <a:ext cx="784638" cy="910568"/>
            <a:chOff x="4320440" y="867373"/>
            <a:chExt cx="784638" cy="910568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B1928BB-B1E5-DB84-E3D7-623F3D2F6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52F9B876-E738-1244-0B51-70B9E779102C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822DCB-5D65-BD25-59A1-F4199D2DE50C}"/>
              </a:ext>
            </a:extLst>
          </p:cNvPr>
          <p:cNvSpPr txBox="1"/>
          <p:nvPr/>
        </p:nvSpPr>
        <p:spPr>
          <a:xfrm>
            <a:off x="2543369" y="5259883"/>
            <a:ext cx="13003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Book.php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69337FA-E3ED-3657-67A4-3C93C5CB9717}"/>
              </a:ext>
            </a:extLst>
          </p:cNvPr>
          <p:cNvSpPr txBox="1"/>
          <p:nvPr/>
        </p:nvSpPr>
        <p:spPr>
          <a:xfrm>
            <a:off x="7747052" y="5904675"/>
            <a:ext cx="14221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book table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6" name="Picture 6" descr="image3_1MVC">
            <a:extLst>
              <a:ext uri="{FF2B5EF4-FFF2-40B4-BE49-F238E27FC236}">
                <a16:creationId xmlns:a16="http://schemas.microsoft.com/office/drawing/2014/main" id="{B1FA20C4-794B-45C9-E34E-632664C39E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98" t="20529" r="6928" b="62808"/>
          <a:stretch>
            <a:fillRect/>
          </a:stretch>
        </p:blipFill>
        <p:spPr bwMode="auto">
          <a:xfrm>
            <a:off x="4541954" y="4065973"/>
            <a:ext cx="512945" cy="62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316AC72D-B934-E5D1-A64B-569021BB08D2}"/>
              </a:ext>
            </a:extLst>
          </p:cNvPr>
          <p:cNvSpPr/>
          <p:nvPr/>
        </p:nvSpPr>
        <p:spPr>
          <a:xfrm>
            <a:off x="3691358" y="4219522"/>
            <a:ext cx="665298" cy="2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BCDA696B-1E57-41BC-1780-B98069C9B229}"/>
              </a:ext>
            </a:extLst>
          </p:cNvPr>
          <p:cNvSpPr/>
          <p:nvPr/>
        </p:nvSpPr>
        <p:spPr>
          <a:xfrm rot="10800000">
            <a:off x="3681970" y="4491175"/>
            <a:ext cx="665298" cy="2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55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D8AD2A-9631-5EDE-5EA1-A02873C7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28696E-F8F6-9DF7-A00B-3F118A680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ブラウザ上に描画される部分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C270D-9124-7784-C77A-F1130B55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3539F7E-64FF-4744-F987-7EBD6E63A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15" y="2183384"/>
            <a:ext cx="8930569" cy="38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82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0EAF1-3398-9BA5-2D36-00BF85B8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998439-9B6C-7456-E320-B3E7465FE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メソッドなど処理</a:t>
            </a:r>
            <a:r>
              <a:rPr lang="ja-JP" altLang="en-US" dirty="0"/>
              <a:t>が書かれた</a:t>
            </a:r>
            <a:r>
              <a:rPr lang="en-US" altLang="ja-JP" dirty="0"/>
              <a:t>PHP</a:t>
            </a:r>
            <a:r>
              <a:rPr lang="ja-JP" altLang="en-US" dirty="0"/>
              <a:t>ファイル</a:t>
            </a:r>
            <a:endParaRPr lang="en-US" altLang="ja-JP" dirty="0"/>
          </a:p>
          <a:p>
            <a:r>
              <a:rPr lang="ja-JP" altLang="en-US" dirty="0"/>
              <a:t>処理の一部には</a:t>
            </a:r>
            <a:r>
              <a:rPr lang="en-US" altLang="ja-JP" dirty="0"/>
              <a:t>Laravel</a:t>
            </a:r>
            <a:r>
              <a:rPr lang="ja-JP" altLang="en-US" dirty="0"/>
              <a:t>が使われている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9C84C-BDDD-F463-2B66-5310F422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A752FBA-FAB7-C7B4-DD55-FEA9DC5D0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17" y="2771899"/>
            <a:ext cx="6696075" cy="2971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753C20E-2244-C5E8-A482-83D1E2801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580" y="1114301"/>
            <a:ext cx="6073454" cy="449353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4B6472B-9A99-DC80-8AFB-83ABDAFAE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26" y="2617486"/>
            <a:ext cx="9881840" cy="221992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A23E6905-560B-BC27-2D16-E8940AA49679}"/>
              </a:ext>
            </a:extLst>
          </p:cNvPr>
          <p:cNvSpPr/>
          <p:nvPr/>
        </p:nvSpPr>
        <p:spPr>
          <a:xfrm>
            <a:off x="5319580" y="2771899"/>
            <a:ext cx="3902426" cy="762723"/>
          </a:xfrm>
          <a:prstGeom prst="wedgeRoundRectCallout">
            <a:avLst>
              <a:gd name="adj1" fmla="val -77680"/>
              <a:gd name="adj2" fmla="val -1761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Laravel</a:t>
            </a:r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を用いてモデルに指示出し</a:t>
            </a:r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</a:t>
            </a:r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DB</a:t>
            </a:r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にデータを登録）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73365118-CF3B-EB54-2F15-79A3BE95973A}"/>
              </a:ext>
            </a:extLst>
          </p:cNvPr>
          <p:cNvSpPr/>
          <p:nvPr/>
        </p:nvSpPr>
        <p:spPr>
          <a:xfrm>
            <a:off x="4848096" y="3655553"/>
            <a:ext cx="2721532" cy="762723"/>
          </a:xfrm>
          <a:prstGeom prst="wedgeRoundRectCallout">
            <a:avLst>
              <a:gd name="adj1" fmla="val -103476"/>
              <a:gd name="adj2" fmla="val 6931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Laravel</a:t>
            </a:r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を用いて</a:t>
            </a:r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画面を遷移</a:t>
            </a:r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243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7A32A-9C84-4B82-24AE-6C557952A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8697AD-1AD1-3175-8A54-378D638481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書籍管理システム📚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30CFDFE-3087-92EC-5307-D6F639302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3" y="4453700"/>
            <a:ext cx="8637072" cy="1071095"/>
          </a:xfrm>
        </p:spPr>
        <p:txBody>
          <a:bodyPr/>
          <a:lstStyle/>
          <a:p>
            <a:pPr algn="r"/>
            <a:r>
              <a:rPr kumimoji="1"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グループ２</a:t>
            </a:r>
            <a:endParaRPr kumimoji="1"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r"/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上村・中田・中村・永森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31D492-7279-E703-51AC-D6BCAD5D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15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3548DC-BFDB-42F0-96C4-8E1E8BF1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615417"/>
          </a:xfrm>
        </p:spPr>
        <p:txBody>
          <a:bodyPr/>
          <a:lstStyle/>
          <a:p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目次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CF11B6-8AF5-456F-92F2-E2DE4FF64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68740"/>
            <a:ext cx="9603275" cy="4335935"/>
          </a:xfrm>
        </p:spPr>
        <p:txBody>
          <a:bodyPr/>
          <a:lstStyle/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ja-JP" altLang="en-US" dirty="0"/>
              <a:t>書籍管理システムについて</a:t>
            </a:r>
            <a:endParaRPr lang="en-US" altLang="ja-JP" dirty="0"/>
          </a:p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ja-JP" altLang="en-US" dirty="0"/>
              <a:t>画面遷移</a:t>
            </a:r>
            <a:endParaRPr lang="en-US" altLang="ja-JP" dirty="0"/>
          </a:p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ja-JP" altLang="en-US" dirty="0"/>
              <a:t>データベース</a:t>
            </a:r>
            <a:endParaRPr kumimoji="1" lang="en-US" altLang="ja-JP" dirty="0"/>
          </a:p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kumimoji="1" lang="ja-JP" altLang="en-US" dirty="0"/>
              <a:t>デモンストレーション</a:t>
            </a:r>
            <a:endParaRPr kumimoji="1" lang="en-US" altLang="ja-JP" dirty="0"/>
          </a:p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kumimoji="1" lang="ja-JP" altLang="en-US" dirty="0"/>
              <a:t>開発効率の</a:t>
            </a:r>
            <a:r>
              <a:rPr lang="en-US" altLang="ja-JP" dirty="0"/>
              <a:t>tips</a:t>
            </a:r>
            <a:endParaRPr kumimoji="1" lang="en-US" altLang="ja-JP" dirty="0"/>
          </a:p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A25BE7-383C-47F2-A805-51C75879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15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E3A52C-030E-4AF5-9700-82655DC9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書籍管理システム</a:t>
            </a:r>
            <a:r>
              <a:rPr lang="ja-JP" altLang="en-US" dirty="0"/>
              <a:t>（</a:t>
            </a:r>
            <a:r>
              <a:rPr kumimoji="1" lang="ja-JP" altLang="en-US" dirty="0"/>
              <a:t>要件</a:t>
            </a:r>
            <a:r>
              <a:rPr kumimoji="1" lang="en-US" altLang="ja-JP" dirty="0"/>
              <a:t>1/2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BFC3F9-40A8-41FD-A6C2-3D5DFA444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要件：「会社で所有している書籍の管理システムを </a:t>
            </a:r>
            <a:r>
              <a:rPr lang="en-US" altLang="ja-JP" dirty="0"/>
              <a:t>Laravel </a:t>
            </a:r>
            <a:r>
              <a:rPr lang="ja-JP" altLang="en-US" dirty="0"/>
              <a:t>で開発する」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・同じ書籍を複数所持する場合がある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・社員は書籍に「レビュー」（おすすめ度（</a:t>
            </a:r>
            <a:r>
              <a:rPr lang="en-US" altLang="ja-JP" dirty="0"/>
              <a:t>1</a:t>
            </a:r>
            <a:r>
              <a:rPr lang="ja-JP" altLang="en-US" dirty="0"/>
              <a:t>～</a:t>
            </a:r>
            <a:r>
              <a:rPr lang="en-US" altLang="ja-JP" dirty="0"/>
              <a:t>5</a:t>
            </a:r>
            <a:r>
              <a:rPr lang="ja-JP" altLang="en-US" dirty="0"/>
              <a:t>）</a:t>
            </a:r>
            <a:r>
              <a:rPr lang="en-US" altLang="ja-JP" dirty="0"/>
              <a:t>, </a:t>
            </a:r>
            <a:r>
              <a:rPr lang="ja-JP" altLang="en-US" dirty="0"/>
              <a:t>コメント）を入力できる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・「レビュー」は入力した社員のみ変更できる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・社員は「一般社員」と「総務部の社員」の</a:t>
            </a:r>
            <a:r>
              <a:rPr lang="en-US" altLang="ja-JP" dirty="0"/>
              <a:t>2</a:t>
            </a:r>
            <a:r>
              <a:rPr lang="ja-JP" altLang="en-US" dirty="0"/>
              <a:t>種類に分類される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・書籍を新規購入した際は、総務部の社員のみ登録の作業が行える</a:t>
            </a:r>
            <a:endParaRPr lang="en-US" altLang="ja-JP" dirty="0"/>
          </a:p>
        </p:txBody>
      </p:sp>
      <p:pic>
        <p:nvPicPr>
          <p:cNvPr id="1026" name="Picture 2" descr="本棚のイラスト">
            <a:extLst>
              <a:ext uri="{FF2B5EF4-FFF2-40B4-BE49-F238E27FC236}">
                <a16:creationId xmlns:a16="http://schemas.microsoft.com/office/drawing/2014/main" id="{8A803D8E-25B8-4343-99F5-53976ADFA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166" y="3709886"/>
            <a:ext cx="2147047" cy="191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85BDC7-1C99-4B5F-ACAD-7D66BECF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03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26930-9EBF-415F-8BC7-9C9DDBF2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書籍管理システム（</a:t>
            </a:r>
            <a:r>
              <a:rPr lang="ja-JP" altLang="en-US" dirty="0"/>
              <a:t>要件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463AED-5398-4F42-9F98-5A6EC2E54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全ての社員が共通して行える処理</a:t>
            </a:r>
            <a:br>
              <a:rPr lang="en-US" altLang="ja-JP" dirty="0"/>
            </a:br>
            <a:r>
              <a:rPr kumimoji="1" lang="ja-JP" altLang="en-US" dirty="0"/>
              <a:t>　会社の所有している書籍の一覧表示</a:t>
            </a:r>
            <a:br>
              <a:rPr lang="en-US" altLang="ja-JP" dirty="0"/>
            </a:br>
            <a:r>
              <a:rPr lang="ja-JP" altLang="en-US" dirty="0"/>
              <a:t>　書籍を指定して、その書籍のレビューの表示</a:t>
            </a:r>
            <a:br>
              <a:rPr lang="en-US" altLang="ja-JP" dirty="0"/>
            </a:br>
            <a:r>
              <a:rPr lang="ja-JP" altLang="en-US" dirty="0"/>
              <a:t>　書籍のレビューの投稿</a:t>
            </a:r>
            <a:br>
              <a:rPr lang="en-US" altLang="ja-JP" dirty="0"/>
            </a:br>
            <a:r>
              <a:rPr lang="ja-JP" altLang="en-US" dirty="0"/>
              <a:t>　自身が投稿したレビューの修正・削除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総務部の社員のみが出来る処理</a:t>
            </a:r>
            <a:br>
              <a:rPr lang="en-US" altLang="ja-JP" dirty="0"/>
            </a:br>
            <a:r>
              <a:rPr lang="ja-JP" altLang="en-US" dirty="0"/>
              <a:t>　書籍の新規登録</a:t>
            </a:r>
            <a:endParaRPr lang="en-US" altLang="ja-JP" dirty="0"/>
          </a:p>
        </p:txBody>
      </p:sp>
      <p:pic>
        <p:nvPicPr>
          <p:cNvPr id="2050" name="Picture 2" descr="本棚から本を出す男の子のイラスト">
            <a:extLst>
              <a:ext uri="{FF2B5EF4-FFF2-40B4-BE49-F238E27FC236}">
                <a16:creationId xmlns:a16="http://schemas.microsoft.com/office/drawing/2014/main" id="{FC7CF1E2-9354-4D0E-999F-A8A815125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12" y="3331669"/>
            <a:ext cx="3167333" cy="264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3BA3D0-3F64-4FD4-BBC8-0029B881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40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57906-8F33-5079-1EBF-ADF8A45BE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4767AE-9FA1-3299-D890-C0DF89F7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書籍管理システム（追加提案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688DD0-8F6B-1FA2-A607-CF43B7968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全ての社員が共通して行える処理</a:t>
            </a:r>
            <a:br>
              <a:rPr lang="en-US" altLang="ja-JP" dirty="0"/>
            </a:br>
            <a:r>
              <a:rPr kumimoji="1" lang="ja-JP" altLang="en-US" dirty="0"/>
              <a:t>　</a:t>
            </a:r>
            <a:r>
              <a:rPr lang="ja-JP" altLang="en-US" dirty="0"/>
              <a:t>書籍の在庫数の表示</a:t>
            </a:r>
            <a:br>
              <a:rPr lang="en-US" altLang="ja-JP" dirty="0"/>
            </a:br>
            <a:r>
              <a:rPr lang="ja-JP" altLang="en-US" dirty="0"/>
              <a:t>　書籍の検索機能</a:t>
            </a:r>
            <a:br>
              <a:rPr lang="en-US" altLang="ja-JP" dirty="0"/>
            </a:br>
            <a:r>
              <a:rPr lang="ja-JP" altLang="en-US" dirty="0">
                <a:solidFill>
                  <a:srgbClr val="FF0000"/>
                </a:solidFill>
              </a:rPr>
              <a:t>　書籍画面から</a:t>
            </a:r>
            <a:r>
              <a:rPr lang="en-US" altLang="ja-JP" dirty="0">
                <a:solidFill>
                  <a:srgbClr val="FF0000"/>
                </a:solidFill>
              </a:rPr>
              <a:t>Amazon</a:t>
            </a:r>
            <a:r>
              <a:rPr lang="ja-JP" altLang="en-US" dirty="0">
                <a:solidFill>
                  <a:srgbClr val="FF0000"/>
                </a:solidFill>
              </a:rPr>
              <a:t>へのリンク作成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dirty="0"/>
              <a:t>総務部の社員のみが出来る処理</a:t>
            </a:r>
            <a:br>
              <a:rPr lang="en-US" altLang="ja-JP" dirty="0"/>
            </a:br>
            <a:r>
              <a:rPr lang="ja-JP" altLang="en-US" dirty="0"/>
              <a:t>　書籍の削除</a:t>
            </a:r>
            <a:br>
              <a:rPr lang="en-US" altLang="ja-JP" dirty="0"/>
            </a:br>
            <a:r>
              <a:rPr lang="ja-JP" altLang="en-US" dirty="0"/>
              <a:t>　バーコードリーダーによる書籍追加・削除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その他</a:t>
            </a:r>
            <a:br>
              <a:rPr lang="en-US" altLang="ja-JP" dirty="0"/>
            </a:br>
            <a:r>
              <a:rPr lang="ja-JP" altLang="en-US" dirty="0"/>
              <a:t>　ページ全体をデコレート（装飾）</a:t>
            </a:r>
            <a:endParaRPr lang="en-US" altLang="ja-JP" dirty="0"/>
          </a:p>
        </p:txBody>
      </p:sp>
      <p:pic>
        <p:nvPicPr>
          <p:cNvPr id="2050" name="Picture 2" descr="本棚から本を出す男の子のイラスト">
            <a:extLst>
              <a:ext uri="{FF2B5EF4-FFF2-40B4-BE49-F238E27FC236}">
                <a16:creationId xmlns:a16="http://schemas.microsoft.com/office/drawing/2014/main" id="{90053FFF-D3C3-1172-3E6B-09F357995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12" y="3331669"/>
            <a:ext cx="3167333" cy="264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39A8F2-199A-05ED-47D0-E73F8A91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93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1984D-E616-2777-F009-5C40EC60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画面遷移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E670B5-1C6D-4322-0169-81B334AD6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Miro</a:t>
            </a:r>
            <a:r>
              <a:rPr lang="ja-JP" altLang="en-US" dirty="0"/>
              <a:t>で全体像を張っといて、実際に</a:t>
            </a:r>
            <a:r>
              <a:rPr lang="en-US" altLang="ja-JP" dirty="0" err="1"/>
              <a:t>miro</a:t>
            </a:r>
            <a:r>
              <a:rPr lang="ja-JP" altLang="en-US"/>
              <a:t>を動かして説明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677FA8-5DAA-CD2A-77A2-F3F8D561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23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95A7E1-4C09-4A38-B266-06E92406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データベース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BE1F35-2919-4E15-9784-F4DD47481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MySQL</a:t>
            </a:r>
            <a:r>
              <a:rPr kumimoji="1" lang="ja-JP" altLang="en-US" dirty="0"/>
              <a:t>を利用する（</a:t>
            </a:r>
            <a:r>
              <a:rPr kumimoji="1" lang="en-US" altLang="ja-JP" dirty="0"/>
              <a:t>XAMPP</a:t>
            </a:r>
            <a:r>
              <a:rPr kumimoji="1" lang="ja-JP" altLang="en-US" dirty="0"/>
              <a:t>）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11829F7-E3E3-47C2-9559-A9AFB31F6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52" y="2204418"/>
            <a:ext cx="9735496" cy="3638156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EE035A8-EB43-4536-91AA-B8E57AA3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E35564-E7AB-63E1-BAF9-D27BDF87159C}"/>
              </a:ext>
            </a:extLst>
          </p:cNvPr>
          <p:cNvSpPr txBox="1"/>
          <p:nvPr/>
        </p:nvSpPr>
        <p:spPr>
          <a:xfrm>
            <a:off x="4882723" y="5436092"/>
            <a:ext cx="472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PK</a:t>
            </a:r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</a:t>
            </a:r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Primary Key</a:t>
            </a:r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</a:t>
            </a:r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FK</a:t>
            </a:r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</a:t>
            </a:r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Foreign Key</a:t>
            </a:r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9123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7D4530-6AF9-50E4-0B9D-97342ED8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デモンストレーション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361FE5-C3EA-D670-F815-55335D50F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実際に動かしてみます！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1FDF1D-2C88-8404-16B3-D31E6B5F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783103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312</TotalTime>
  <Words>679</Words>
  <Application>Microsoft Office PowerPoint</Application>
  <PresentationFormat>ワイド画面</PresentationFormat>
  <Paragraphs>126</Paragraphs>
  <Slides>18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HG丸ｺﾞｼｯｸM-PRO</vt:lpstr>
      <vt:lpstr>游ゴシック</vt:lpstr>
      <vt:lpstr>Arial</vt:lpstr>
      <vt:lpstr>Century Gothic</vt:lpstr>
      <vt:lpstr>ギャラリー</vt:lpstr>
      <vt:lpstr>書籍管理システム📚 バックエンド技術について</vt:lpstr>
      <vt:lpstr>書籍管理システム📚</vt:lpstr>
      <vt:lpstr>目次</vt:lpstr>
      <vt:lpstr>書籍管理システム（要件1/2）</vt:lpstr>
      <vt:lpstr>書籍管理システム（要件2/2）</vt:lpstr>
      <vt:lpstr>書籍管理システム（追加提案）</vt:lpstr>
      <vt:lpstr>画面遷移</vt:lpstr>
      <vt:lpstr>データベース</vt:lpstr>
      <vt:lpstr>デモンストレーション</vt:lpstr>
      <vt:lpstr>バックエンド技術について</vt:lpstr>
      <vt:lpstr>使用した技術</vt:lpstr>
      <vt:lpstr>PHPとは？</vt:lpstr>
      <vt:lpstr>PHPのコードを見てみよう！</vt:lpstr>
      <vt:lpstr>Laravelとは？</vt:lpstr>
      <vt:lpstr>MVCモデル</vt:lpstr>
      <vt:lpstr>Model</vt:lpstr>
      <vt:lpstr>View</vt:lpstr>
      <vt:lpstr>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書籍管理システム📚</dc:title>
  <dc:creator>j601u12</dc:creator>
  <cp:lastModifiedBy>bicity@keio.jp</cp:lastModifiedBy>
  <cp:revision>41</cp:revision>
  <dcterms:created xsi:type="dcterms:W3CDTF">2025-06-04T04:14:20Z</dcterms:created>
  <dcterms:modified xsi:type="dcterms:W3CDTF">2025-06-04T23:12:04Z</dcterms:modified>
</cp:coreProperties>
</file>