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7"/>
  </p:notesMasterIdLst>
  <p:handoutMasterIdLst>
    <p:handoutMasterId r:id="rId8"/>
  </p:handoutMasterIdLst>
  <p:sldIdLst>
    <p:sldId id="256" r:id="rId4"/>
    <p:sldId id="257" r:id="rId5"/>
    <p:sldId id="258" r:id="rId6"/>
  </p:sldIdLst>
  <p:sldSz cx="9144000" cy="6858000" type="screen4x3"/>
  <p:notesSz cx="7086600" cy="102219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8F3F"/>
    <a:srgbClr val="FFFFFF"/>
    <a:srgbClr val="CDCDCD"/>
    <a:srgbClr val="C74C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737" autoAdjust="0"/>
  </p:normalViewPr>
  <p:slideViewPr>
    <p:cSldViewPr>
      <p:cViewPr varScale="1">
        <p:scale>
          <a:sx n="64" d="100"/>
          <a:sy n="64" d="100"/>
        </p:scale>
        <p:origin x="-612" y="-108"/>
      </p:cViewPr>
      <p:guideLst>
        <p:guide orient="horz" pos="3264"/>
        <p:guide pos="28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648" y="-11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7B5FC47-6CF5-8355-AAE1-D5C201C61A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A83D94D-82AA-5504-B196-3A498C82DA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D78E1897-A653-4FE9-B475-81154784571C}" type="datetime1">
              <a:rPr lang="it-IT" altLang="it-IT"/>
              <a:pPr/>
              <a:t>20/05/2022</a:t>
            </a:fld>
            <a:endParaRPr lang="it-IT" altLang="it-IT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3140412-C264-3B61-AF3C-7B4421F3CA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2BE6FAFB-27F7-FA25-1C06-DB3D061EDC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DD59791-192F-4FD9-940C-A9F70B4A7DFE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>
            <a:extLst>
              <a:ext uri="{FF2B5EF4-FFF2-40B4-BE49-F238E27FC236}">
                <a16:creationId xmlns:a16="http://schemas.microsoft.com/office/drawing/2014/main" id="{5D62D30D-30FE-01FB-DC0E-EE91435A65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3" name="Rectangle 1027">
            <a:extLst>
              <a:ext uri="{FF2B5EF4-FFF2-40B4-BE49-F238E27FC236}">
                <a16:creationId xmlns:a16="http://schemas.microsoft.com/office/drawing/2014/main" id="{ACFD09BA-74E7-5939-477D-BCB152DA5F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83E29F11-99E6-469C-A915-539F54F85DA0}" type="datetime1">
              <a:rPr lang="it-IT" altLang="it-IT"/>
              <a:pPr/>
              <a:t>20/05/2022</a:t>
            </a:fld>
            <a:endParaRPr lang="it-IT" altLang="it-IT"/>
          </a:p>
        </p:txBody>
      </p:sp>
      <p:sp>
        <p:nvSpPr>
          <p:cNvPr id="10244" name="Rectangle 1028">
            <a:extLst>
              <a:ext uri="{FF2B5EF4-FFF2-40B4-BE49-F238E27FC236}">
                <a16:creationId xmlns:a16="http://schemas.microsoft.com/office/drawing/2014/main" id="{3F8E5FB7-7B09-E759-9ABC-594B220AAB8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1029">
            <a:extLst>
              <a:ext uri="{FF2B5EF4-FFF2-40B4-BE49-F238E27FC236}">
                <a16:creationId xmlns:a16="http://schemas.microsoft.com/office/drawing/2014/main" id="{03D317C7-AE87-D91B-A283-3B1C4FAF39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46" name="Rectangle 1030">
            <a:extLst>
              <a:ext uri="{FF2B5EF4-FFF2-40B4-BE49-F238E27FC236}">
                <a16:creationId xmlns:a16="http://schemas.microsoft.com/office/drawing/2014/main" id="{8CD55C8D-E6DB-BE0F-329D-081B921221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7" name="Rectangle 1031">
            <a:extLst>
              <a:ext uri="{FF2B5EF4-FFF2-40B4-BE49-F238E27FC236}">
                <a16:creationId xmlns:a16="http://schemas.microsoft.com/office/drawing/2014/main" id="{54A83FAF-4294-45A0-4296-54ADD635F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39101F4-2830-464A-B0B1-51ED80A2B9A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7">
            <a:extLst>
              <a:ext uri="{FF2B5EF4-FFF2-40B4-BE49-F238E27FC236}">
                <a16:creationId xmlns:a16="http://schemas.microsoft.com/office/drawing/2014/main" id="{C7675B61-D4D0-940C-E91C-19E110BAE2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86A1F1-DCA2-4BC7-8952-977EB5EC6C3F}" type="datetime1">
              <a:rPr lang="it-IT" altLang="it-IT"/>
              <a:pPr/>
              <a:t>20/05/2022</a:t>
            </a:fld>
            <a:endParaRPr lang="it-IT" altLang="it-IT"/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B6448845-0009-A1EE-B0C3-88AB29FA6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3FEF-479C-48EB-AAD0-36478FC1CF50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B6E6E6F-5FFF-AF41-DE77-EF85C4E866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C093BD9-DD0B-261B-98FF-96D8E0D0A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FB792862-02DF-BC03-A5C4-E1381CA8E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774700"/>
            <a:ext cx="8621712" cy="54991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08BAB495-02EB-271E-3E6A-54B5EC14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4063"/>
            <a:ext cx="8624887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56AB314C-C70B-B424-61B4-02B80B62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6369050"/>
            <a:ext cx="42640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AAF5C-7A0D-0161-3C4F-53F5FC6D5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75338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37732079-E450-C93E-EBF3-18861F0EE7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5194300"/>
            <a:ext cx="8623300" cy="701675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82C2FFFB-2764-B278-CB26-9C809C1FCD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5254625"/>
            <a:ext cx="15573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721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Corso di Laurea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Codice insegnamento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Email docente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Anno accademico</a:t>
            </a:r>
            <a:endParaRPr lang="it-IT" altLang="it-IT" sz="900" b="0">
              <a:solidFill>
                <a:srgbClr val="545454"/>
              </a:solidFill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F005D6AA-9EDC-835F-B5EB-6984F19C94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-32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Fisiche Naturali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F928B7DB-2012-A539-545B-E8499360A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98499E83-B36B-289B-FD4C-B85278B1D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C55F7-5223-8A03-F2D9-C81DBA91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460416-4754-567E-84FD-4E01B26C7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593EC-8F97-A669-7B35-1AEF52FB4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29DE6D-9D00-43FA-AC65-1432E01C4D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D4BBC8-8BA7-9E52-1087-59F1134F78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3835BB1-68DC-4DD9-A2AB-247627098BAD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5129678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F83D7F-0666-B2ED-753A-8F5E1501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2425" y="787400"/>
            <a:ext cx="2136775" cy="53895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B84094-21B6-C2FF-F92C-2B15F26E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2100" y="787400"/>
            <a:ext cx="6257925" cy="5389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B640A1-C724-F628-AEB7-70D870226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DB5F2E-6456-4FFA-BC71-0A9576273DB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068F42-FC30-72B7-7DC1-F895D554C0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34E7C6A-32C8-49CF-9FFC-19A3C6BAB733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115576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A3A73-687B-7323-B31D-2C235116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F43FB4-4252-0FA2-24EC-3C109AFC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870043-9319-ED21-AB8B-C15D7C6DF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AA6C52-D02D-4984-ADA0-4D46E60F0EC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597736-49E7-FB28-D5CD-1A3C6DEC213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AFA10F2-B191-4DA7-B435-550DC894C333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403521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8D88F-0162-6CC5-4212-925812EA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AEBBC2-77B5-AA9B-6741-5D85921A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DB3479-0E13-8035-CF19-948EFDB88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1C8B94-683C-4337-8031-9C3C7BA24A9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544005-5728-21C4-2098-9FD718B73A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2D07DB0-CE90-47B3-AE49-C7F672D08536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1515918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52BABC-62B8-9318-A411-65634DEF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FF887-09C0-5007-F10F-EAC9EF3EB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318E82-4734-84F4-1322-69146B20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DF2868-B327-9363-1E3D-08977EED0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8386BB-7B2A-41F4-BD90-428ACD5142D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B5ED1EF-C4D3-B70D-4E2C-8455E9F818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68DE79D-C5F0-417B-9AE9-2DE01CE40F5A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4768326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37D06-AD5E-B8C2-591B-30382BB5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A5123B-1A6A-91BE-BE8E-573B57B7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5361A-5D56-C274-3A77-EC5505B8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8A4CA1-7898-6A65-3407-FF604AB7C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A65C9E-F8E7-8CCD-3A51-8CF23824E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DB93F-CD37-C218-9DEB-AB07A51C5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02DCB4-5800-4D45-937B-A6D2D248760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B3DFCCAF-95CB-DD11-9474-C6F4F86575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76CF1B8-DF62-45E8-9456-1AA9E89B737A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2847516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2755F-1101-B7BF-FD29-1FE90D14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2A2B896-13F7-5F75-34D8-F4E8719F4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625B8-16D0-42EF-B6D7-B536856F389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8C476-E940-78B9-8772-2BCF9833DD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15ADD06-5B47-4882-AE6D-AB271B7D5550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5251303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5D554D-BCFA-3441-9C43-C674E825C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8ADAFC-55DC-46EA-B803-3AF41E02BF9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BDB780-4C7D-8134-3C48-4F7CBA9C87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2215FA3-ADBC-4CA6-8309-0131D86A5022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5732563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09526-4E2F-97A8-88F1-780D255B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17C78C-75EC-366E-F55C-75E89914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1388B5-8C1E-BA90-1165-903D8E543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DAD0B8-6304-8BC0-31A6-17095CD24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2BC44-1839-492D-9C02-1CBE9DF685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E89F7D2-8799-C756-332C-6C036B5F51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607486F-7457-4638-81C4-CDE83249D8A0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286799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262BB-0A98-46B6-BD1A-E1F81084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B81B99-B025-5C64-E9C8-930A7FE95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DFFC8D-1905-01D3-B455-1AAC9090D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56143F-AB3A-7A61-B6BF-5E64D5164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B9ACA1-2EDB-4A9F-B275-A5183FDAED8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F4F4BB6-FC1F-31DD-47D2-057C1C1143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DADE2F9-23C6-435F-8D56-1E7E1F66609D}" type="datetime1">
              <a:rPr lang="it-IT" altLang="it-IT"/>
              <a:pPr/>
              <a:t>20/05/2022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11477078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545454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AA827DA0-49B3-B1BC-F631-B19851D2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62000"/>
            <a:ext cx="8621713" cy="59563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D190BEDC-6562-4C19-E4AB-B3BA4AE3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6294438"/>
            <a:ext cx="8629650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2BB856D-7456-C61F-D919-9C3ED524A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87400"/>
            <a:ext cx="8547100" cy="1193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pic>
        <p:nvPicPr>
          <p:cNvPr id="3078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A29D5E-87AB-5C18-4242-0F0B37D57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323013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254D32-85BB-C293-72B3-51FD15F3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315075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63ED93C-809F-6FD3-6D57-BF1ED9B7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6353175"/>
            <a:ext cx="3127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>
            <a:extLst>
              <a:ext uri="{FF2B5EF4-FFF2-40B4-BE49-F238E27FC236}">
                <a16:creationId xmlns:a16="http://schemas.microsoft.com/office/drawing/2014/main" id="{A3906A92-5C9E-606D-17B1-8CCC7C3A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-32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Fisiche Naturali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86E3E5F4-89AB-199E-0C56-5E9D3936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6">
            <a:extLst>
              <a:ext uri="{FF2B5EF4-FFF2-40B4-BE49-F238E27FC236}">
                <a16:creationId xmlns:a16="http://schemas.microsoft.com/office/drawing/2014/main" id="{81EB0579-9D92-0FAC-DB1D-757B087AFA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2063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+mn-lt"/>
              </a:defRPr>
            </a:lvl1pPr>
          </a:lstStyle>
          <a:p>
            <a:fld id="{D7B83574-2819-4FDA-AC49-8C453432BFB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5C05E491-64A5-D1E8-08A7-3429481C4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20796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+mn-lt"/>
              </a:defRPr>
            </a:lvl1pPr>
          </a:lstStyle>
          <a:p>
            <a:fld id="{A3A13C0B-94FB-4025-A3EC-B39D49E93DF7}" type="datetime1">
              <a:rPr lang="it-IT" altLang="it-IT"/>
              <a:pPr/>
              <a:t>20/05/2022</a:t>
            </a:fld>
            <a:endParaRPr lang="it-IT" altLang="it-IT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5FE79B86-66B2-C0F1-931D-C5DCD48F59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568F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568F3F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568F3F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568F3F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568F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568F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568F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568F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568F3F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C74C0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7938" indent="-228600" algn="l" rtl="0" fontAlgn="base">
        <a:spcBef>
          <a:spcPct val="20000"/>
        </a:spcBef>
        <a:spcAft>
          <a:spcPct val="0"/>
        </a:spcAft>
        <a:buClr>
          <a:srgbClr val="C74C00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038" indent="-228600" algn="l" rtl="0" fontAlgn="base">
        <a:spcBef>
          <a:spcPct val="20000"/>
        </a:spcBef>
        <a:spcAft>
          <a:spcPct val="0"/>
        </a:spcAft>
        <a:buClr>
          <a:srgbClr val="C74C00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28600" algn="l" rtl="0" fontAlgn="base">
        <a:spcBef>
          <a:spcPct val="20000"/>
        </a:spcBef>
        <a:spcAft>
          <a:spcPct val="0"/>
        </a:spcAft>
        <a:buClr>
          <a:srgbClr val="C74C00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6CF1390-C13C-3C38-D68C-0BB48B6CBB06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09600" y="1600200"/>
            <a:ext cx="7772400" cy="15462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/>
              <a:t>Laboratorio di Algoritmi e Strutture Dati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FDAABFC-43C7-ED61-E784-0D7BA3ACE0AE}"/>
              </a:ext>
            </a:extLst>
          </p:cNvPr>
          <p:cNvSpPr>
            <a:spLocks noChangeArrowheads="1"/>
          </p:cNvSpPr>
          <p:nvPr>
            <p:ph type="subTitle" idx="1"/>
          </p:nvPr>
        </p:nvSpPr>
        <p:spPr bwMode="auto">
          <a:xfrm>
            <a:off x="1295400" y="3505200"/>
            <a:ext cx="6400800" cy="91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it-IT" altLang="it-IT" sz="2000" b="1">
                <a:solidFill>
                  <a:srgbClr val="568F3F"/>
                </a:solidFill>
                <a:latin typeface="Verdana" panose="020B0604030504040204" pitchFamily="34" charset="0"/>
              </a:rPr>
              <a:t>Esercitazione di laboratorio: Problema del venditore Prima parte</a:t>
            </a:r>
            <a:endParaRPr lang="it-IT" altLang="it-IT" sz="2200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A4DBD48F-79BC-B407-B034-0AC4B744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6400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200">
                <a:solidFill>
                  <a:schemeClr val="tx1"/>
                </a:solidFill>
                <a:latin typeface="Lucida Grande" pitchFamily="-32" charset="0"/>
              </a:defRPr>
            </a:lvl1pPr>
            <a:lvl2pPr indent="115888">
              <a:spcBef>
                <a:spcPct val="20000"/>
              </a:spcBef>
              <a:buClr>
                <a:srgbClr val="C74C00"/>
              </a:buClr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Lucida Grande" pitchFamily="-32" charset="0"/>
              </a:defRPr>
            </a:lvl2pPr>
            <a:lvl3pPr indent="134938">
              <a:spcBef>
                <a:spcPct val="20000"/>
              </a:spcBef>
              <a:buClr>
                <a:srgbClr val="C74C00"/>
              </a:buClr>
              <a:defRPr sz="2000">
                <a:solidFill>
                  <a:schemeClr val="tx1"/>
                </a:solidFill>
                <a:latin typeface="Lucida Grande" pitchFamily="-32" charset="0"/>
              </a:defRPr>
            </a:lvl3pPr>
            <a:lvl4pPr indent="96838">
              <a:spcBef>
                <a:spcPct val="20000"/>
              </a:spcBef>
              <a:buClr>
                <a:srgbClr val="C74C00"/>
              </a:buClr>
              <a:defRPr>
                <a:solidFill>
                  <a:schemeClr val="tx1"/>
                </a:solidFill>
                <a:latin typeface="Lucida Grande" pitchFamily="-32" charset="0"/>
              </a:defRPr>
            </a:lvl4pPr>
            <a:lvl5pPr indent="58738">
              <a:spcBef>
                <a:spcPct val="20000"/>
              </a:spcBef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9pPr>
          </a:lstStyle>
          <a:p>
            <a:r>
              <a:rPr lang="it-IT" altLang="it-IT" sz="1600" b="0"/>
              <a:t>Prof. Aniello Murano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D52FCBEA-CD78-69E0-DF2A-944D3E7B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16525"/>
            <a:ext cx="2819400" cy="601663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200">
                <a:solidFill>
                  <a:schemeClr val="tx1"/>
                </a:solidFill>
                <a:latin typeface="Lucida Grande" pitchFamily="-32" charset="0"/>
              </a:defRPr>
            </a:lvl1pPr>
            <a:lvl2pPr indent="115888">
              <a:spcBef>
                <a:spcPct val="20000"/>
              </a:spcBef>
              <a:buClr>
                <a:srgbClr val="C74C00"/>
              </a:buClr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Lucida Grande" pitchFamily="-32" charset="0"/>
              </a:defRPr>
            </a:lvl2pPr>
            <a:lvl3pPr indent="134938">
              <a:spcBef>
                <a:spcPct val="20000"/>
              </a:spcBef>
              <a:buClr>
                <a:srgbClr val="C74C00"/>
              </a:buClr>
              <a:defRPr sz="2000">
                <a:solidFill>
                  <a:schemeClr val="tx1"/>
                </a:solidFill>
                <a:latin typeface="Lucida Grande" pitchFamily="-32" charset="0"/>
              </a:defRPr>
            </a:lvl3pPr>
            <a:lvl4pPr indent="96838">
              <a:spcBef>
                <a:spcPct val="20000"/>
              </a:spcBef>
              <a:buClr>
                <a:srgbClr val="C74C00"/>
              </a:buClr>
              <a:defRPr>
                <a:solidFill>
                  <a:schemeClr val="tx1"/>
                </a:solidFill>
                <a:latin typeface="Lucida Grande" pitchFamily="-32" charset="0"/>
              </a:defRPr>
            </a:lvl4pPr>
            <a:lvl5pPr indent="58738">
              <a:spcBef>
                <a:spcPct val="20000"/>
              </a:spcBef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>
                <a:solidFill>
                  <a:srgbClr val="568F3F"/>
                </a:solidFill>
                <a:latin typeface="Verdana" panose="020B0604030504040204" pitchFamily="34" charset="0"/>
              </a:rPr>
              <a:t>Laboratorio di Algoritmi e Strutture Dati</a:t>
            </a:r>
          </a:p>
          <a:p>
            <a:pPr algn="l">
              <a:lnSpc>
                <a:spcPct val="90000"/>
              </a:lnSpc>
            </a:pPr>
            <a:r>
              <a:rPr lang="it-IT" altLang="it-IT" sz="800">
                <a:solidFill>
                  <a:srgbClr val="568F3F"/>
                </a:solidFill>
                <a:latin typeface="Verdana" panose="020B0604030504040204" pitchFamily="34" charset="0"/>
              </a:rPr>
              <a:t>13917</a:t>
            </a:r>
          </a:p>
          <a:p>
            <a:pPr algn="l">
              <a:lnSpc>
                <a:spcPct val="90000"/>
              </a:lnSpc>
            </a:pPr>
            <a:r>
              <a:rPr lang="it-IT" altLang="it-IT" sz="800">
                <a:solidFill>
                  <a:srgbClr val="568F3F"/>
                </a:solidFill>
                <a:latin typeface="Verdana" panose="020B0604030504040204" pitchFamily="34" charset="0"/>
              </a:rPr>
              <a:t>murano@na.infn.it</a:t>
            </a:r>
          </a:p>
          <a:p>
            <a:pPr algn="l">
              <a:lnSpc>
                <a:spcPct val="90000"/>
              </a:lnSpc>
            </a:pPr>
            <a:r>
              <a:rPr lang="it-IT" altLang="it-IT" sz="800">
                <a:solidFill>
                  <a:srgbClr val="568F3F"/>
                </a:solidFill>
                <a:latin typeface="Verdana" panose="020B0604030504040204" pitchFamily="34" charset="0"/>
              </a:rPr>
              <a:t>2007/2008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0DA6814C-52D8-BD6A-B71E-C0978DDE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8750"/>
            <a:ext cx="2692400" cy="600075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200">
                <a:solidFill>
                  <a:schemeClr val="tx1"/>
                </a:solidFill>
                <a:latin typeface="Lucida Grande" pitchFamily="-32" charset="0"/>
              </a:defRPr>
            </a:lvl1pPr>
            <a:lvl2pPr indent="115888">
              <a:spcBef>
                <a:spcPct val="20000"/>
              </a:spcBef>
              <a:buClr>
                <a:srgbClr val="C74C00"/>
              </a:buClr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Lucida Grande" pitchFamily="-32" charset="0"/>
              </a:defRPr>
            </a:lvl2pPr>
            <a:lvl3pPr indent="134938">
              <a:spcBef>
                <a:spcPct val="20000"/>
              </a:spcBef>
              <a:buClr>
                <a:srgbClr val="C74C00"/>
              </a:buClr>
              <a:defRPr sz="2000">
                <a:solidFill>
                  <a:schemeClr val="tx1"/>
                </a:solidFill>
                <a:latin typeface="Lucida Grande" pitchFamily="-32" charset="0"/>
              </a:defRPr>
            </a:lvl3pPr>
            <a:lvl4pPr indent="96838">
              <a:spcBef>
                <a:spcPct val="20000"/>
              </a:spcBef>
              <a:buClr>
                <a:srgbClr val="C74C00"/>
              </a:buClr>
              <a:defRPr>
                <a:solidFill>
                  <a:schemeClr val="tx1"/>
                </a:solidFill>
                <a:latin typeface="Lucida Grande" pitchFamily="-32" charset="0"/>
              </a:defRPr>
            </a:lvl4pPr>
            <a:lvl5pPr indent="58738">
              <a:spcBef>
                <a:spcPct val="20000"/>
              </a:spcBef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C74C00"/>
              </a:buClr>
              <a:defRPr sz="1600">
                <a:solidFill>
                  <a:schemeClr val="tx1"/>
                </a:solidFill>
                <a:latin typeface="Lucida Grande" pitchFamily="-32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900">
                <a:solidFill>
                  <a:srgbClr val="393939"/>
                </a:solidFill>
                <a:latin typeface="Verdana" panose="020B0604030504040204" pitchFamily="34" charset="0"/>
              </a:rPr>
              <a:t>Lezione numero: 18</a:t>
            </a:r>
          </a:p>
          <a:p>
            <a:pPr algn="l">
              <a:lnSpc>
                <a:spcPct val="90000"/>
              </a:lnSpc>
            </a:pPr>
            <a:endParaRPr lang="it-IT" altLang="it-IT" sz="900">
              <a:solidFill>
                <a:srgbClr val="393939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it-IT" altLang="it-IT" sz="900">
                <a:solidFill>
                  <a:srgbClr val="393939"/>
                </a:solidFill>
                <a:latin typeface="Verdana" panose="020B0604030504040204" pitchFamily="34" charset="0"/>
              </a:rPr>
              <a:t>Parole chiave: </a:t>
            </a:r>
            <a:r>
              <a:rPr lang="it-IT" altLang="it-IT" sz="900" b="0">
                <a:latin typeface="Verdana" panose="020B0604030504040204" pitchFamily="34" charset="0"/>
              </a:rPr>
              <a:t> Progetto</a:t>
            </a: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7245019E-2871-E3DE-302F-011A968840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8D8DF-E2FF-46D8-B176-2064BF759C69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8814B8CD-FF4E-5527-926D-15E9F8F578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C479534-1E77-4A6C-9BBA-C5FEBA14D80F}" type="datetime1">
              <a:rPr lang="it-IT" altLang="it-IT"/>
              <a:pPr/>
              <a:t>20/05/2022</a:t>
            </a:fld>
            <a:endParaRPr lang="it-IT" altLang="it-IT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94B67CC-A5EE-4B7E-FADC-C865C3D0B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547100" cy="1193800"/>
          </a:xfrm>
        </p:spPr>
        <p:txBody>
          <a:bodyPr/>
          <a:lstStyle/>
          <a:p>
            <a:r>
              <a:rPr lang="it-IT" altLang="it-IT"/>
              <a:t>Esercizio 1/2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211ADD-014A-1FE1-1214-805B719C4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it-IT" altLang="it-IT" sz="2000"/>
              <a:t>Si consideri il seguente problema:</a:t>
            </a:r>
          </a:p>
          <a:p>
            <a:pPr algn="just"/>
            <a:r>
              <a:rPr lang="it-IT" altLang="it-IT" sz="2000"/>
              <a:t>Un venditore ha clienti sparsi in n diverse città. Per ognuna di queste città, il venditore conosce esattamente se e in che modo è collegata alle altre città (collegamento mono o bidirezionale) e, per ogni collegamento, la sua lunghezza. </a:t>
            </a:r>
          </a:p>
          <a:p>
            <a:pPr algn="just"/>
            <a:r>
              <a:rPr lang="it-IT" altLang="it-IT" sz="2000"/>
              <a:t>Si supponga per semplicità che se due città hanno un collegamento in entrambe le direzioni, la lunghezza dei due collegamenti deve essere la stessa.</a:t>
            </a:r>
          </a:p>
          <a:p>
            <a:pPr algn="just"/>
            <a:r>
              <a:rPr lang="it-IT" altLang="it-IT" sz="2000"/>
              <a:t>Si supponga inoltre che il venditore conosca il fatturato per ogni singola città (compreso quello della sua città che è inclusa in n) e il tempo necessario da trascorrere in ogni città per ottenere il corrispondente fatturato. </a:t>
            </a:r>
          </a:p>
        </p:txBody>
      </p:sp>
      <p:sp>
        <p:nvSpPr>
          <p:cNvPr id="1030" name="AutoShape 6">
            <a:extLst>
              <a:ext uri="{FF2B5EF4-FFF2-40B4-BE49-F238E27FC236}">
                <a16:creationId xmlns:a16="http://schemas.microsoft.com/office/drawing/2014/main" id="{36494EC0-E8EC-9968-927F-F1E9BD31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8305800" cy="43751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256B3A25-39EE-EFD6-BE03-B311FB338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E1340-CC66-4607-A5E1-E5AA7E73121D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81D85525-B6DA-9838-EA6E-E0A678090A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1A7D078-2935-4C6C-BE65-5E50DD16CC95}" type="datetime1">
              <a:rPr lang="it-IT" altLang="it-IT"/>
              <a:pPr/>
              <a:t>20/05/2022</a:t>
            </a:fld>
            <a:endParaRPr lang="it-IT" altLang="it-IT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ED475BB-47F2-7D06-87C9-AD992DE3E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Esercizio 2/2 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DFB49B7-2604-4480-91EF-64E4536F93C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 sz="2000"/>
              <a:t>Si implementino in linguaggio C le seguenti operazioni utilizzando come struttura dati di appoggio un grafo, indipendentemente dal fatto che il grafo sia rappresentato con liste di adiacenza o con matrice di adiacenza:</a:t>
            </a:r>
          </a:p>
          <a:p>
            <a:pPr lvl="1" algn="just">
              <a:buFontTx/>
              <a:buAutoNum type="arabicPeriod"/>
            </a:pPr>
            <a:r>
              <a:rPr lang="it-IT" altLang="it-IT" sz="2000"/>
              <a:t>Creazione della struttura dati grafo contenente tutte le città con le relative informazioni.</a:t>
            </a:r>
          </a:p>
          <a:p>
            <a:pPr lvl="1" algn="just">
              <a:buFontTx/>
              <a:buAutoNum type="arabicPeriod"/>
            </a:pPr>
            <a:r>
              <a:rPr lang="it-IT" altLang="it-IT" sz="2000"/>
              <a:t>Aggiunta di un collegamento.</a:t>
            </a:r>
          </a:p>
          <a:p>
            <a:pPr lvl="1" algn="just">
              <a:buFontTx/>
              <a:buAutoNum type="arabicPeriod"/>
            </a:pPr>
            <a:r>
              <a:rPr lang="it-IT" altLang="it-IT" sz="2000"/>
              <a:t>Rimozione/modifica-lunghezza di un collegamento.</a:t>
            </a:r>
          </a:p>
          <a:p>
            <a:pPr lvl="1" algn="just">
              <a:buFontTx/>
              <a:buAutoNum type="arabicPeriod"/>
            </a:pPr>
            <a:r>
              <a:rPr lang="it-IT" altLang="it-IT" sz="2000"/>
              <a:t>Aggiunta di una città</a:t>
            </a:r>
          </a:p>
          <a:p>
            <a:pPr lvl="1" algn="just">
              <a:buFontTx/>
              <a:buAutoNum type="arabicPeriod"/>
            </a:pPr>
            <a:r>
              <a:rPr lang="it-IT" altLang="it-IT" sz="2000"/>
              <a:t>Cancellazione/modifica-dati di una città</a:t>
            </a:r>
          </a:p>
          <a:p>
            <a:pPr lvl="1" algn="just">
              <a:buFontTx/>
              <a:buAutoNum type="arabicPeriod"/>
            </a:pPr>
            <a:r>
              <a:rPr lang="it-IT" altLang="it-IT" sz="2000"/>
              <a:t>Stampa di tutte le città e delle relative informazioni</a:t>
            </a:r>
          </a:p>
        </p:txBody>
      </p:sp>
      <p:sp>
        <p:nvSpPr>
          <p:cNvPr id="108548" name="AutoShape 4">
            <a:extLst>
              <a:ext uri="{FF2B5EF4-FFF2-40B4-BE49-F238E27FC236}">
                <a16:creationId xmlns:a16="http://schemas.microsoft.com/office/drawing/2014/main" id="{564D1594-F002-C783-008D-7CCC6184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8305800" cy="43751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T13-06">
  <a:themeElements>
    <a:clrScheme name="newT13-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T13-06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ewT13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967CAF6BF21418E1AD87D1BF9C480" ma:contentTypeVersion="2" ma:contentTypeDescription="Create a new document." ma:contentTypeScope="" ma:versionID="d6c4c5a628b31164979bd641217b85c5">
  <xsd:schema xmlns:xsd="http://www.w3.org/2001/XMLSchema" xmlns:xs="http://www.w3.org/2001/XMLSchema" xmlns:p="http://schemas.microsoft.com/office/2006/metadata/properties" xmlns:ns2="0a16c6e6-6b61-49a8-bb9d-3e85b95dc357" targetNamespace="http://schemas.microsoft.com/office/2006/metadata/properties" ma:root="true" ma:fieldsID="5be34db3249f47c29e220a56c37a3a76" ns2:_="">
    <xsd:import namespace="0a16c6e6-6b61-49a8-bb9d-3e85b95dc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6c6e6-6b61-49a8-bb9d-3e85b95dc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89B0ED-F6F6-4A6C-906C-2A912CF464E6}"/>
</file>

<file path=customXml/itemProps2.xml><?xml version="1.0" encoding="utf-8"?>
<ds:datastoreItem xmlns:ds="http://schemas.openxmlformats.org/officeDocument/2006/customXml" ds:itemID="{464867B5-0B40-45E7-BC4D-F2BEE9269F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AF956A-055A-45B1-A96E-2FDB4AF74BE2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HD:Users:enza:Desktop:newT13-06.pot</Template>
  <TotalTime>1740</TotalTime>
  <Words>212</Words>
  <Application>Microsoft Office PowerPoint</Application>
  <PresentationFormat>Presentazione su schermo (4:3)</PresentationFormat>
  <Paragraphs>23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newT13-06</vt:lpstr>
      <vt:lpstr>Laboratorio di Algoritmi e Strutture Dati</vt:lpstr>
      <vt:lpstr>Esercizio 1/2</vt:lpstr>
      <vt:lpstr>Esercizio 2/2 </vt:lpstr>
    </vt:vector>
  </TitlesOfParts>
  <Company>*** ********** * ******** 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keywords/>
  <cp:lastModifiedBy>NM</cp:lastModifiedBy>
  <cp:revision>187</cp:revision>
  <cp:lastPrinted>2007-06-13T15:29:27Z</cp:lastPrinted>
  <dcterms:created xsi:type="dcterms:W3CDTF">2007-06-13T12:06:30Z</dcterms:created>
  <dcterms:modified xsi:type="dcterms:W3CDTF">2022-05-20T09:46:19Z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0x010100CC6967CAF6BF21418E1AD87D1BF9C480</vt:lpwstr>
  </property>
</Properties>
</file>