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37"/>
  </p:notesMasterIdLst>
  <p:handoutMasterIdLst>
    <p:handoutMasterId r:id="rId38"/>
  </p:handoutMasterIdLst>
  <p:sldIdLst>
    <p:sldId id="256" r:id="rId4"/>
    <p:sldId id="313" r:id="rId5"/>
    <p:sldId id="300" r:id="rId6"/>
    <p:sldId id="302" r:id="rId7"/>
    <p:sldId id="304" r:id="rId8"/>
    <p:sldId id="306" r:id="rId9"/>
    <p:sldId id="314" r:id="rId10"/>
    <p:sldId id="315" r:id="rId11"/>
    <p:sldId id="318" r:id="rId12"/>
    <p:sldId id="320" r:id="rId13"/>
    <p:sldId id="321" r:id="rId14"/>
    <p:sldId id="322" r:id="rId15"/>
    <p:sldId id="323" r:id="rId16"/>
    <p:sldId id="324" r:id="rId17"/>
    <p:sldId id="325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46" r:id="rId30"/>
    <p:sldId id="347" r:id="rId31"/>
    <p:sldId id="356" r:id="rId32"/>
    <p:sldId id="357" r:id="rId33"/>
    <p:sldId id="358" r:id="rId34"/>
    <p:sldId id="360" r:id="rId35"/>
    <p:sldId id="361" r:id="rId36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04CA"/>
    <a:srgbClr val="CC1F02"/>
    <a:srgbClr val="568F3F"/>
    <a:srgbClr val="FFFFFF"/>
    <a:srgbClr val="CDCDCD"/>
    <a:srgbClr val="C74C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57" autoAdjust="0"/>
    <p:restoredTop sz="94737" autoAdjust="0"/>
  </p:normalViewPr>
  <p:slideViewPr>
    <p:cSldViewPr>
      <p:cViewPr varScale="1">
        <p:scale>
          <a:sx n="49" d="100"/>
          <a:sy n="49" d="100"/>
        </p:scale>
        <p:origin x="-84" y="-420"/>
      </p:cViewPr>
      <p:guideLst>
        <p:guide orient="horz" pos="3264"/>
        <p:guide pos="28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6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712FCCA-EC72-AE33-3D8A-C590E9B4AE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C9B741E-219C-00DE-FECD-4DF2AF1769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9E27C9ED-FB60-4CD1-9EF1-3BC2E29E1873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05A623A-9C09-CEB5-E5D7-D0615321E2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295A7406-12CB-799B-463F-4A71CF0596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9A466896-41A9-4979-9060-0F79A7C77D71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F6EB975-4885-D0AA-9F9C-E77882CA16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97B1A95-EF85-82D1-EC09-21454CF4E5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5C52A023-DD5E-42CB-B9F8-9C8547C02E6F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BD4303E2-0BCF-46CC-DE7C-AB77289CFB5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9425543-5EF8-78F4-0398-2CBB582EA1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88D348-6845-E6AF-5665-C8055C72AB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B868C9B-2039-3E02-B50B-6348DC722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D0CEA4A3-A5D4-43B5-92AB-439C17397C71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3310529-01C8-F1F1-78B3-1EB63BBACA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C85C4-14B1-4AC7-9E20-5DFA0B82D09E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E3D04DF-CD86-9B06-2113-9AA1E1002B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C3355-7827-4D7A-97AA-95279433C883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E9EA04A-8DBB-B28D-D8BE-128142A33D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C5F8ABF-D772-3F0B-240A-C95B22198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E368CC59-51A4-5A3D-E5D1-19D6CA5C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774700"/>
            <a:ext cx="8621712" cy="54991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FFAAE168-AA27-5EEF-2B73-393FFFB9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4063"/>
            <a:ext cx="8624887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024F7B0D-D42F-884F-01D8-C12207E7B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6369050"/>
            <a:ext cx="42640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B9D10E-B841-1FF9-191D-B056964E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75338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9E4A7273-B173-AD71-93CB-0BE175BCDC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5194300"/>
            <a:ext cx="8623300" cy="701675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CC0B8EAB-D08F-FB86-BD97-4FBAD0A01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5254625"/>
            <a:ext cx="15573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721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en-US" sz="900">
                <a:solidFill>
                  <a:srgbClr val="545454"/>
                </a:solidFill>
              </a:rPr>
              <a:t>Corso di Laurea</a:t>
            </a:r>
            <a:endParaRPr lang="it-IT" altLang="en-US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en-US" sz="900">
                <a:solidFill>
                  <a:srgbClr val="545454"/>
                </a:solidFill>
              </a:rPr>
              <a:t>Codice insegnamento</a:t>
            </a:r>
            <a:endParaRPr lang="it-IT" altLang="en-US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en-US" sz="900">
                <a:solidFill>
                  <a:srgbClr val="545454"/>
                </a:solidFill>
              </a:rPr>
              <a:t>Email docente</a:t>
            </a:r>
            <a:endParaRPr lang="it-IT" altLang="en-US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en-US" sz="900">
                <a:solidFill>
                  <a:srgbClr val="545454"/>
                </a:solidFill>
              </a:rPr>
              <a:t>Anno accademico</a:t>
            </a:r>
            <a:endParaRPr lang="it-IT" altLang="en-US" sz="900" b="0">
              <a:solidFill>
                <a:srgbClr val="545454"/>
              </a:solidFill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4AFEF46E-3597-FA75-F0DD-6C2CC3F479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en-US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en-US" sz="1100">
                <a:solidFill>
                  <a:schemeClr val="bg1"/>
                </a:solidFill>
              </a:rPr>
              <a:t>Matematiche</a:t>
            </a:r>
            <a:endParaRPr lang="it-IT" altLang="en-US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3A80E06B-62E9-5A5E-DF76-168CA2C6F8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7E65278F-3273-C88A-F397-07CE9978B4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88C1-CB5F-B001-2B82-040F3A4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6D92F-76C2-A3B0-F7F9-E764BBFD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0A4A3-D5D2-AA2A-F210-6BDE603DA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0D5AA4-5331-45EC-9E79-A75DE766EE7A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BE080-5D24-D268-FB69-E16F471B65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17946D9-8DBA-49D6-B844-CEC9DCF1BEA5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86714558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E0E43-9760-0CF2-F208-ED7269CDD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4175" y="765175"/>
            <a:ext cx="2136775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7D3A-3085-6C64-EAD5-0B28F315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765175"/>
            <a:ext cx="62579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13C8D-EA9C-6EF8-0DDA-2B997803C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73D8E-96FD-4949-8ACA-F95E121D580E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E324C-4699-34C5-F168-AF137CE66C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7757202-107B-406B-855B-88C11DDC5622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636209579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226C-6512-0B1F-75AB-892BC693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65175"/>
            <a:ext cx="8547100" cy="863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BD8D-7A2E-434D-5AFC-F800DB4A7D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2A9F2-B2C1-641C-25A1-896D3748B3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28775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EA54B-04C0-6B59-4690-938C5F17B24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52875"/>
            <a:ext cx="4038600" cy="217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12B4-6BD1-DFF0-7EF1-351B02F84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67400" y="2063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467B8EBA-ADC5-4956-9FA5-A29D95AF69AF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559AD-DE96-8579-46AB-3CA298CFF14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286000" y="207963"/>
            <a:ext cx="966788" cy="457200"/>
          </a:xfrm>
        </p:spPr>
        <p:txBody>
          <a:bodyPr/>
          <a:lstStyle>
            <a:lvl1pPr>
              <a:defRPr/>
            </a:lvl1pPr>
          </a:lstStyle>
          <a:p>
            <a:fld id="{941A7670-150F-4439-BB6E-35568732A591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6016939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9A80-5AC5-6160-1058-5801FE33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302A-474F-2513-FFDE-E0E66E2F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55043-3075-5E91-491F-D0093C4C6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6EB8AC-23DF-4999-B58F-465D366DF64F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BFCD9-A882-5AFA-16BB-62BBD4D9B4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99FC7FA-A876-4872-A92D-E70DE5B9ACFC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39966988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0C60-4E9C-CE34-F80C-C88E4FD9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A656E-102F-63CA-A429-A5AAAD0D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8C01-ACAC-852E-969C-64E90002D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FB7752-C587-4FD2-B660-62E09C50B0FE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578CB-EDBF-C162-1282-26E87AA46C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F392E87-4851-4591-BC64-C18AB462BB6B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00520104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C22E-0BB5-9D7A-A2B4-010729B1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460D-FFDF-C5EB-A62F-3A34F25E3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65AE3-08B9-28E1-9A50-78C4410DE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6F35-B432-5920-9EFF-AC379E3D12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9991D0-0EE9-4DB6-BB3D-29788FEA7A3A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A56B43-B155-F394-C8AC-041303BD6B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B6E4719-9D8E-4251-99F0-22D43DC9EE17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575910345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898D-E802-5A90-C6A3-2D86951C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090D-4C17-D285-1461-AC9DE6A9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64BA-F0D7-CDFB-0317-4B6C11D43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C37B8-03F2-D27C-2572-3A54C5222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D6E8F-A3F5-C0D9-E17B-D439E36B2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0DA14-06A8-2A91-A118-E58055E3B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71EF1E-1032-49BB-AD1B-444E3A4DCD59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A28B27-F2FE-1ED4-3573-37D692EA15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7FDCF9E-C564-4897-BE3B-BA644E1A53B5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9220759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5802-1B81-8D17-72BC-D629207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723ED-6938-3BEE-B15C-ACDD17651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8F449-5DEC-4FBF-A89B-8BD2959CB57E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7960-05E2-DD0C-9062-1F06CCE994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D23B8C-E55F-4069-BCF4-D71F49C2284A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974705778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A2217E-B861-ACC4-556D-DC81387D1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697907-03AA-483F-90C9-F53A2EB9D0FC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CF9A1-0DAC-A60E-BB25-5D470D1D02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E1C368-7A79-44A5-9E50-75E8C48977D3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648491209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F5A-ED44-7108-45D2-BCF35A5C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B2AF-81EA-A26B-D2B2-8FCA5A34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9D49A-5F9C-3ADF-97C8-E442EF20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254A8-9732-A53F-D787-335C1742C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82B400-77FC-4ACC-954A-6EABBAB7E608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ABBBD3-6311-DA0B-0B03-BCB683283FD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E58892C-4609-4C7A-BAD4-09A8D6C2B4AE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6151767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376E-1D51-BECA-1AAE-C460620E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16AE2-0A23-F957-3282-1EF86B726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71CE-2D78-734B-0FE2-44CB5DFD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D85FD-B3A7-67F6-B0E6-BAA4A017B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C1CB05-2E28-4B5F-BF34-E5E3A0B33008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F9DAB-47ED-FD41-7B12-4B57781E056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2BE2B21-394F-4106-BDC7-7E82DA8BB1D1}" type="datetime1">
              <a:rPr lang="it-IT" altLang="en-US"/>
              <a:pPr/>
              <a:t>13/03/2023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6763204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545454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879F5E6C-7F57-D269-AE75-271A9B61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62000"/>
            <a:ext cx="8621713" cy="59563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878F2056-53C7-6298-1071-F967E197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6294438"/>
            <a:ext cx="8629650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2E4630C-965A-376F-4BA3-98E214122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5175"/>
            <a:ext cx="8547100" cy="863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pic>
        <p:nvPicPr>
          <p:cNvPr id="3078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C2A7FA-7C4E-0927-F15F-C15B5659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323013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C940BE-BBA7-CBEC-67B0-87C9E8A0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315075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12">
            <a:extLst>
              <a:ext uri="{FF2B5EF4-FFF2-40B4-BE49-F238E27FC236}">
                <a16:creationId xmlns:a16="http://schemas.microsoft.com/office/drawing/2014/main" id="{795D100A-D8F9-08C1-654D-4B7DBD543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en-US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en-US" sz="1100">
                <a:solidFill>
                  <a:schemeClr val="bg1"/>
                </a:solidFill>
              </a:rPr>
              <a:t>Matematiche</a:t>
            </a:r>
            <a:endParaRPr lang="it-IT" altLang="en-US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en-US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9762237C-0C83-5261-989A-8EC11D57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6">
            <a:extLst>
              <a:ext uri="{FF2B5EF4-FFF2-40B4-BE49-F238E27FC236}">
                <a16:creationId xmlns:a16="http://schemas.microsoft.com/office/drawing/2014/main" id="{360822D4-949E-EA94-4530-00DF478826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2063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501C6478-672A-4D2D-9CBA-E03D0ED8AFEA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A20F8E0D-69AF-4B97-8C9D-1E131703B4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20796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9CD1025B-EF5D-4819-BB1E-74B0CF1A0191}" type="datetime1">
              <a:rPr lang="it-IT" altLang="en-US"/>
              <a:pPr/>
              <a:t>13/03/2023</a:t>
            </a:fld>
            <a:endParaRPr lang="it-IT" altLang="en-US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99A95912-EC0B-9BC3-7990-D6ED89996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Rectangle 28">
            <a:extLst>
              <a:ext uri="{FF2B5EF4-FFF2-40B4-BE49-F238E27FC236}">
                <a16:creationId xmlns:a16="http://schemas.microsoft.com/office/drawing/2014/main" id="{E79C162A-249D-6217-F008-280FCEB22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3101" name="Picture 2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1A5486-9095-2AE7-FB7D-A793FE958B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4838" y="6353175"/>
            <a:ext cx="312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2400" b="1" kern="1200">
          <a:solidFill>
            <a:srgbClr val="568F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 kern="1200">
          <a:solidFill>
            <a:srgbClr val="568F3F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568F3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779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0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llegati/lezione-03/Benerecetti-quicksort.pdf" TargetMode="External"/><Relationship Id="rId2" Type="http://schemas.openxmlformats.org/officeDocument/2006/relationships/hyperlink" Target="allegati/lezione-03/InsertionSor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llegati/lezione-03/build-heap.pp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allegati/lezione-03/heap-sort.pp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4B63B81-EEE0-9D78-6664-3869D933901C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09600" y="1600200"/>
            <a:ext cx="7772400" cy="15462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en-US" sz="2800"/>
              <a:t>Laboratorio di </a:t>
            </a:r>
            <a:br>
              <a:rPr lang="it-IT" altLang="en-US" sz="2800"/>
            </a:br>
            <a:r>
              <a:rPr lang="it-IT" altLang="en-US" sz="2800"/>
              <a:t>Algoritmi e Strutture Dati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995A81C-ABBB-D22B-B9EF-9DAF0F1BDA6E}"/>
              </a:ext>
            </a:extLst>
          </p:cNvPr>
          <p:cNvSpPr>
            <a:spLocks noChangeArrowheads="1"/>
          </p:cNvSpPr>
          <p:nvPr>
            <p:ph type="subTitle" idx="1"/>
          </p:nvPr>
        </p:nvSpPr>
        <p:spPr bwMode="auto">
          <a:xfrm>
            <a:off x="1295400" y="3505200"/>
            <a:ext cx="6400800" cy="91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it-IT" altLang="en-US" sz="2200" b="0">
                <a:solidFill>
                  <a:schemeClr val="tx1"/>
                </a:solidFill>
                <a:latin typeface="Lucida Grande" pitchFamily="16" charset="0"/>
              </a:rPr>
              <a:t>Ordinamento, Ricorsione e Code di Priorit</a:t>
            </a:r>
            <a:r>
              <a:rPr lang="it-IT" altLang="en-US" sz="2200" b="0">
                <a:solidFill>
                  <a:schemeClr val="tx1"/>
                </a:solidFill>
              </a:rPr>
              <a:t>à</a:t>
            </a:r>
            <a:endParaRPr lang="it-IT" altLang="en-US" sz="2200" b="0">
              <a:solidFill>
                <a:schemeClr val="tx1"/>
              </a:solidFill>
              <a:latin typeface="Lucida Grande" pitchFamily="16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C5646185-FF24-5602-F994-8C38A9071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6400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en-US" sz="1600" b="0">
                <a:solidFill>
                  <a:schemeClr val="tx1"/>
                </a:solidFill>
                <a:latin typeface="Lucida Grande" pitchFamily="16" charset="0"/>
              </a:rPr>
              <a:t>Prof. Aniello Murano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5E70A9C8-3DBD-829F-5AE9-7D5EC7B32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16525"/>
            <a:ext cx="2819400" cy="601663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en-US" sz="800"/>
              <a:t>Informatica</a:t>
            </a:r>
          </a:p>
          <a:p>
            <a:pPr algn="l">
              <a:lnSpc>
                <a:spcPct val="90000"/>
              </a:lnSpc>
            </a:pPr>
            <a:r>
              <a:rPr lang="it-IT" altLang="en-US" sz="800"/>
              <a:t>13917</a:t>
            </a:r>
          </a:p>
          <a:p>
            <a:pPr algn="l">
              <a:lnSpc>
                <a:spcPct val="90000"/>
              </a:lnSpc>
            </a:pPr>
            <a:r>
              <a:rPr lang="it-IT" altLang="en-US" sz="800"/>
              <a:t>murano@na.infn.it</a:t>
            </a:r>
          </a:p>
          <a:p>
            <a:pPr algn="l">
              <a:lnSpc>
                <a:spcPct val="90000"/>
              </a:lnSpc>
            </a:pPr>
            <a:r>
              <a:rPr lang="it-IT" altLang="en-US" sz="800"/>
              <a:t>2007/2008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917EA04C-8F4D-819F-EA12-1D1EC011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8750"/>
            <a:ext cx="2692400" cy="600075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en-US" sz="800" b="0">
                <a:solidFill>
                  <a:srgbClr val="393939"/>
                </a:solidFill>
              </a:rPr>
              <a:t>Lezione numero: 3</a:t>
            </a:r>
          </a:p>
          <a:p>
            <a:pPr algn="l">
              <a:lnSpc>
                <a:spcPct val="90000"/>
              </a:lnSpc>
            </a:pPr>
            <a:endParaRPr lang="it-IT" altLang="en-US" sz="800" b="0">
              <a:solidFill>
                <a:srgbClr val="393939"/>
              </a:solidFill>
            </a:endParaRPr>
          </a:p>
          <a:p>
            <a:pPr algn="l">
              <a:lnSpc>
                <a:spcPct val="90000"/>
              </a:lnSpc>
            </a:pPr>
            <a:r>
              <a:rPr lang="it-IT" altLang="en-US" sz="800" b="0">
                <a:solidFill>
                  <a:srgbClr val="393939"/>
                </a:solidFill>
              </a:rPr>
              <a:t>Parole chiave: </a:t>
            </a:r>
            <a:r>
              <a:rPr lang="it-IT" altLang="en-US" sz="800"/>
              <a:t> Ordinamento, Insertion sort, Heapsort, 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C17BDE8-56EC-9481-DBB5-5BBB6971D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A52D9-0790-4628-BC45-B34B84D7A41E}" type="slidenum">
              <a:rPr lang="it-IT" altLang="en-US"/>
              <a:pPr/>
              <a:t>10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2287D52C-B437-3C8D-F259-149AE0CD3A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F1A42D4-A722-47C0-8163-F2C7371072B1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5C56C3B6-CB26-9CE6-E434-854CA9C4F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Funzione Insertion Sort</a:t>
            </a:r>
          </a:p>
        </p:txBody>
      </p:sp>
      <p:sp>
        <p:nvSpPr>
          <p:cNvPr id="616452" name="Rectangle 4">
            <a:extLst>
              <a:ext uri="{FF2B5EF4-FFF2-40B4-BE49-F238E27FC236}">
                <a16:creationId xmlns:a16="http://schemas.microsoft.com/office/drawing/2014/main" id="{F33748D5-D125-BCB2-EE5D-161DDA75C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void insertion(int interi[20],int tot)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int  temp;        /* Indice temporaneo per scambiare elementi */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int  prossimo;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int  attuale;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for (prossimo=1; prossimo&lt;tot; prossimo++)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temp=interi[prossimo];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attuale=prossimo-1;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while ((attuale&gt;=0) &amp;&amp; (interi[attuale]&gt;temp))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         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    interi[attuale+1]=interi[attuale];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    attuale=attuale-1;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	interi[attuale+1]=temp;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600">
                <a:solidFill>
                  <a:srgbClr val="1204CA"/>
                </a:solidFill>
              </a:rPr>
              <a:t>}</a:t>
            </a:r>
          </a:p>
        </p:txBody>
      </p:sp>
      <p:graphicFrame>
        <p:nvGraphicFramePr>
          <p:cNvPr id="616453" name="Group 5">
            <a:extLst>
              <a:ext uri="{FF2B5EF4-FFF2-40B4-BE49-F238E27FC236}">
                <a16:creationId xmlns:a16="http://schemas.microsoft.com/office/drawing/2014/main" id="{78F5815F-5FF8-8D27-327A-810EE5ED344E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076825" y="5084763"/>
          <a:ext cx="3276600" cy="517525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72651841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653751039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705058108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331913645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118574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3918930568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56999199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68303932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204CA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12097"/>
                  </a:ext>
                </a:extLst>
              </a:tr>
            </a:tbl>
          </a:graphicData>
        </a:graphic>
      </p:graphicFrame>
      <p:cxnSp>
        <p:nvCxnSpPr>
          <p:cNvPr id="616473" name="AutoShape 25">
            <a:extLst>
              <a:ext uri="{FF2B5EF4-FFF2-40B4-BE49-F238E27FC236}">
                <a16:creationId xmlns:a16="http://schemas.microsoft.com/office/drawing/2014/main" id="{A7D4AC8D-C611-ABFA-2682-341DB438E5A3}"/>
              </a:ext>
            </a:extLst>
          </p:cNvPr>
          <p:cNvCxnSpPr>
            <a:cxnSpLocks noChangeShapeType="1"/>
            <a:stCxn id="0" idx="2"/>
            <a:endCxn id="0" idx="2"/>
          </p:cNvCxnSpPr>
          <p:nvPr/>
        </p:nvCxnSpPr>
        <p:spPr bwMode="auto">
          <a:xfrm rot="5400000">
            <a:off x="6099969" y="5193507"/>
            <a:ext cx="1587" cy="81915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475" name="AutoShape 27">
            <a:extLst>
              <a:ext uri="{FF2B5EF4-FFF2-40B4-BE49-F238E27FC236}">
                <a16:creationId xmlns:a16="http://schemas.microsoft.com/office/drawing/2014/main" id="{DC4C974D-CFFD-A021-1B93-F2A4FE63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D06000B-ED3C-708C-11BC-CE5B6FF1F8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D5FD5-D1E1-4141-8AD6-EE8EB15D9064}" type="slidenum">
              <a:rPr lang="it-IT" altLang="en-US"/>
              <a:pPr/>
              <a:t>11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ACB317AD-7411-5660-9C61-7DF5522D59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62818E-3069-46B8-A9AF-162DC33D3538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37A3CB93-BCBA-470A-6CB0-8D80A0E66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Programma per Insertion Sort  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D69A985F-C63C-341F-F24E-2EA29D786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# include &lt;stdio.h&gt;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# define MAX 20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int  i,j;                  /* Indici di scorrimento dell'array */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void insertion(int interi[MAX],int tot);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main()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int  interi[MAX]   /* Array che contiene i valori da ordinare */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int  tot;                /* Numero totale di elementi nell'array */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printf("\n Quanti elementi deve contenere l'array: ");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scanf("%d",&amp;tot);	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while (tot&gt;20) 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	    { printf("\n max 20 elementi: ");  	scanf("%d",&amp;tot);  }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	for (i=0;i&lt;tot;i++)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	    { printf("\nInserire il %d° elemento: ",i+1);	scanf("%d",&amp;interi[i]); }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   	</a:t>
            </a:r>
            <a:r>
              <a:rPr lang="it-IT" altLang="en-US" sz="1600" b="0">
                <a:solidFill>
                  <a:srgbClr val="CC1F02"/>
                </a:solidFill>
              </a:rPr>
              <a:t>insertion(interi,tot);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   	printf("\nArray Ordinato:");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   	for (i=0; i&lt;tot; i++)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       	printf(" %d",interi[i]);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350838" algn="l"/>
                <a:tab pos="622300" algn="l"/>
              </a:tabLst>
            </a:pPr>
            <a:r>
              <a:rPr lang="it-IT" altLang="en-US" sz="1600" b="0">
                <a:solidFill>
                  <a:srgbClr val="1204CA"/>
                </a:solidFill>
              </a:rPr>
              <a:t>}</a:t>
            </a:r>
          </a:p>
        </p:txBody>
      </p:sp>
      <p:sp>
        <p:nvSpPr>
          <p:cNvPr id="617476" name="AutoShape 4">
            <a:extLst>
              <a:ext uri="{FF2B5EF4-FFF2-40B4-BE49-F238E27FC236}">
                <a16:creationId xmlns:a16="http://schemas.microsoft.com/office/drawing/2014/main" id="{E65495BA-859F-7CA5-BDE0-C13DACFC591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24200" y="4922838"/>
            <a:ext cx="1800225" cy="287337"/>
          </a:xfrm>
          <a:prstGeom prst="rightArrow">
            <a:avLst>
              <a:gd name="adj1" fmla="val 50000"/>
              <a:gd name="adj2" fmla="val 156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78" name="AutoShape 6">
            <a:extLst>
              <a:ext uri="{FF2B5EF4-FFF2-40B4-BE49-F238E27FC236}">
                <a16:creationId xmlns:a16="http://schemas.microsoft.com/office/drawing/2014/main" id="{D965C244-37F6-5BFF-B4DE-96B5DE15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ED51F07-90D8-0F77-B8D0-F1D8031EF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DD68D-E540-4D87-B043-642FA527BA04}" type="slidenum">
              <a:rPr lang="it-IT" altLang="en-US"/>
              <a:pPr/>
              <a:t>12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D6579DB3-9F49-B923-4EDC-6DBBF520BF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825A64-F1E0-4C93-B80B-A23EE1CB227D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7FCDDA5B-0F97-C91E-A7F3-9E0C2EB02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Ingegneria del software...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AC20FA9C-1AD7-A219-F4E3-2959D7899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sz="1800" b="0"/>
              <a:t>Autore</a:t>
            </a:r>
            <a:r>
              <a:rPr lang="it-IT" altLang="en-US" sz="1800"/>
              <a:t>: Nome, Cognome, matricola …</a:t>
            </a:r>
          </a:p>
          <a:p>
            <a:r>
              <a:rPr lang="it-IT" altLang="en-US" sz="1800" b="0"/>
              <a:t>Titolo</a:t>
            </a:r>
            <a:r>
              <a:rPr lang="it-IT" altLang="en-US" sz="1800"/>
              <a:t>: nome della funzione (o modulo) implementata.</a:t>
            </a:r>
          </a:p>
          <a:p>
            <a:r>
              <a:rPr lang="it-IT" altLang="en-US" sz="1800" b="0"/>
              <a:t>Scopo: </a:t>
            </a:r>
            <a:r>
              <a:rPr lang="it-IT" altLang="en-US" sz="1800"/>
              <a:t>obiettivi dell’algoritmo implementato(sintetico)</a:t>
            </a:r>
          </a:p>
          <a:p>
            <a:r>
              <a:rPr lang="it-IT" altLang="en-US" sz="1800" b="0"/>
              <a:t>Specifiche: </a:t>
            </a:r>
            <a:r>
              <a:rPr lang="it-IT" altLang="en-US" sz="1800"/>
              <a:t>Nomi di funzioni, array, variabili importanti</a:t>
            </a:r>
          </a:p>
          <a:p>
            <a:r>
              <a:rPr lang="it-IT" altLang="en-US" sz="1800" b="0"/>
              <a:t>Descrizione: </a:t>
            </a:r>
            <a:r>
              <a:rPr lang="it-IT" altLang="en-US" sz="1800"/>
              <a:t>Informazioni sull’algoritmo implementato.	</a:t>
            </a:r>
          </a:p>
          <a:p>
            <a:r>
              <a:rPr lang="it-IT" altLang="en-US" sz="1800" b="0"/>
              <a:t>Lista dei Parametri: </a:t>
            </a:r>
            <a:r>
              <a:rPr lang="it-IT" altLang="en-US" sz="1800"/>
              <a:t>Parametri input e output</a:t>
            </a:r>
          </a:p>
          <a:p>
            <a:r>
              <a:rPr lang="it-IT" altLang="en-US" sz="1800" b="0"/>
              <a:t>Complessità di Tempo e Di Spazio </a:t>
            </a:r>
            <a:r>
              <a:rPr lang="it-IT" altLang="en-US" sz="1800"/>
              <a:t>	</a:t>
            </a:r>
          </a:p>
          <a:p>
            <a:r>
              <a:rPr lang="it-IT" altLang="en-US" sz="1800" b="0"/>
              <a:t>Altri parametri eventualmente vuoti:</a:t>
            </a:r>
          </a:p>
          <a:p>
            <a:pPr lvl="1"/>
            <a:r>
              <a:rPr lang="it-IT" altLang="en-US" sz="1600" b="1"/>
              <a:t>Indicatori di Errore:  </a:t>
            </a:r>
            <a:r>
              <a:rPr lang="it-IT" altLang="en-US" sz="1600"/>
              <a:t>	</a:t>
            </a:r>
          </a:p>
          <a:p>
            <a:pPr lvl="1"/>
            <a:r>
              <a:rPr lang="it-IT" altLang="en-US" sz="1600" b="1"/>
              <a:t>Routine Ausiliarie</a:t>
            </a:r>
            <a:endParaRPr lang="it-IT" altLang="en-US" sz="1600"/>
          </a:p>
          <a:p>
            <a:pPr lvl="1"/>
            <a:r>
              <a:rPr lang="it-IT" altLang="en-US" sz="1600" b="1"/>
              <a:t>Indicazioni sull’utilizzo</a:t>
            </a:r>
          </a:p>
          <a:p>
            <a:r>
              <a:rPr lang="it-IT" altLang="en-US" sz="1800" b="0"/>
              <a:t>Implementazione </a:t>
            </a:r>
          </a:p>
        </p:txBody>
      </p:sp>
      <p:sp>
        <p:nvSpPr>
          <p:cNvPr id="618501" name="AutoShape 5">
            <a:extLst>
              <a:ext uri="{FF2B5EF4-FFF2-40B4-BE49-F238E27FC236}">
                <a16:creationId xmlns:a16="http://schemas.microsoft.com/office/drawing/2014/main" id="{E1B5B2C4-644F-5FE2-B88A-51BD91C1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3DA148-D0F2-786D-9431-D29A61D84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250D-AFC4-47E6-BEFC-B0ECC27BE896}" type="slidenum">
              <a:rPr lang="it-IT" altLang="en-US"/>
              <a:pPr/>
              <a:t>13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0161A3C1-A5FA-9563-3691-C431DD01D1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51612D-8C38-4E75-A98F-E8B16074AEDD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60FD1247-CABE-7185-D637-B1869974C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2000"/>
              <a:t>Documentazione per Insertion Sort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3E57D220-ECCD-012C-250D-4BFF3AC0D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15000"/>
              </a:spcBef>
            </a:pPr>
            <a:r>
              <a:rPr lang="it-IT" altLang="en-US" sz="2000" b="1"/>
              <a:t>Scopo </a:t>
            </a:r>
            <a:r>
              <a:rPr lang="it-IT" altLang="en-US" sz="2000"/>
              <a:t>: Ordinamento di un array di numeri interi</a:t>
            </a:r>
          </a:p>
          <a:p>
            <a:pPr lvl="1">
              <a:spcBef>
                <a:spcPct val="15000"/>
              </a:spcBef>
            </a:pPr>
            <a:r>
              <a:rPr lang="it-IT" altLang="en-US" sz="2000" b="1"/>
              <a:t>Specifiche: </a:t>
            </a:r>
            <a:endParaRPr lang="it-IT" altLang="en-US" sz="2000"/>
          </a:p>
          <a:p>
            <a:pPr lvl="2">
              <a:spcBef>
                <a:spcPct val="15000"/>
              </a:spcBef>
            </a:pPr>
            <a:r>
              <a:rPr lang="it-IT" altLang="en-US" sz="2000"/>
              <a:t>array di interi “interi[MAX]” </a:t>
            </a:r>
          </a:p>
          <a:p>
            <a:pPr lvl="2">
              <a:spcBef>
                <a:spcPct val="15000"/>
              </a:spcBef>
            </a:pPr>
            <a:r>
              <a:rPr lang="it-IT" altLang="en-US" sz="2000"/>
              <a:t>void insertion(int interi[MAX], int tot); 	</a:t>
            </a:r>
          </a:p>
          <a:p>
            <a:pPr lvl="1">
              <a:spcBef>
                <a:spcPct val="15000"/>
              </a:spcBef>
            </a:pPr>
            <a:r>
              <a:rPr lang="it-IT" altLang="en-US" sz="2000" b="1"/>
              <a:t>Descrizione </a:t>
            </a:r>
            <a:r>
              <a:rPr lang="it-IT" altLang="en-US" sz="2000"/>
              <a:t>: L’insertion sort è un algoritmo molto efficiente per ordinare pochi numeri. Questo algoritmo è simile al modo che si potrebbe usare per ordinare un mazzo di carte…</a:t>
            </a:r>
          </a:p>
          <a:p>
            <a:pPr lvl="1">
              <a:spcBef>
                <a:spcPct val="15000"/>
              </a:spcBef>
            </a:pPr>
            <a:r>
              <a:rPr lang="it-IT" altLang="en-US" sz="2000" b="1"/>
              <a:t>Lista dei Parametri </a:t>
            </a:r>
            <a:endParaRPr lang="it-IT" altLang="en-US" sz="2000"/>
          </a:p>
          <a:p>
            <a:pPr lvl="1">
              <a:spcBef>
                <a:spcPct val="15000"/>
              </a:spcBef>
            </a:pPr>
            <a:r>
              <a:rPr lang="it-IT" altLang="en-US" sz="2000" i="1"/>
              <a:t>Input: </a:t>
            </a:r>
          </a:p>
          <a:p>
            <a:pPr lvl="2">
              <a:spcBef>
                <a:spcPct val="15000"/>
              </a:spcBef>
            </a:pPr>
            <a:r>
              <a:rPr lang="it-IT" altLang="en-US" sz="2000"/>
              <a:t>interi[ ]: vettore contenente gli elementi da ordinare </a:t>
            </a:r>
          </a:p>
          <a:p>
            <a:pPr lvl="2">
              <a:spcBef>
                <a:spcPct val="15000"/>
              </a:spcBef>
            </a:pPr>
            <a:r>
              <a:rPr lang="it-IT" altLang="en-US" sz="2000"/>
              <a:t>tot numero degli elementi contenuti nel vettore </a:t>
            </a:r>
          </a:p>
          <a:p>
            <a:pPr lvl="1">
              <a:spcBef>
                <a:spcPct val="15000"/>
              </a:spcBef>
            </a:pPr>
            <a:r>
              <a:rPr lang="it-IT" altLang="en-US" sz="2000" i="1"/>
              <a:t>Output: </a:t>
            </a:r>
            <a:r>
              <a:rPr lang="it-IT" altLang="en-US" sz="2000"/>
              <a:t>array interi[ ] ordinato in ordine crescente.</a:t>
            </a:r>
          </a:p>
        </p:txBody>
      </p:sp>
      <p:sp>
        <p:nvSpPr>
          <p:cNvPr id="619525" name="AutoShape 5">
            <a:extLst>
              <a:ext uri="{FF2B5EF4-FFF2-40B4-BE49-F238E27FC236}">
                <a16:creationId xmlns:a16="http://schemas.microsoft.com/office/drawing/2014/main" id="{1E025ED6-6A08-DF07-4BD1-E4B2A7C76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904CA96-84C8-44AD-388F-2B5A81D0B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37F4F-BFC2-4B9D-B882-B778613428AF}" type="slidenum">
              <a:rPr lang="it-IT" altLang="en-US"/>
              <a:pPr/>
              <a:t>14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F60C8E3F-F197-AD07-A148-8AAE86F7D3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AB7519E-1642-4118-93E3-FF0CF75304EE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D9E1C02B-4716-3253-0D57-80CA50F5A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2000"/>
              <a:t>Documentazione per Insertion Sort</a:t>
            </a:r>
          </a:p>
        </p:txBody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CC7FD432-7DD9-C87F-63AF-E327B85E9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it-IT" altLang="en-US"/>
              <a:t>Complessità di Tempo </a:t>
            </a:r>
          </a:p>
          <a:p>
            <a:pPr marL="623888" lvl="1" indent="-266700">
              <a:lnSpc>
                <a:spcPct val="120000"/>
              </a:lnSpc>
            </a:pPr>
            <a:r>
              <a:rPr lang="it-IT" altLang="en-US"/>
              <a:t>L’algoritmo inserisce il componente </a:t>
            </a:r>
            <a:r>
              <a:rPr lang="it-IT" altLang="en-US" b="1"/>
              <a:t>interi[i] </a:t>
            </a:r>
            <a:r>
              <a:rPr lang="it-IT" altLang="en-US"/>
              <a:t>nel vettore già ordinato di componenti </a:t>
            </a:r>
            <a:r>
              <a:rPr lang="it-IT" altLang="en-US" b="1"/>
              <a:t>interi[0]...interi[i-1]</a:t>
            </a:r>
            <a:r>
              <a:rPr lang="it-IT" altLang="en-US"/>
              <a:t> spostando di una posizione tutti i componenti che seguono quello da inserire. </a:t>
            </a:r>
          </a:p>
          <a:p>
            <a:pPr marL="623888" lvl="1" indent="-266700">
              <a:lnSpc>
                <a:spcPct val="120000"/>
              </a:lnSpc>
            </a:pPr>
            <a:r>
              <a:rPr lang="it-IT" altLang="en-US"/>
              <a:t>Ad ogni passo la procedura compie nel caso peggiore (vettore ordinato al contrario), N-1 confronti, essendo N la lunghezza del vettore corrente e i-1 spostamenti. </a:t>
            </a:r>
          </a:p>
          <a:p>
            <a:pPr marL="623888" lvl="1" indent="-266700">
              <a:lnSpc>
                <a:spcPct val="120000"/>
              </a:lnSpc>
            </a:pPr>
            <a:r>
              <a:rPr lang="it-IT" altLang="en-US"/>
              <a:t>Le operazioni nel caso peggiore sono dunque (1+2+...+N-1), cioè, nel caso peggiore la complessità asintotica di tempo è O(n</a:t>
            </a:r>
            <a:r>
              <a:rPr lang="it-IT" altLang="en-US" baseline="30000"/>
              <a:t>2</a:t>
            </a:r>
            <a:r>
              <a:rPr lang="it-IT" altLang="en-US"/>
              <a:t>). Nel caso migliore (vettore ordinato) bastano N-1 confronti. </a:t>
            </a:r>
          </a:p>
        </p:txBody>
      </p:sp>
      <p:sp>
        <p:nvSpPr>
          <p:cNvPr id="620549" name="AutoShape 5">
            <a:extLst>
              <a:ext uri="{FF2B5EF4-FFF2-40B4-BE49-F238E27FC236}">
                <a16:creationId xmlns:a16="http://schemas.microsoft.com/office/drawing/2014/main" id="{200453C3-D0ED-340A-7743-49B7F8635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2E42590-A784-AB49-A151-B714C69B1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565BE-8B7F-496D-8808-234BA5904BE6}" type="slidenum">
              <a:rPr lang="it-IT" altLang="en-US"/>
              <a:pPr/>
              <a:t>15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3F152C1-74F0-87D7-4022-C0938123CA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172010-A3E5-4889-9C97-32E7A15C7049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91351C47-3466-7B6E-F0DA-3357DA0F3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2000"/>
              <a:t>Documentazione per Insertion Sort</a:t>
            </a: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CB615197-519A-053F-904C-9C19F0EE3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5843587" cy="4497387"/>
          </a:xfrm>
        </p:spPr>
        <p:txBody>
          <a:bodyPr/>
          <a:lstStyle/>
          <a:p>
            <a:pPr marL="357188" indent="-357188" algn="ctr">
              <a:lnSpc>
                <a:spcPct val="120000"/>
              </a:lnSpc>
            </a:pPr>
            <a:r>
              <a:rPr lang="it-IT" altLang="en-US" b="0"/>
              <a:t>Complessità di Spazio: </a:t>
            </a:r>
          </a:p>
          <a:p>
            <a:pPr marL="357188" indent="-357188">
              <a:lnSpc>
                <a:spcPct val="120000"/>
              </a:lnSpc>
            </a:pPr>
            <a:r>
              <a:rPr lang="it-IT" altLang="en-US"/>
              <a:t>La struttura dati utilizzata per implementare l’algoritmo è un ARRAY monodimensionale, contenente i valori da ordinare, di conseguenza la complessità di spazio è O(n). </a:t>
            </a:r>
          </a:p>
          <a:p>
            <a:pPr marL="357188" indent="-357188">
              <a:lnSpc>
                <a:spcPct val="120000"/>
              </a:lnSpc>
            </a:pPr>
            <a:r>
              <a:rPr lang="it-IT" altLang="en-US"/>
              <a:t>	</a:t>
            </a:r>
          </a:p>
          <a:p>
            <a:pPr marL="357188" indent="-357188">
              <a:lnSpc>
                <a:spcPct val="120000"/>
              </a:lnSpc>
            </a:pPr>
            <a:r>
              <a:rPr lang="it-IT" altLang="en-US"/>
              <a:t>Esempi di esecuzione: </a:t>
            </a:r>
          </a:p>
          <a:p>
            <a:pPr lvl="1" algn="just">
              <a:lnSpc>
                <a:spcPct val="120000"/>
              </a:lnSpc>
            </a:pPr>
            <a:r>
              <a:rPr lang="it-IT" altLang="en-US"/>
              <a:t>Dati in ingresso i numeri: 20 11 45, si ottiene in uscita: 11 20 45</a:t>
            </a:r>
            <a:endParaRPr lang="it-IT" altLang="en-US" sz="1600">
              <a:solidFill>
                <a:srgbClr val="0000FF"/>
              </a:solidFill>
            </a:endParaRPr>
          </a:p>
        </p:txBody>
      </p:sp>
      <p:sp>
        <p:nvSpPr>
          <p:cNvPr id="621576" name="AutoShape 8">
            <a:extLst>
              <a:ext uri="{FF2B5EF4-FFF2-40B4-BE49-F238E27FC236}">
                <a16:creationId xmlns:a16="http://schemas.microsoft.com/office/drawing/2014/main" id="{B85592C6-423F-642B-07D9-8F4253A8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6629400" cy="4465637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21577" name="AutoShape 9">
            <a:extLst>
              <a:ext uri="{FF2B5EF4-FFF2-40B4-BE49-F238E27FC236}">
                <a16:creationId xmlns:a16="http://schemas.microsoft.com/office/drawing/2014/main" id="{DA920AEE-97E4-50BE-9B73-92A886A9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700213"/>
            <a:ext cx="1606550" cy="4471987"/>
          </a:xfrm>
          <a:prstGeom prst="roundRect">
            <a:avLst>
              <a:gd name="adj" fmla="val 2843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21578" name="Rectangle 10">
            <a:extLst>
              <a:ext uri="{FF2B5EF4-FFF2-40B4-BE49-F238E27FC236}">
                <a16:creationId xmlns:a16="http://schemas.microsoft.com/office/drawing/2014/main" id="{F7774976-9603-9663-87EA-20BDBB37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844675"/>
            <a:ext cx="1436688" cy="4251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476250" indent="-285750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95350" indent="-228600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14450" indent="-228600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733550" indent="-228600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907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479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51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623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r>
              <a:rPr lang="it-IT" altLang="en-US" sz="900" b="0"/>
              <a:t>Risorse:</a:t>
            </a:r>
            <a:endParaRPr lang="it-IT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r>
              <a:rPr lang="en-GB" altLang="en-US" sz="800">
                <a:hlinkClick r:id="rId2" action="ppaction://hlinkfile"/>
              </a:rPr>
              <a:t>Documentazione Insertion Sort</a:t>
            </a: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r>
              <a:rPr lang="en-GB" altLang="en-US" sz="800">
                <a:hlinkClick r:id="rId3" action="ppaction://hlinkfile"/>
              </a:rPr>
              <a:t>QuickSort</a:t>
            </a: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it-IT" altLang="en-US" sz="800"/>
          </a:p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endParaRPr lang="it-IT" altLang="en-US" sz="800"/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DBF386C-1063-E9D3-9880-BFB350D6C8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36DBA-E827-450A-9CA8-0F7890C3F017}" type="slidenum">
              <a:rPr lang="it-IT" altLang="en-US"/>
              <a:pPr/>
              <a:t>16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91C7C780-7DC5-0F90-24D5-075ECF2DF0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00E52D-FB21-411E-AD10-8238414F5DEA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48E9B5C6-7620-FE78-468C-70251B18F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Heapsort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B2B40C3E-96AB-FECE-D41C-08E264BF9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/>
            <a:r>
              <a:rPr lang="it-IT" altLang="en-US"/>
              <a:t>L’Heapsort è un algoritmo di ordinamento molto efficiente:</a:t>
            </a:r>
          </a:p>
          <a:p>
            <a:pPr marL="357188" indent="-357188"/>
            <a:r>
              <a:rPr lang="it-IT" altLang="en-US"/>
              <a:t>Come l’insertion Sort e il Quicksort, l’Heapsort ordina sul posto</a:t>
            </a:r>
          </a:p>
          <a:p>
            <a:pPr marL="357188" indent="-357188"/>
            <a:r>
              <a:rPr lang="it-IT" altLang="en-US"/>
              <a:t>Meglio dell’Insertion Sort e del Quicksort, il running time dell’Heapsort è 0(nlogn) nel caso peggiore</a:t>
            </a:r>
          </a:p>
          <a:p>
            <a:pPr marL="357188" indent="-357188"/>
            <a:r>
              <a:rPr lang="it-IT" altLang="en-US"/>
              <a:t>L’algoritmo di Heapsort basa la sua potenza sull’utilizzo di una struttura dati chiamata </a:t>
            </a:r>
            <a:r>
              <a:rPr lang="it-IT" altLang="en-US" b="0"/>
              <a:t>Heap</a:t>
            </a:r>
            <a:r>
              <a:rPr lang="it-IT" altLang="en-US"/>
              <a:t>, che gestisce intelligentemente le informazioni durante l’esecuzione dell’algoritmo di ordinamento.</a:t>
            </a:r>
          </a:p>
        </p:txBody>
      </p:sp>
      <p:sp>
        <p:nvSpPr>
          <p:cNvPr id="659461" name="AutoShape 5">
            <a:extLst>
              <a:ext uri="{FF2B5EF4-FFF2-40B4-BE49-F238E27FC236}">
                <a16:creationId xmlns:a16="http://schemas.microsoft.com/office/drawing/2014/main" id="{2A57C6FE-C5CA-E2FF-5D05-70D5D851E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11D495C-CF64-A19D-DE02-C807AB3D23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DF5F6-4503-4EEC-BCCB-77DC2C24CB94}" type="slidenum">
              <a:rPr lang="it-IT" altLang="en-US"/>
              <a:pPr/>
              <a:t>17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F10B5A8-4F59-23A4-6486-8656F1A1E3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D401EC-4526-4E4A-88A0-734318BE87E7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id="{E9E108F5-C504-BC5F-E7A7-35888D76D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Heap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157FB56C-B497-C9A0-8AD8-4D63E50C9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>
              <a:tabLst>
                <a:tab pos="714375" algn="l"/>
              </a:tabLst>
            </a:pPr>
            <a:r>
              <a:rPr lang="it-IT" altLang="en-US"/>
              <a:t>La struttura dati Heap (binaria) è un array che può essere visto come un albero binario completo</a:t>
            </a:r>
          </a:p>
          <a:p>
            <a:pPr marL="357188" indent="-357188">
              <a:tabLst>
                <a:tab pos="714375" algn="l"/>
              </a:tabLst>
            </a:pPr>
            <a:r>
              <a:rPr lang="it-IT" altLang="en-US"/>
              <a:t>Proprietà fondamentale degli Heap è che il valore associato al nodo padre è sempre maggiore o uguale a quello associato ai nodi figli </a:t>
            </a:r>
          </a:p>
          <a:p>
            <a:pPr marL="357188" indent="-357188">
              <a:tabLst>
                <a:tab pos="714375" algn="l"/>
              </a:tabLst>
            </a:pPr>
            <a:r>
              <a:rPr lang="it-IT" altLang="en-US"/>
              <a:t>Un Array A per rappresentare un Heap ha bisogno di due attributi: </a:t>
            </a:r>
          </a:p>
          <a:p>
            <a:pPr marL="803275" lvl="1" indent="-266700">
              <a:tabLst>
                <a:tab pos="714375" algn="l"/>
              </a:tabLst>
            </a:pPr>
            <a:r>
              <a:rPr lang="it-IT" altLang="en-US"/>
              <a:t>Lunghezza dell’array</a:t>
            </a:r>
          </a:p>
          <a:p>
            <a:pPr marL="803275" lvl="1" indent="-266700">
              <a:tabLst>
                <a:tab pos="714375" algn="l"/>
              </a:tabLst>
            </a:pPr>
            <a:r>
              <a:rPr lang="it-IT" altLang="en-US"/>
              <a:t>Elementi dell’Heap memorizzati nell’array</a:t>
            </a:r>
          </a:p>
        </p:txBody>
      </p:sp>
      <p:sp>
        <p:nvSpPr>
          <p:cNvPr id="660485" name="AutoShape 5">
            <a:extLst>
              <a:ext uri="{FF2B5EF4-FFF2-40B4-BE49-F238E27FC236}">
                <a16:creationId xmlns:a16="http://schemas.microsoft.com/office/drawing/2014/main" id="{C79434A3-90CE-78A5-1883-412FB4D4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0B228D0-E027-5396-A226-986BFD20A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708D-E952-4BDB-8820-E85BFC10B5C5}" type="slidenum">
              <a:rPr lang="it-IT" altLang="en-US"/>
              <a:pPr/>
              <a:t>18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2C4D374B-3F3B-88F5-0059-D6736A931F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5286BF-2B58-47F7-8708-95E392EA1F64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1FA6E1CD-F1EC-9F29-48E8-47C60B5F9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Organizzazione dell’array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AC48FB3B-E1E8-CA85-3C88-6B5F86E1B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8288" indent="-268288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La radice dell’Heap è sempre memorizzata nel primo elemento dell’array. </a:t>
            </a:r>
          </a:p>
          <a:p>
            <a:pPr marL="268288" indent="-268288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Dato un nodo i, il suo nodo padre, figlio sx e dx possono essere calcolati nel modo seguente: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int left(int i)   		{ return 2*i+1;}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int right(int i) 		{ return 2*i+2;}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int parent (int i)   	{return (i-1)/2;}</a:t>
            </a:r>
            <a:endParaRPr lang="it-IT" altLang="en-US" sz="20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endParaRPr lang="it-IT" altLang="en-US"/>
          </a:p>
          <a:p>
            <a:pPr marL="268288" indent="-268288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N.B. Nel C il primo elemento di un vettore A è A[0]. Nel libro di testo “Algoritmi e Strutture Dati”, il primo elemento è invece A[1] e i valori precedenti sono dati dalle seguenti pseudo-funzioni: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/>
              <a:t>Parent (i) return</a:t>
            </a:r>
            <a:r>
              <a:rPr lang="it-IT" altLang="en-US">
                <a:cs typeface="Lucida Sans Unicode" panose="020B0602030504020204" pitchFamily="34" charset="0"/>
              </a:rPr>
              <a:t>⌊i/2⌋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>
                <a:cs typeface="Lucida Sans Unicode" panose="020B0602030504020204" pitchFamily="34" charset="0"/>
              </a:rPr>
              <a:t>Left (i) return 2i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it-IT" altLang="en-US">
                <a:cs typeface="Lucida Sans Unicode" panose="020B0602030504020204" pitchFamily="34" charset="0"/>
              </a:rPr>
              <a:t>Right(i) return 2i+1</a:t>
            </a:r>
          </a:p>
        </p:txBody>
      </p:sp>
      <p:sp>
        <p:nvSpPr>
          <p:cNvPr id="661509" name="AutoShape 5">
            <a:extLst>
              <a:ext uri="{FF2B5EF4-FFF2-40B4-BE49-F238E27FC236}">
                <a16:creationId xmlns:a16="http://schemas.microsoft.com/office/drawing/2014/main" id="{4E6B6177-F902-9F9B-A12A-8C36185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40B2CCE-744E-2CDA-13AC-C83EE4AE7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E997-C47D-4635-8B92-6D956C2D9AD9}" type="slidenum">
              <a:rPr lang="it-IT" altLang="en-US"/>
              <a:pPr/>
              <a:t>19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CCBF8DC2-8BB7-5C3D-146F-001A57688A7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9C29606-FC7D-418E-B1C1-3AB2ADA69BAA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id="{F9E3732F-B74A-FF2E-AE56-B1934B7A8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 di Heap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9FB46034-594C-3C1F-465B-C02575FC9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sz="2600"/>
              <a:t>Heap con 10 vertici</a:t>
            </a:r>
          </a:p>
        </p:txBody>
      </p:sp>
      <p:pic>
        <p:nvPicPr>
          <p:cNvPr id="662532" name="Picture 4" descr="Heap with n = 10 vertices">
            <a:extLst>
              <a:ext uri="{FF2B5EF4-FFF2-40B4-BE49-F238E27FC236}">
                <a16:creationId xmlns:a16="http://schemas.microsoft.com/office/drawing/2014/main" id="{1EEBDC4F-ADC0-A171-E339-294114D9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28850"/>
            <a:ext cx="5113338" cy="35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2585" name="Group 57">
            <a:extLst>
              <a:ext uri="{FF2B5EF4-FFF2-40B4-BE49-F238E27FC236}">
                <a16:creationId xmlns:a16="http://schemas.microsoft.com/office/drawing/2014/main" id="{9657D64D-B4B4-4930-37F4-1B999324739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356100" y="5084763"/>
          <a:ext cx="3709988" cy="720726"/>
        </p:xfrm>
        <a:graphic>
          <a:graphicData uri="http://schemas.openxmlformats.org/drawingml/2006/table">
            <a:tbl>
              <a:tblPr/>
              <a:tblGrid>
                <a:gridCol w="338138">
                  <a:extLst>
                    <a:ext uri="{9D8B030D-6E8A-4147-A177-3AD203B41FA5}">
                      <a16:colId xmlns:a16="http://schemas.microsoft.com/office/drawing/2014/main" val="337738029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359405169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3350956162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13943783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624344390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16787298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3574059428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1090111075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178546074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888401056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298895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16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64656"/>
                  </a:ext>
                </a:extLst>
              </a:tr>
            </a:tbl>
          </a:graphicData>
        </a:graphic>
      </p:graphicFrame>
      <p:sp>
        <p:nvSpPr>
          <p:cNvPr id="662586" name="AutoShape 58">
            <a:extLst>
              <a:ext uri="{FF2B5EF4-FFF2-40B4-BE49-F238E27FC236}">
                <a16:creationId xmlns:a16="http://schemas.microsoft.com/office/drawing/2014/main" id="{2D3E250C-695B-B84B-4F5D-68207D949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23B9E44-3C77-299B-B271-F621ADD330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4BDD8-4DCD-4C17-A116-CC54B5A7BFFD}" type="slidenum">
              <a:rPr lang="it-IT" altLang="en-US"/>
              <a:pPr/>
              <a:t>2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FFA57223-1CBC-0B11-E4EE-8C01002AEC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2650A7-1DDD-4FE5-8990-16B9524BBC79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04162" name="Rectangle 2">
            <a:extLst>
              <a:ext uri="{FF2B5EF4-FFF2-40B4-BE49-F238E27FC236}">
                <a16:creationId xmlns:a16="http://schemas.microsoft.com/office/drawing/2014/main" id="{8DC96F5D-C8E4-7C46-F132-ECE2CB9DE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La Ricorsione</a:t>
            </a:r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C1D378B2-B8C6-38CE-0D5C-1FA0B856D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 algn="just"/>
            <a:r>
              <a:rPr lang="it-IT" altLang="en-US"/>
              <a:t>Il concetto di ricorsione nasce dalla possibilità di eseguire un compito applicando lo stesso algoritmo ad un dominio ridotto rispetto a quello originale </a:t>
            </a:r>
            <a:r>
              <a:rPr lang="it-IT" altLang="en-US">
                <a:solidFill>
                  <a:srgbClr val="CC1F02"/>
                </a:solidFill>
              </a:rPr>
              <a:t>fondendo</a:t>
            </a:r>
            <a:r>
              <a:rPr lang="it-IT" altLang="en-US"/>
              <a:t> i risultati.</a:t>
            </a:r>
          </a:p>
          <a:p>
            <a:pPr marL="357188" indent="-357188" algn="just"/>
            <a:r>
              <a:rPr lang="it-IT" altLang="en-US"/>
              <a:t>Le funzioni C possono essere usate ricorsivamente, cioè una funzione può chiamare se stessa sia direttamente che indirettamente.</a:t>
            </a:r>
          </a:p>
          <a:p>
            <a:pPr marL="357188" indent="-357188" algn="just"/>
            <a:r>
              <a:rPr lang="it-IT" altLang="en-US"/>
              <a:t>Nella ricorsione è importante la condizione di uscita. </a:t>
            </a:r>
          </a:p>
          <a:p>
            <a:pPr marL="357188" indent="-357188" algn="just"/>
            <a:r>
              <a:rPr lang="it-IT" altLang="en-US"/>
              <a:t>Il problema deve poter essere suddiviso in sotto-problemi più piccoli fino ad arrivare ad un sotto-problema banale di cui si conosce immediatamente la soluzione.</a:t>
            </a:r>
          </a:p>
          <a:p>
            <a:pPr marL="357188" indent="-357188" algn="just"/>
            <a:endParaRPr lang="it-IT" altLang="en-US"/>
          </a:p>
        </p:txBody>
      </p:sp>
      <p:sp>
        <p:nvSpPr>
          <p:cNvPr id="604165" name="AutoShape 5">
            <a:extLst>
              <a:ext uri="{FF2B5EF4-FFF2-40B4-BE49-F238E27FC236}">
                <a16:creationId xmlns:a16="http://schemas.microsoft.com/office/drawing/2014/main" id="{6AC3BEF5-FC83-C302-BF44-94833B9E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29673CC-F630-4FC7-BFAF-34D6E4212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2663D-5D25-4D0D-88D0-32AEC5B4FFEF}" type="slidenum">
              <a:rPr lang="it-IT" altLang="en-US"/>
              <a:pPr/>
              <a:t>20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1A36FB25-98B7-DAD9-3B60-B663EBADE1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01B446E-624B-47D2-BDB7-8F7ABE4FFD5D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884DAEB2-0F81-3A2E-B28F-154845A3E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Heapify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59151A8C-B1C1-306A-D838-98603F23B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/>
            <a:r>
              <a:rPr lang="it-IT" altLang="en-US"/>
              <a:t>Una subroutine molto importante per la manipolazione degli Heap è Heapfy. </a:t>
            </a:r>
          </a:p>
          <a:p>
            <a:pPr marL="357188" indent="-357188"/>
            <a:r>
              <a:rPr lang="it-IT" altLang="en-US"/>
              <a:t>Questa routine ha il compito di assicurare il rispetto della proprietà fondamentale degli Heap. Cioè, che il valore di ogni nodo non è inferiore di quello dei propri figli.</a:t>
            </a:r>
          </a:p>
          <a:p>
            <a:pPr marL="357188" indent="-357188"/>
            <a:r>
              <a:rPr lang="it-IT" altLang="en-US"/>
              <a:t>Di seguito mostriamo una funzione ricorsiva Heapify che ha il compito di far scendere il valore di un nodo che viola la proprietà di Heap lungo i suoi sottoalberi.</a:t>
            </a:r>
          </a:p>
          <a:p>
            <a:pPr marL="357188" indent="-357188"/>
            <a:endParaRPr lang="it-IT" altLang="en-US"/>
          </a:p>
        </p:txBody>
      </p:sp>
      <p:sp>
        <p:nvSpPr>
          <p:cNvPr id="663557" name="AutoShape 5">
            <a:extLst>
              <a:ext uri="{FF2B5EF4-FFF2-40B4-BE49-F238E27FC236}">
                <a16:creationId xmlns:a16="http://schemas.microsoft.com/office/drawing/2014/main" id="{7D51BBFE-6471-C17E-1B6D-77CF3C80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B702CF3-3FCD-BD3D-E4C3-369EA0B38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4597-3AB1-4A9E-A851-A7AA4B3CC957}" type="slidenum">
              <a:rPr lang="it-IT" altLang="en-US"/>
              <a:pPr/>
              <a:t>21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A04B7F19-C23B-5295-0CC8-033E674E9D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2EC7087-4A67-4B9B-9054-84E2F317D287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4BE1EC98-3454-9CE2-5610-EEF9A2856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Implementazione di Heapify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BD618932-8FE1-EE4D-3549-C02038438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786687" cy="4352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void Heapify(int A[MAX], int i)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int l,r,largest;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l = left(i);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r = right(i);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if (l &lt; HeapSize &amp;&amp; A[l] &gt; A[i])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largest = l;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else largest = i;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if (r &lt; HeapSize &amp;&amp; A[r] &gt; A[largest])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largest = r;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it-IT" altLang="en-US" sz="1800">
              <a:solidFill>
                <a:srgbClr val="1204CA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if (largest != i)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swap(A, i, largest);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Heapify(A, largest);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}</a:t>
            </a:r>
          </a:p>
        </p:txBody>
      </p:sp>
      <p:sp>
        <p:nvSpPr>
          <p:cNvPr id="664582" name="AutoShape 6">
            <a:extLst>
              <a:ext uri="{FF2B5EF4-FFF2-40B4-BE49-F238E27FC236}">
                <a16:creationId xmlns:a16="http://schemas.microsoft.com/office/drawing/2014/main" id="{988C6386-3E10-1321-20C8-4AE905C6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12CED52-6B32-7131-852A-9AF1C4CCF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EC39-45E1-4DB4-B2CD-53903E668516}" type="slidenum">
              <a:rPr lang="it-IT" altLang="en-US"/>
              <a:pPr/>
              <a:t>22</a:t>
            </a:fld>
            <a:endParaRPr lang="it-IT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10E0DBD-5824-706D-62C7-42DCD56132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5A0A99-60C2-4530-B851-0B4C5BDE41D8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6A6249E6-E061-BDA5-4E71-277B6AE51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heapify</a:t>
            </a:r>
          </a:p>
        </p:txBody>
      </p:sp>
      <p:sp>
        <p:nvSpPr>
          <p:cNvPr id="665603" name="Oval 3">
            <a:extLst>
              <a:ext uri="{FF2B5EF4-FFF2-40B4-BE49-F238E27FC236}">
                <a16:creationId xmlns:a16="http://schemas.microsoft.com/office/drawing/2014/main" id="{79EE3A80-F21A-9145-45AF-947719BA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633538"/>
            <a:ext cx="527050" cy="579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04" name="Line 4">
            <a:extLst>
              <a:ext uri="{FF2B5EF4-FFF2-40B4-BE49-F238E27FC236}">
                <a16:creationId xmlns:a16="http://schemas.microsoft.com/office/drawing/2014/main" id="{7E71ACF3-5CB7-605A-0ABD-1F4E50345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975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05" name="Group 5">
            <a:extLst>
              <a:ext uri="{FF2B5EF4-FFF2-40B4-BE49-F238E27FC236}">
                <a16:creationId xmlns:a16="http://schemas.microsoft.com/office/drawing/2014/main" id="{3FB92CF1-D09B-B2D5-443E-F3078E08CC20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2765425"/>
            <a:ext cx="2516187" cy="1711325"/>
            <a:chOff x="732" y="3828"/>
            <a:chExt cx="1260" cy="780"/>
          </a:xfrm>
        </p:grpSpPr>
        <p:sp>
          <p:nvSpPr>
            <p:cNvPr id="665606" name="Oval 6">
              <a:extLst>
                <a:ext uri="{FF2B5EF4-FFF2-40B4-BE49-F238E27FC236}">
                  <a16:creationId xmlns:a16="http://schemas.microsoft.com/office/drawing/2014/main" id="{DD75F72B-514E-A6B0-B662-50F1E9BC4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5607" name="Group 7">
              <a:extLst>
                <a:ext uri="{FF2B5EF4-FFF2-40B4-BE49-F238E27FC236}">
                  <a16:creationId xmlns:a16="http://schemas.microsoft.com/office/drawing/2014/main" id="{7172367C-D522-CFCD-CB76-6A61AD274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5608" name="Line 8">
                <a:extLst>
                  <a:ext uri="{FF2B5EF4-FFF2-40B4-BE49-F238E27FC236}">
                    <a16:creationId xmlns:a16="http://schemas.microsoft.com/office/drawing/2014/main" id="{A1312C06-CBC6-3EB6-9EFB-D35836685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09" name="Oval 9">
                <a:extLst>
                  <a:ext uri="{FF2B5EF4-FFF2-40B4-BE49-F238E27FC236}">
                    <a16:creationId xmlns:a16="http://schemas.microsoft.com/office/drawing/2014/main" id="{620ED840-1062-13D7-84D1-39C5B381D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5610" name="Group 10">
              <a:extLst>
                <a:ext uri="{FF2B5EF4-FFF2-40B4-BE49-F238E27FC236}">
                  <a16:creationId xmlns:a16="http://schemas.microsoft.com/office/drawing/2014/main" id="{9A8291FA-3F5C-2F61-49C4-A4184E4509F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5611" name="Line 11">
                <a:extLst>
                  <a:ext uri="{FF2B5EF4-FFF2-40B4-BE49-F238E27FC236}">
                    <a16:creationId xmlns:a16="http://schemas.microsoft.com/office/drawing/2014/main" id="{B03CEFCB-5410-EF35-2CE2-25AB85EA6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12" name="Oval 12">
                <a:extLst>
                  <a:ext uri="{FF2B5EF4-FFF2-40B4-BE49-F238E27FC236}">
                    <a16:creationId xmlns:a16="http://schemas.microsoft.com/office/drawing/2014/main" id="{2B79B89C-93E8-4F41-92C9-32ABFF35D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5613" name="Line 13">
            <a:extLst>
              <a:ext uri="{FF2B5EF4-FFF2-40B4-BE49-F238E27FC236}">
                <a16:creationId xmlns:a16="http://schemas.microsoft.com/office/drawing/2014/main" id="{0EDF9413-CF0B-2CE8-92A6-A4DD7B846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14" name="Group 14">
            <a:extLst>
              <a:ext uri="{FF2B5EF4-FFF2-40B4-BE49-F238E27FC236}">
                <a16:creationId xmlns:a16="http://schemas.microsoft.com/office/drawing/2014/main" id="{D0D46E2B-F3BF-C56C-78A6-15BF9B2EEC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92650" y="2740025"/>
            <a:ext cx="2517775" cy="1711325"/>
            <a:chOff x="732" y="3828"/>
            <a:chExt cx="1260" cy="780"/>
          </a:xfrm>
        </p:grpSpPr>
        <p:sp>
          <p:nvSpPr>
            <p:cNvPr id="665615" name="Oval 15">
              <a:extLst>
                <a:ext uri="{FF2B5EF4-FFF2-40B4-BE49-F238E27FC236}">
                  <a16:creationId xmlns:a16="http://schemas.microsoft.com/office/drawing/2014/main" id="{11F91210-40DE-E464-ACE2-DF25C7282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5616" name="Group 16">
              <a:extLst>
                <a:ext uri="{FF2B5EF4-FFF2-40B4-BE49-F238E27FC236}">
                  <a16:creationId xmlns:a16="http://schemas.microsoft.com/office/drawing/2014/main" id="{E2D661D7-33CB-6B47-02EF-D0173D143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5617" name="Line 17">
                <a:extLst>
                  <a:ext uri="{FF2B5EF4-FFF2-40B4-BE49-F238E27FC236}">
                    <a16:creationId xmlns:a16="http://schemas.microsoft.com/office/drawing/2014/main" id="{C40111AB-1215-D0AC-A25D-EE058A1D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18" name="Oval 18">
                <a:extLst>
                  <a:ext uri="{FF2B5EF4-FFF2-40B4-BE49-F238E27FC236}">
                    <a16:creationId xmlns:a16="http://schemas.microsoft.com/office/drawing/2014/main" id="{E4943183-A909-0ACB-5BF7-4F3D5C9DC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5619" name="Group 19">
              <a:extLst>
                <a:ext uri="{FF2B5EF4-FFF2-40B4-BE49-F238E27FC236}">
                  <a16:creationId xmlns:a16="http://schemas.microsoft.com/office/drawing/2014/main" id="{92124B6A-0116-F4FE-BD8D-4DD4A919E1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5620" name="Line 20">
                <a:extLst>
                  <a:ext uri="{FF2B5EF4-FFF2-40B4-BE49-F238E27FC236}">
                    <a16:creationId xmlns:a16="http://schemas.microsoft.com/office/drawing/2014/main" id="{0EEAFD6A-DA0E-98BD-6BCB-0E1055932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21" name="Oval 21">
                <a:extLst>
                  <a:ext uri="{FF2B5EF4-FFF2-40B4-BE49-F238E27FC236}">
                    <a16:creationId xmlns:a16="http://schemas.microsoft.com/office/drawing/2014/main" id="{802437A3-3512-12C8-2AD4-5AA10A4B8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5622" name="Line 22">
            <a:extLst>
              <a:ext uri="{FF2B5EF4-FFF2-40B4-BE49-F238E27FC236}">
                <a16:creationId xmlns:a16="http://schemas.microsoft.com/office/drawing/2014/main" id="{0CAE6F74-F1C5-B210-767B-6558AD5E76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463" y="4451350"/>
            <a:ext cx="265112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23" name="Oval 23">
            <a:extLst>
              <a:ext uri="{FF2B5EF4-FFF2-40B4-BE49-F238E27FC236}">
                <a16:creationId xmlns:a16="http://schemas.microsoft.com/office/drawing/2014/main" id="{08824710-0567-81B2-0411-0B96DACF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399088"/>
            <a:ext cx="528638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4" name="Line 24">
            <a:extLst>
              <a:ext uri="{FF2B5EF4-FFF2-40B4-BE49-F238E27FC236}">
                <a16:creationId xmlns:a16="http://schemas.microsoft.com/office/drawing/2014/main" id="{FCD99DC0-16C8-48BE-FCB3-860BFD88E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451350"/>
            <a:ext cx="336550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25" name="Oval 25">
            <a:extLst>
              <a:ext uri="{FF2B5EF4-FFF2-40B4-BE49-F238E27FC236}">
                <a16:creationId xmlns:a16="http://schemas.microsoft.com/office/drawing/2014/main" id="{6C8450FB-F29B-9EF7-4DC4-046D0E79A4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35163" y="5399088"/>
            <a:ext cx="528637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6" name="Line 26">
            <a:extLst>
              <a:ext uri="{FF2B5EF4-FFF2-40B4-BE49-F238E27FC236}">
                <a16:creationId xmlns:a16="http://schemas.microsoft.com/office/drawing/2014/main" id="{C9BACA8D-B257-5B5C-10BB-4C0A862114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4451350"/>
            <a:ext cx="2635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27" name="Oval 27">
            <a:extLst>
              <a:ext uri="{FF2B5EF4-FFF2-40B4-BE49-F238E27FC236}">
                <a16:creationId xmlns:a16="http://schemas.microsoft.com/office/drawing/2014/main" id="{7BEB5141-2282-A5EB-AE12-7EA8281C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5399088"/>
            <a:ext cx="527050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8" name="Text Box 28">
            <a:extLst>
              <a:ext uri="{FF2B5EF4-FFF2-40B4-BE49-F238E27FC236}">
                <a16:creationId xmlns:a16="http://schemas.microsoft.com/office/drawing/2014/main" id="{7D336906-F6FD-91AF-3856-33EF1688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1633538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65629" name="Text Box 29">
            <a:extLst>
              <a:ext uri="{FF2B5EF4-FFF2-40B4-BE49-F238E27FC236}">
                <a16:creationId xmlns:a16="http://schemas.microsoft.com/office/drawing/2014/main" id="{975B3A21-BB3A-76F3-BFFD-88124D356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654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5630" name="Text Box 30">
            <a:extLst>
              <a:ext uri="{FF2B5EF4-FFF2-40B4-BE49-F238E27FC236}">
                <a16:creationId xmlns:a16="http://schemas.microsoft.com/office/drawing/2014/main" id="{9908BE0D-7159-CB54-0A67-3A18A095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89731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5631" name="Text Box 31">
            <a:extLst>
              <a:ext uri="{FF2B5EF4-FFF2-40B4-BE49-F238E27FC236}">
                <a16:creationId xmlns:a16="http://schemas.microsoft.com/office/drawing/2014/main" id="{5B3F4374-3171-3324-3EE2-A696C9271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65632" name="Text Box 32">
            <a:extLst>
              <a:ext uri="{FF2B5EF4-FFF2-40B4-BE49-F238E27FC236}">
                <a16:creationId xmlns:a16="http://schemas.microsoft.com/office/drawing/2014/main" id="{FD2E17F8-7DED-C893-F2DE-E0BF6A740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5633" name="Text Box 33">
            <a:extLst>
              <a:ext uri="{FF2B5EF4-FFF2-40B4-BE49-F238E27FC236}">
                <a16:creationId xmlns:a16="http://schemas.microsoft.com/office/drawing/2014/main" id="{3ABF846F-B16E-2C04-DEB1-0464F634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5634" name="Text Box 34">
            <a:extLst>
              <a:ext uri="{FF2B5EF4-FFF2-40B4-BE49-F238E27FC236}">
                <a16:creationId xmlns:a16="http://schemas.microsoft.com/office/drawing/2014/main" id="{4210F24B-C05D-43B1-C5A3-74AAA6D3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765425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5635" name="Text Box 35">
            <a:extLst>
              <a:ext uri="{FF2B5EF4-FFF2-40B4-BE49-F238E27FC236}">
                <a16:creationId xmlns:a16="http://schemas.microsoft.com/office/drawing/2014/main" id="{C410D772-9C43-F223-486A-C7B8CC1A6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87191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65636" name="Text Box 36">
            <a:extLst>
              <a:ext uri="{FF2B5EF4-FFF2-40B4-BE49-F238E27FC236}">
                <a16:creationId xmlns:a16="http://schemas.microsoft.com/office/drawing/2014/main" id="{B85E195D-69C3-27FC-54A2-DF4BFCE7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5637" name="Text Box 37">
            <a:extLst>
              <a:ext uri="{FF2B5EF4-FFF2-40B4-BE49-F238E27FC236}">
                <a16:creationId xmlns:a16="http://schemas.microsoft.com/office/drawing/2014/main" id="{8FDB4A90-9746-3543-C997-70FD4DF23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4 &lt; 14</a:t>
            </a:r>
          </a:p>
        </p:txBody>
      </p:sp>
      <p:sp>
        <p:nvSpPr>
          <p:cNvPr id="665638" name="Text Box 38">
            <a:extLst>
              <a:ext uri="{FF2B5EF4-FFF2-40B4-BE49-F238E27FC236}">
                <a16:creationId xmlns:a16="http://schemas.microsoft.com/office/drawing/2014/main" id="{807B9B52-8118-751D-7145-61A2370C1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65643" name="AutoShape 43">
            <a:extLst>
              <a:ext uri="{FF2B5EF4-FFF2-40B4-BE49-F238E27FC236}">
                <a16:creationId xmlns:a16="http://schemas.microsoft.com/office/drawing/2014/main" id="{D5494AA3-4E2B-B61B-748E-10E3EC510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24F04DF-63D2-6199-DCD6-5C632B19D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638D-5029-404E-B58F-E043E9BBFB73}" type="slidenum">
              <a:rPr lang="it-IT" altLang="en-US"/>
              <a:pPr/>
              <a:t>23</a:t>
            </a:fld>
            <a:endParaRPr lang="it-IT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22BF04-9B9B-CBF3-066B-78440C88E6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993CCC-3962-4024-B1F6-903C390CBB33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147F0922-0C86-029F-05D6-97791DB60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heapify</a:t>
            </a:r>
          </a:p>
        </p:txBody>
      </p:sp>
      <p:sp>
        <p:nvSpPr>
          <p:cNvPr id="666627" name="Oval 3">
            <a:extLst>
              <a:ext uri="{FF2B5EF4-FFF2-40B4-BE49-F238E27FC236}">
                <a16:creationId xmlns:a16="http://schemas.microsoft.com/office/drawing/2014/main" id="{A40C2779-E116-6B52-441B-8B7E2297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633538"/>
            <a:ext cx="527050" cy="579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8" name="Line 4">
            <a:extLst>
              <a:ext uri="{FF2B5EF4-FFF2-40B4-BE49-F238E27FC236}">
                <a16:creationId xmlns:a16="http://schemas.microsoft.com/office/drawing/2014/main" id="{C8F084F1-4CB9-58B1-9BF7-A8B076AF03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975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629" name="Group 5">
            <a:extLst>
              <a:ext uri="{FF2B5EF4-FFF2-40B4-BE49-F238E27FC236}">
                <a16:creationId xmlns:a16="http://schemas.microsoft.com/office/drawing/2014/main" id="{553D0BE4-666D-EDC4-4DAA-B30859B5E403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2765425"/>
            <a:ext cx="2516187" cy="1711325"/>
            <a:chOff x="732" y="3828"/>
            <a:chExt cx="1260" cy="780"/>
          </a:xfrm>
        </p:grpSpPr>
        <p:sp>
          <p:nvSpPr>
            <p:cNvPr id="666630" name="Oval 6">
              <a:extLst>
                <a:ext uri="{FF2B5EF4-FFF2-40B4-BE49-F238E27FC236}">
                  <a16:creationId xmlns:a16="http://schemas.microsoft.com/office/drawing/2014/main" id="{9AAD81DF-9351-4FD4-A1F2-3742066F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6631" name="Group 7">
              <a:extLst>
                <a:ext uri="{FF2B5EF4-FFF2-40B4-BE49-F238E27FC236}">
                  <a16:creationId xmlns:a16="http://schemas.microsoft.com/office/drawing/2014/main" id="{F96663E8-6234-08DC-A5B2-A00B7BFEA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6632" name="Line 8">
                <a:extLst>
                  <a:ext uri="{FF2B5EF4-FFF2-40B4-BE49-F238E27FC236}">
                    <a16:creationId xmlns:a16="http://schemas.microsoft.com/office/drawing/2014/main" id="{6D2454DD-8BF5-D13D-8955-EBE0DD652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33" name="Oval 9">
                <a:extLst>
                  <a:ext uri="{FF2B5EF4-FFF2-40B4-BE49-F238E27FC236}">
                    <a16:creationId xmlns:a16="http://schemas.microsoft.com/office/drawing/2014/main" id="{8F482ACF-B85B-7248-E691-B7422BE8E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6634" name="Group 10">
              <a:extLst>
                <a:ext uri="{FF2B5EF4-FFF2-40B4-BE49-F238E27FC236}">
                  <a16:creationId xmlns:a16="http://schemas.microsoft.com/office/drawing/2014/main" id="{DD6E3965-6271-BBE7-72B6-D12BDC302F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6635" name="Line 11">
                <a:extLst>
                  <a:ext uri="{FF2B5EF4-FFF2-40B4-BE49-F238E27FC236}">
                    <a16:creationId xmlns:a16="http://schemas.microsoft.com/office/drawing/2014/main" id="{4723C273-41B9-6B2A-3B42-A8D15099F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36" name="Oval 12">
                <a:extLst>
                  <a:ext uri="{FF2B5EF4-FFF2-40B4-BE49-F238E27FC236}">
                    <a16:creationId xmlns:a16="http://schemas.microsoft.com/office/drawing/2014/main" id="{D2F086ED-3C58-9AB1-0605-A1525F5E7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6637" name="Line 13">
            <a:extLst>
              <a:ext uri="{FF2B5EF4-FFF2-40B4-BE49-F238E27FC236}">
                <a16:creationId xmlns:a16="http://schemas.microsoft.com/office/drawing/2014/main" id="{BC9E605D-573B-2C64-14D6-5380CE2CC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638" name="Group 14">
            <a:extLst>
              <a:ext uri="{FF2B5EF4-FFF2-40B4-BE49-F238E27FC236}">
                <a16:creationId xmlns:a16="http://schemas.microsoft.com/office/drawing/2014/main" id="{EBE32140-E057-967D-A9F2-9EC9F1AEFFD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92650" y="2740025"/>
            <a:ext cx="2517775" cy="1711325"/>
            <a:chOff x="732" y="3828"/>
            <a:chExt cx="1260" cy="780"/>
          </a:xfrm>
        </p:grpSpPr>
        <p:sp>
          <p:nvSpPr>
            <p:cNvPr id="666639" name="Oval 15">
              <a:extLst>
                <a:ext uri="{FF2B5EF4-FFF2-40B4-BE49-F238E27FC236}">
                  <a16:creationId xmlns:a16="http://schemas.microsoft.com/office/drawing/2014/main" id="{768FEDB0-9E29-68B5-BEAA-B2327A8E7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6640" name="Group 16">
              <a:extLst>
                <a:ext uri="{FF2B5EF4-FFF2-40B4-BE49-F238E27FC236}">
                  <a16:creationId xmlns:a16="http://schemas.microsoft.com/office/drawing/2014/main" id="{4074B606-36A8-D856-135A-C6B1BB9E0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6641" name="Line 17">
                <a:extLst>
                  <a:ext uri="{FF2B5EF4-FFF2-40B4-BE49-F238E27FC236}">
                    <a16:creationId xmlns:a16="http://schemas.microsoft.com/office/drawing/2014/main" id="{1C14A56F-42C6-23A5-A376-082306225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42" name="Oval 18">
                <a:extLst>
                  <a:ext uri="{FF2B5EF4-FFF2-40B4-BE49-F238E27FC236}">
                    <a16:creationId xmlns:a16="http://schemas.microsoft.com/office/drawing/2014/main" id="{BD8D6EE7-8135-5F26-B2B0-B32EDB181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6643" name="Group 19">
              <a:extLst>
                <a:ext uri="{FF2B5EF4-FFF2-40B4-BE49-F238E27FC236}">
                  <a16:creationId xmlns:a16="http://schemas.microsoft.com/office/drawing/2014/main" id="{67C4FDA9-EDD3-D78F-2B5A-1A2C182A2CB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6644" name="Line 20">
                <a:extLst>
                  <a:ext uri="{FF2B5EF4-FFF2-40B4-BE49-F238E27FC236}">
                    <a16:creationId xmlns:a16="http://schemas.microsoft.com/office/drawing/2014/main" id="{CA603F43-3E3A-41CD-EBEB-DBEAE62C7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45" name="Oval 21">
                <a:extLst>
                  <a:ext uri="{FF2B5EF4-FFF2-40B4-BE49-F238E27FC236}">
                    <a16:creationId xmlns:a16="http://schemas.microsoft.com/office/drawing/2014/main" id="{91463374-63CB-C49D-9DBC-F79650272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6646" name="Line 22">
            <a:extLst>
              <a:ext uri="{FF2B5EF4-FFF2-40B4-BE49-F238E27FC236}">
                <a16:creationId xmlns:a16="http://schemas.microsoft.com/office/drawing/2014/main" id="{66DEBE3A-D652-15D5-B7AF-92F1801265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463" y="4451350"/>
            <a:ext cx="265112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47" name="Oval 23">
            <a:extLst>
              <a:ext uri="{FF2B5EF4-FFF2-40B4-BE49-F238E27FC236}">
                <a16:creationId xmlns:a16="http://schemas.microsoft.com/office/drawing/2014/main" id="{0E8DFA50-C400-6545-878F-F1FDE969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399088"/>
            <a:ext cx="528638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8" name="Line 24">
            <a:extLst>
              <a:ext uri="{FF2B5EF4-FFF2-40B4-BE49-F238E27FC236}">
                <a16:creationId xmlns:a16="http://schemas.microsoft.com/office/drawing/2014/main" id="{F3597E50-AE83-C6BB-C052-1EDF75CED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451350"/>
            <a:ext cx="336550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49" name="Oval 25">
            <a:extLst>
              <a:ext uri="{FF2B5EF4-FFF2-40B4-BE49-F238E27FC236}">
                <a16:creationId xmlns:a16="http://schemas.microsoft.com/office/drawing/2014/main" id="{35EA5603-6ED7-6E4E-5703-B4D2AC55C09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35163" y="5399088"/>
            <a:ext cx="528637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0" name="Line 26">
            <a:extLst>
              <a:ext uri="{FF2B5EF4-FFF2-40B4-BE49-F238E27FC236}">
                <a16:creationId xmlns:a16="http://schemas.microsoft.com/office/drawing/2014/main" id="{C8642AB6-5C5A-E8FC-7690-7D6525FA6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4451350"/>
            <a:ext cx="2635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51" name="Oval 27">
            <a:extLst>
              <a:ext uri="{FF2B5EF4-FFF2-40B4-BE49-F238E27FC236}">
                <a16:creationId xmlns:a16="http://schemas.microsoft.com/office/drawing/2014/main" id="{00777BA1-5287-529D-427E-A12B5D34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5399088"/>
            <a:ext cx="527050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2" name="Text Box 28">
            <a:extLst>
              <a:ext uri="{FF2B5EF4-FFF2-40B4-BE49-F238E27FC236}">
                <a16:creationId xmlns:a16="http://schemas.microsoft.com/office/drawing/2014/main" id="{A34ECDB2-F6BE-D2BF-C968-64FD1966A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1633538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66653" name="Text Box 29">
            <a:extLst>
              <a:ext uri="{FF2B5EF4-FFF2-40B4-BE49-F238E27FC236}">
                <a16:creationId xmlns:a16="http://schemas.microsoft.com/office/drawing/2014/main" id="{F3F6C497-9D15-6F49-AEEB-EBB7AA3E6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654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6654" name="Text Box 30">
            <a:extLst>
              <a:ext uri="{FF2B5EF4-FFF2-40B4-BE49-F238E27FC236}">
                <a16:creationId xmlns:a16="http://schemas.microsoft.com/office/drawing/2014/main" id="{A526EF92-E98D-DD1F-F4E4-815FEA6A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89731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6655" name="Text Box 31">
            <a:extLst>
              <a:ext uri="{FF2B5EF4-FFF2-40B4-BE49-F238E27FC236}">
                <a16:creationId xmlns:a16="http://schemas.microsoft.com/office/drawing/2014/main" id="{F8118272-CB5C-5D0E-2F6A-9AD478F97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66656" name="Text Box 32">
            <a:extLst>
              <a:ext uri="{FF2B5EF4-FFF2-40B4-BE49-F238E27FC236}">
                <a16:creationId xmlns:a16="http://schemas.microsoft.com/office/drawing/2014/main" id="{08FAFD97-FB04-B694-CDA5-87DC55FC3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6657" name="Text Box 33">
            <a:extLst>
              <a:ext uri="{FF2B5EF4-FFF2-40B4-BE49-F238E27FC236}">
                <a16:creationId xmlns:a16="http://schemas.microsoft.com/office/drawing/2014/main" id="{46CD14B2-2EEB-B407-9289-150C849F2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6658" name="Text Box 34">
            <a:extLst>
              <a:ext uri="{FF2B5EF4-FFF2-40B4-BE49-F238E27FC236}">
                <a16:creationId xmlns:a16="http://schemas.microsoft.com/office/drawing/2014/main" id="{5DFF4524-CC04-DB98-549B-55F77477D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765425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6659" name="Text Box 35">
            <a:extLst>
              <a:ext uri="{FF2B5EF4-FFF2-40B4-BE49-F238E27FC236}">
                <a16:creationId xmlns:a16="http://schemas.microsoft.com/office/drawing/2014/main" id="{16F33740-015E-B097-8EF1-303A8E8D6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87191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66660" name="Text Box 36">
            <a:extLst>
              <a:ext uri="{FF2B5EF4-FFF2-40B4-BE49-F238E27FC236}">
                <a16:creationId xmlns:a16="http://schemas.microsoft.com/office/drawing/2014/main" id="{8A62EFFF-A291-B893-B7F9-1B015FB8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6661" name="Text Box 37">
            <a:extLst>
              <a:ext uri="{FF2B5EF4-FFF2-40B4-BE49-F238E27FC236}">
                <a16:creationId xmlns:a16="http://schemas.microsoft.com/office/drawing/2014/main" id="{097C9D17-6B5D-5A76-BE44-619FC78D2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1773238"/>
            <a:ext cx="2193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b="0">
                <a:solidFill>
                  <a:schemeClr val="tx1"/>
                </a:solidFill>
                <a:latin typeface="Times New Roman" panose="02020603050405020304" pitchFamily="18" charset="0"/>
              </a:rPr>
              <a:t>Fix the heap</a:t>
            </a:r>
          </a:p>
        </p:txBody>
      </p:sp>
      <p:sp>
        <p:nvSpPr>
          <p:cNvPr id="666662" name="Text Box 38">
            <a:extLst>
              <a:ext uri="{FF2B5EF4-FFF2-40B4-BE49-F238E27FC236}">
                <a16:creationId xmlns:a16="http://schemas.microsoft.com/office/drawing/2014/main" id="{E0F3867C-4E85-3E55-9376-345052FD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4 &lt; 14</a:t>
            </a:r>
          </a:p>
        </p:txBody>
      </p:sp>
      <p:sp>
        <p:nvSpPr>
          <p:cNvPr id="666663" name="Text Box 39">
            <a:extLst>
              <a:ext uri="{FF2B5EF4-FFF2-40B4-BE49-F238E27FC236}">
                <a16:creationId xmlns:a16="http://schemas.microsoft.com/office/drawing/2014/main" id="{23DDCCC4-5C87-7515-A12C-12D0AF1DB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66668" name="AutoShape 44">
            <a:extLst>
              <a:ext uri="{FF2B5EF4-FFF2-40B4-BE49-F238E27FC236}">
                <a16:creationId xmlns:a16="http://schemas.microsoft.com/office/drawing/2014/main" id="{7938C275-DCA5-0FDD-94DB-425B80BD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E5F23BC-0DFD-DF8F-F780-6082E266A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79E4B-B1AD-491D-84E7-0B667CAC5D69}" type="slidenum">
              <a:rPr lang="it-IT" altLang="en-US"/>
              <a:pPr/>
              <a:t>24</a:t>
            </a:fld>
            <a:endParaRPr lang="it-IT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30CB362-6024-DB90-8CD8-131920AB01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5EA66D-8D3D-4AAB-87FB-8B3B4EC60A52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56094F59-C892-E625-D1A6-D30D45DB6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heapify</a:t>
            </a:r>
          </a:p>
        </p:txBody>
      </p:sp>
      <p:sp>
        <p:nvSpPr>
          <p:cNvPr id="667651" name="Oval 3">
            <a:extLst>
              <a:ext uri="{FF2B5EF4-FFF2-40B4-BE49-F238E27FC236}">
                <a16:creationId xmlns:a16="http://schemas.microsoft.com/office/drawing/2014/main" id="{B1F27783-91D1-0293-20B1-48D022BC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633538"/>
            <a:ext cx="527050" cy="579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2" name="Line 4">
            <a:extLst>
              <a:ext uri="{FF2B5EF4-FFF2-40B4-BE49-F238E27FC236}">
                <a16:creationId xmlns:a16="http://schemas.microsoft.com/office/drawing/2014/main" id="{53753EDD-22AB-2EDB-4BAD-1B2CDB898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975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653" name="Group 5">
            <a:extLst>
              <a:ext uri="{FF2B5EF4-FFF2-40B4-BE49-F238E27FC236}">
                <a16:creationId xmlns:a16="http://schemas.microsoft.com/office/drawing/2014/main" id="{5B82858F-1352-814E-5779-E54A085A470E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2765425"/>
            <a:ext cx="2516187" cy="1711325"/>
            <a:chOff x="732" y="3828"/>
            <a:chExt cx="1260" cy="780"/>
          </a:xfrm>
        </p:grpSpPr>
        <p:sp>
          <p:nvSpPr>
            <p:cNvPr id="667654" name="Oval 6">
              <a:extLst>
                <a:ext uri="{FF2B5EF4-FFF2-40B4-BE49-F238E27FC236}">
                  <a16:creationId xmlns:a16="http://schemas.microsoft.com/office/drawing/2014/main" id="{0E904E7E-4310-BCB4-3018-EB99570B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655" name="Group 7">
              <a:extLst>
                <a:ext uri="{FF2B5EF4-FFF2-40B4-BE49-F238E27FC236}">
                  <a16:creationId xmlns:a16="http://schemas.microsoft.com/office/drawing/2014/main" id="{91E63654-4681-4C15-8998-283A0DB03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7656" name="Line 8">
                <a:extLst>
                  <a:ext uri="{FF2B5EF4-FFF2-40B4-BE49-F238E27FC236}">
                    <a16:creationId xmlns:a16="http://schemas.microsoft.com/office/drawing/2014/main" id="{B7252146-5B89-592D-556B-78FA99464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57" name="Oval 9">
                <a:extLst>
                  <a:ext uri="{FF2B5EF4-FFF2-40B4-BE49-F238E27FC236}">
                    <a16:creationId xmlns:a16="http://schemas.microsoft.com/office/drawing/2014/main" id="{823D8922-4A8B-CA2A-D85D-6073CAE78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7658" name="Group 10">
              <a:extLst>
                <a:ext uri="{FF2B5EF4-FFF2-40B4-BE49-F238E27FC236}">
                  <a16:creationId xmlns:a16="http://schemas.microsoft.com/office/drawing/2014/main" id="{13BEF580-A8E9-D8F4-6B02-8D37A2A947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7659" name="Line 11">
                <a:extLst>
                  <a:ext uri="{FF2B5EF4-FFF2-40B4-BE49-F238E27FC236}">
                    <a16:creationId xmlns:a16="http://schemas.microsoft.com/office/drawing/2014/main" id="{AAAB176F-32FF-C282-62AD-4C107173B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60" name="Oval 12">
                <a:extLst>
                  <a:ext uri="{FF2B5EF4-FFF2-40B4-BE49-F238E27FC236}">
                    <a16:creationId xmlns:a16="http://schemas.microsoft.com/office/drawing/2014/main" id="{93934C0E-2B5C-8CEA-C54F-B2E06CB32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7661" name="Line 13">
            <a:extLst>
              <a:ext uri="{FF2B5EF4-FFF2-40B4-BE49-F238E27FC236}">
                <a16:creationId xmlns:a16="http://schemas.microsoft.com/office/drawing/2014/main" id="{0EF9A64C-144A-B19D-6967-46CD4DAA6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662" name="Group 14">
            <a:extLst>
              <a:ext uri="{FF2B5EF4-FFF2-40B4-BE49-F238E27FC236}">
                <a16:creationId xmlns:a16="http://schemas.microsoft.com/office/drawing/2014/main" id="{7DE685EB-C2C1-B46B-9755-9694455118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92650" y="2740025"/>
            <a:ext cx="2517775" cy="1711325"/>
            <a:chOff x="732" y="3828"/>
            <a:chExt cx="1260" cy="780"/>
          </a:xfrm>
        </p:grpSpPr>
        <p:sp>
          <p:nvSpPr>
            <p:cNvPr id="667663" name="Oval 15">
              <a:extLst>
                <a:ext uri="{FF2B5EF4-FFF2-40B4-BE49-F238E27FC236}">
                  <a16:creationId xmlns:a16="http://schemas.microsoft.com/office/drawing/2014/main" id="{8B55156B-E1D3-9B2E-EC14-92AE4C80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7664" name="Group 16">
              <a:extLst>
                <a:ext uri="{FF2B5EF4-FFF2-40B4-BE49-F238E27FC236}">
                  <a16:creationId xmlns:a16="http://schemas.microsoft.com/office/drawing/2014/main" id="{3FB2D3F6-DAB6-0E9F-080E-7CDCB6605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7665" name="Line 17">
                <a:extLst>
                  <a:ext uri="{FF2B5EF4-FFF2-40B4-BE49-F238E27FC236}">
                    <a16:creationId xmlns:a16="http://schemas.microsoft.com/office/drawing/2014/main" id="{FF9BAB33-3687-EC67-EA18-2401B2B5E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66" name="Oval 18">
                <a:extLst>
                  <a:ext uri="{FF2B5EF4-FFF2-40B4-BE49-F238E27FC236}">
                    <a16:creationId xmlns:a16="http://schemas.microsoft.com/office/drawing/2014/main" id="{BBE9DA62-8139-174D-01AD-55FDDA108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7667" name="Group 19">
              <a:extLst>
                <a:ext uri="{FF2B5EF4-FFF2-40B4-BE49-F238E27FC236}">
                  <a16:creationId xmlns:a16="http://schemas.microsoft.com/office/drawing/2014/main" id="{14D6F5B5-4A01-E93D-BB2A-A974CEBF06B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7668" name="Line 20">
                <a:extLst>
                  <a:ext uri="{FF2B5EF4-FFF2-40B4-BE49-F238E27FC236}">
                    <a16:creationId xmlns:a16="http://schemas.microsoft.com/office/drawing/2014/main" id="{D21D7DD8-23B8-93BE-4611-581ADFB83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69" name="Oval 21">
                <a:extLst>
                  <a:ext uri="{FF2B5EF4-FFF2-40B4-BE49-F238E27FC236}">
                    <a16:creationId xmlns:a16="http://schemas.microsoft.com/office/drawing/2014/main" id="{F1509349-E999-91EC-C3FD-738A7B754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7670" name="Line 22">
            <a:extLst>
              <a:ext uri="{FF2B5EF4-FFF2-40B4-BE49-F238E27FC236}">
                <a16:creationId xmlns:a16="http://schemas.microsoft.com/office/drawing/2014/main" id="{78FB1AED-583B-01D6-AC9B-7CE69F4DF2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463" y="4451350"/>
            <a:ext cx="265112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71" name="Oval 23">
            <a:extLst>
              <a:ext uri="{FF2B5EF4-FFF2-40B4-BE49-F238E27FC236}">
                <a16:creationId xmlns:a16="http://schemas.microsoft.com/office/drawing/2014/main" id="{17C31D3D-9DB6-7040-A712-2D0CE5BF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399088"/>
            <a:ext cx="528638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2" name="Line 24">
            <a:extLst>
              <a:ext uri="{FF2B5EF4-FFF2-40B4-BE49-F238E27FC236}">
                <a16:creationId xmlns:a16="http://schemas.microsoft.com/office/drawing/2014/main" id="{8F484F00-48C1-3B66-96AD-04DD3CDE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451350"/>
            <a:ext cx="336550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73" name="Oval 25">
            <a:extLst>
              <a:ext uri="{FF2B5EF4-FFF2-40B4-BE49-F238E27FC236}">
                <a16:creationId xmlns:a16="http://schemas.microsoft.com/office/drawing/2014/main" id="{942D3D5D-F22F-4C81-51FE-DEA2C8F8F1B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35163" y="5399088"/>
            <a:ext cx="528637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4" name="Line 26">
            <a:extLst>
              <a:ext uri="{FF2B5EF4-FFF2-40B4-BE49-F238E27FC236}">
                <a16:creationId xmlns:a16="http://schemas.microsoft.com/office/drawing/2014/main" id="{16A2CFCE-2AF9-A4F3-F2C6-D4830E60BB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4451350"/>
            <a:ext cx="2635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75" name="Oval 27">
            <a:extLst>
              <a:ext uri="{FF2B5EF4-FFF2-40B4-BE49-F238E27FC236}">
                <a16:creationId xmlns:a16="http://schemas.microsoft.com/office/drawing/2014/main" id="{CF32099D-5B1A-B0FC-43EE-587DE1BC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5399088"/>
            <a:ext cx="527050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6" name="Text Box 28">
            <a:extLst>
              <a:ext uri="{FF2B5EF4-FFF2-40B4-BE49-F238E27FC236}">
                <a16:creationId xmlns:a16="http://schemas.microsoft.com/office/drawing/2014/main" id="{C3BA08AE-9730-A9C4-CEF5-17C40758F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1633538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67677" name="Text Box 29">
            <a:extLst>
              <a:ext uri="{FF2B5EF4-FFF2-40B4-BE49-F238E27FC236}">
                <a16:creationId xmlns:a16="http://schemas.microsoft.com/office/drawing/2014/main" id="{AF63C08F-C5D7-C518-D9C0-610D05EC2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654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7678" name="Text Box 30">
            <a:extLst>
              <a:ext uri="{FF2B5EF4-FFF2-40B4-BE49-F238E27FC236}">
                <a16:creationId xmlns:a16="http://schemas.microsoft.com/office/drawing/2014/main" id="{D9CF476B-B6D7-3864-45B7-9F9D2151E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89731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7679" name="Text Box 31">
            <a:extLst>
              <a:ext uri="{FF2B5EF4-FFF2-40B4-BE49-F238E27FC236}">
                <a16:creationId xmlns:a16="http://schemas.microsoft.com/office/drawing/2014/main" id="{B5B0505B-7164-3879-F157-328D2F11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67680" name="Text Box 32">
            <a:extLst>
              <a:ext uri="{FF2B5EF4-FFF2-40B4-BE49-F238E27FC236}">
                <a16:creationId xmlns:a16="http://schemas.microsoft.com/office/drawing/2014/main" id="{D94022CE-3025-946A-199F-7A700D1FE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7681" name="Text Box 33">
            <a:extLst>
              <a:ext uri="{FF2B5EF4-FFF2-40B4-BE49-F238E27FC236}">
                <a16:creationId xmlns:a16="http://schemas.microsoft.com/office/drawing/2014/main" id="{B557780C-60F2-080F-4255-334F49962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7682" name="Text Box 34">
            <a:extLst>
              <a:ext uri="{FF2B5EF4-FFF2-40B4-BE49-F238E27FC236}">
                <a16:creationId xmlns:a16="http://schemas.microsoft.com/office/drawing/2014/main" id="{847ABDB0-D130-9C1E-F5BF-43D04BAE1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765425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7683" name="Text Box 35">
            <a:extLst>
              <a:ext uri="{FF2B5EF4-FFF2-40B4-BE49-F238E27FC236}">
                <a16:creationId xmlns:a16="http://schemas.microsoft.com/office/drawing/2014/main" id="{F5B12B06-8C27-ECD4-3F7C-E2881438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87191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67684" name="Text Box 36">
            <a:extLst>
              <a:ext uri="{FF2B5EF4-FFF2-40B4-BE49-F238E27FC236}">
                <a16:creationId xmlns:a16="http://schemas.microsoft.com/office/drawing/2014/main" id="{78A320BD-DA2F-2BC0-AA1E-ED851E341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7685" name="Text Box 37">
            <a:extLst>
              <a:ext uri="{FF2B5EF4-FFF2-40B4-BE49-F238E27FC236}">
                <a16:creationId xmlns:a16="http://schemas.microsoft.com/office/drawing/2014/main" id="{525A952E-1862-9CB3-C454-4177309C1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419600"/>
            <a:ext cx="94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4 &lt; 8</a:t>
            </a:r>
          </a:p>
        </p:txBody>
      </p:sp>
      <p:sp>
        <p:nvSpPr>
          <p:cNvPr id="667686" name="Text Box 38">
            <a:extLst>
              <a:ext uri="{FF2B5EF4-FFF2-40B4-BE49-F238E27FC236}">
                <a16:creationId xmlns:a16="http://schemas.microsoft.com/office/drawing/2014/main" id="{5B361C66-F041-0230-90E3-BA69F944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67691" name="AutoShape 43">
            <a:extLst>
              <a:ext uri="{FF2B5EF4-FFF2-40B4-BE49-F238E27FC236}">
                <a16:creationId xmlns:a16="http://schemas.microsoft.com/office/drawing/2014/main" id="{C9B4CC2F-D5DA-8C22-E04C-A525C42C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B1CF51F-7BD0-1A09-E312-E3B2344EA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8EE0-8533-41E1-B587-BF6C791D803F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B07513E-C3C2-A3EE-91AD-2E781D1B25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40E2B7-155B-491B-B552-5AD2A2A0B5E8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id="{00709757-66C8-D7D2-6FD0-6896492AE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heapify</a:t>
            </a:r>
          </a:p>
        </p:txBody>
      </p:sp>
      <p:sp>
        <p:nvSpPr>
          <p:cNvPr id="668675" name="Oval 3">
            <a:extLst>
              <a:ext uri="{FF2B5EF4-FFF2-40B4-BE49-F238E27FC236}">
                <a16:creationId xmlns:a16="http://schemas.microsoft.com/office/drawing/2014/main" id="{91C8C8D0-BE9B-1248-E377-D0393E2B9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633538"/>
            <a:ext cx="527050" cy="579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76" name="Line 4">
            <a:extLst>
              <a:ext uri="{FF2B5EF4-FFF2-40B4-BE49-F238E27FC236}">
                <a16:creationId xmlns:a16="http://schemas.microsoft.com/office/drawing/2014/main" id="{E187CBE7-E2E9-A16B-7AA5-948B42369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975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8677" name="Group 5">
            <a:extLst>
              <a:ext uri="{FF2B5EF4-FFF2-40B4-BE49-F238E27FC236}">
                <a16:creationId xmlns:a16="http://schemas.microsoft.com/office/drawing/2014/main" id="{78192D76-F55A-CFD6-2877-99764E29EA8B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2765425"/>
            <a:ext cx="2516187" cy="1711325"/>
            <a:chOff x="732" y="3828"/>
            <a:chExt cx="1260" cy="780"/>
          </a:xfrm>
        </p:grpSpPr>
        <p:sp>
          <p:nvSpPr>
            <p:cNvPr id="668678" name="Oval 6">
              <a:extLst>
                <a:ext uri="{FF2B5EF4-FFF2-40B4-BE49-F238E27FC236}">
                  <a16:creationId xmlns:a16="http://schemas.microsoft.com/office/drawing/2014/main" id="{DD1AEEFF-1990-CB06-91F2-19475C52C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8679" name="Group 7">
              <a:extLst>
                <a:ext uri="{FF2B5EF4-FFF2-40B4-BE49-F238E27FC236}">
                  <a16:creationId xmlns:a16="http://schemas.microsoft.com/office/drawing/2014/main" id="{738F659C-7006-A31B-58F6-220B3B012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8680" name="Line 8">
                <a:extLst>
                  <a:ext uri="{FF2B5EF4-FFF2-40B4-BE49-F238E27FC236}">
                    <a16:creationId xmlns:a16="http://schemas.microsoft.com/office/drawing/2014/main" id="{1AE0C084-4A70-67E6-5CC7-53041DD3E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81" name="Oval 9">
                <a:extLst>
                  <a:ext uri="{FF2B5EF4-FFF2-40B4-BE49-F238E27FC236}">
                    <a16:creationId xmlns:a16="http://schemas.microsoft.com/office/drawing/2014/main" id="{F608DB15-602F-4EE7-76B0-4FC474006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8682" name="Group 10">
              <a:extLst>
                <a:ext uri="{FF2B5EF4-FFF2-40B4-BE49-F238E27FC236}">
                  <a16:creationId xmlns:a16="http://schemas.microsoft.com/office/drawing/2014/main" id="{92CCB869-FE89-B6A7-96F3-FF3EB422EB6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8683" name="Line 11">
                <a:extLst>
                  <a:ext uri="{FF2B5EF4-FFF2-40B4-BE49-F238E27FC236}">
                    <a16:creationId xmlns:a16="http://schemas.microsoft.com/office/drawing/2014/main" id="{B21A1544-1A39-FA81-E886-ABF0F1117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84" name="Oval 12">
                <a:extLst>
                  <a:ext uri="{FF2B5EF4-FFF2-40B4-BE49-F238E27FC236}">
                    <a16:creationId xmlns:a16="http://schemas.microsoft.com/office/drawing/2014/main" id="{DF02283C-7D54-81AA-40FA-708BDD02A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8685" name="Line 13">
            <a:extLst>
              <a:ext uri="{FF2B5EF4-FFF2-40B4-BE49-F238E27FC236}">
                <a16:creationId xmlns:a16="http://schemas.microsoft.com/office/drawing/2014/main" id="{708AB5DA-968D-8E46-48FD-59AEF4B46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133600"/>
            <a:ext cx="12700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8686" name="Group 14">
            <a:extLst>
              <a:ext uri="{FF2B5EF4-FFF2-40B4-BE49-F238E27FC236}">
                <a16:creationId xmlns:a16="http://schemas.microsoft.com/office/drawing/2014/main" id="{42DDD4C6-52BA-546F-5603-237A737A470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92650" y="2740025"/>
            <a:ext cx="2517775" cy="1711325"/>
            <a:chOff x="732" y="3828"/>
            <a:chExt cx="1260" cy="780"/>
          </a:xfrm>
        </p:grpSpPr>
        <p:sp>
          <p:nvSpPr>
            <p:cNvPr id="668687" name="Oval 15">
              <a:extLst>
                <a:ext uri="{FF2B5EF4-FFF2-40B4-BE49-F238E27FC236}">
                  <a16:creationId xmlns:a16="http://schemas.microsoft.com/office/drawing/2014/main" id="{4D5B8F97-D45C-F20B-EEC9-1CA1606EE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828"/>
              <a:ext cx="264" cy="2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8688" name="Group 16">
              <a:extLst>
                <a:ext uri="{FF2B5EF4-FFF2-40B4-BE49-F238E27FC236}">
                  <a16:creationId xmlns:a16="http://schemas.microsoft.com/office/drawing/2014/main" id="{AB336D6C-0EB5-CCA3-22E4-3093C9441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4068"/>
              <a:ext cx="528" cy="540"/>
              <a:chOff x="1548" y="3540"/>
              <a:chExt cx="528" cy="540"/>
            </a:xfrm>
          </p:grpSpPr>
          <p:sp>
            <p:nvSpPr>
              <p:cNvPr id="668689" name="Line 17">
                <a:extLst>
                  <a:ext uri="{FF2B5EF4-FFF2-40B4-BE49-F238E27FC236}">
                    <a16:creationId xmlns:a16="http://schemas.microsoft.com/office/drawing/2014/main" id="{12DB23AF-A04C-543F-2152-EC24076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90" name="Oval 18">
                <a:extLst>
                  <a:ext uri="{FF2B5EF4-FFF2-40B4-BE49-F238E27FC236}">
                    <a16:creationId xmlns:a16="http://schemas.microsoft.com/office/drawing/2014/main" id="{2B14CA12-A079-D053-8124-C16E69871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8691" name="Group 19">
              <a:extLst>
                <a:ext uri="{FF2B5EF4-FFF2-40B4-BE49-F238E27FC236}">
                  <a16:creationId xmlns:a16="http://schemas.microsoft.com/office/drawing/2014/main" id="{4DB9AF7A-04D5-389C-8FDA-A28CE04104B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4" y="4056"/>
              <a:ext cx="528" cy="540"/>
              <a:chOff x="1548" y="3540"/>
              <a:chExt cx="528" cy="540"/>
            </a:xfrm>
          </p:grpSpPr>
          <p:sp>
            <p:nvSpPr>
              <p:cNvPr id="668692" name="Line 20">
                <a:extLst>
                  <a:ext uri="{FF2B5EF4-FFF2-40B4-BE49-F238E27FC236}">
                    <a16:creationId xmlns:a16="http://schemas.microsoft.com/office/drawing/2014/main" id="{35B8B24C-D82E-202F-0E93-787AF7D51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4" y="3540"/>
                <a:ext cx="31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93" name="Oval 21">
                <a:extLst>
                  <a:ext uri="{FF2B5EF4-FFF2-40B4-BE49-F238E27FC236}">
                    <a16:creationId xmlns:a16="http://schemas.microsoft.com/office/drawing/2014/main" id="{66F96F68-8659-F2DE-028D-AD579DF4C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816"/>
                <a:ext cx="264" cy="2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8694" name="Line 22">
            <a:extLst>
              <a:ext uri="{FF2B5EF4-FFF2-40B4-BE49-F238E27FC236}">
                <a16:creationId xmlns:a16="http://schemas.microsoft.com/office/drawing/2014/main" id="{37536C3A-0E28-BB5A-0C8E-7A9764BCD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463" y="4451350"/>
            <a:ext cx="265112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95" name="Oval 23">
            <a:extLst>
              <a:ext uri="{FF2B5EF4-FFF2-40B4-BE49-F238E27FC236}">
                <a16:creationId xmlns:a16="http://schemas.microsoft.com/office/drawing/2014/main" id="{A034E80E-1A78-B81B-0384-DA5E5D097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399088"/>
            <a:ext cx="528638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96" name="Line 24">
            <a:extLst>
              <a:ext uri="{FF2B5EF4-FFF2-40B4-BE49-F238E27FC236}">
                <a16:creationId xmlns:a16="http://schemas.microsoft.com/office/drawing/2014/main" id="{2FA17A88-0AF6-F0A7-105C-BE201E1A0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451350"/>
            <a:ext cx="336550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97" name="Oval 25">
            <a:extLst>
              <a:ext uri="{FF2B5EF4-FFF2-40B4-BE49-F238E27FC236}">
                <a16:creationId xmlns:a16="http://schemas.microsoft.com/office/drawing/2014/main" id="{A85E3A2B-BEAC-4C83-D085-478D8C4AD2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35163" y="5399088"/>
            <a:ext cx="528637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98" name="Line 26">
            <a:extLst>
              <a:ext uri="{FF2B5EF4-FFF2-40B4-BE49-F238E27FC236}">
                <a16:creationId xmlns:a16="http://schemas.microsoft.com/office/drawing/2014/main" id="{A31E52E4-9D83-E07F-6F4A-EAD823B815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4451350"/>
            <a:ext cx="2635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99" name="Oval 27">
            <a:extLst>
              <a:ext uri="{FF2B5EF4-FFF2-40B4-BE49-F238E27FC236}">
                <a16:creationId xmlns:a16="http://schemas.microsoft.com/office/drawing/2014/main" id="{1E365A73-20B7-1851-15A6-E750D1A06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5399088"/>
            <a:ext cx="527050" cy="577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700" name="Text Box 28">
            <a:extLst>
              <a:ext uri="{FF2B5EF4-FFF2-40B4-BE49-F238E27FC236}">
                <a16:creationId xmlns:a16="http://schemas.microsoft.com/office/drawing/2014/main" id="{5CF225DA-8BFF-4D8B-18B6-888A607C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1633538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68701" name="Text Box 29">
            <a:extLst>
              <a:ext uri="{FF2B5EF4-FFF2-40B4-BE49-F238E27FC236}">
                <a16:creationId xmlns:a16="http://schemas.microsoft.com/office/drawing/2014/main" id="{6B785DE7-34BF-517D-97AC-0F01F1D8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654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8702" name="Text Box 30">
            <a:extLst>
              <a:ext uri="{FF2B5EF4-FFF2-40B4-BE49-F238E27FC236}">
                <a16:creationId xmlns:a16="http://schemas.microsoft.com/office/drawing/2014/main" id="{812331E8-46D2-505D-D9D4-D300E89BD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389731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8703" name="Text Box 31">
            <a:extLst>
              <a:ext uri="{FF2B5EF4-FFF2-40B4-BE49-F238E27FC236}">
                <a16:creationId xmlns:a16="http://schemas.microsoft.com/office/drawing/2014/main" id="{3EE36F9F-D44B-1011-F1D8-6BCFB1748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68704" name="Text Box 32">
            <a:extLst>
              <a:ext uri="{FF2B5EF4-FFF2-40B4-BE49-F238E27FC236}">
                <a16:creationId xmlns:a16="http://schemas.microsoft.com/office/drawing/2014/main" id="{7B865916-D180-0857-A4F5-BA5BB0ED1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8705" name="Text Box 33">
            <a:extLst>
              <a:ext uri="{FF2B5EF4-FFF2-40B4-BE49-F238E27FC236}">
                <a16:creationId xmlns:a16="http://schemas.microsoft.com/office/drawing/2014/main" id="{69498F3F-155E-4B0F-847B-06EFEB20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5424488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8706" name="Text Box 34">
            <a:extLst>
              <a:ext uri="{FF2B5EF4-FFF2-40B4-BE49-F238E27FC236}">
                <a16:creationId xmlns:a16="http://schemas.microsoft.com/office/drawing/2014/main" id="{ECB22FB1-6C36-F897-3408-94667A140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765425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8707" name="Text Box 35">
            <a:extLst>
              <a:ext uri="{FF2B5EF4-FFF2-40B4-BE49-F238E27FC236}">
                <a16:creationId xmlns:a16="http://schemas.microsoft.com/office/drawing/2014/main" id="{A4CCADF1-2DD4-D455-7EE2-C5F5FED8A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87191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68708" name="Text Box 36">
            <a:extLst>
              <a:ext uri="{FF2B5EF4-FFF2-40B4-BE49-F238E27FC236}">
                <a16:creationId xmlns:a16="http://schemas.microsoft.com/office/drawing/2014/main" id="{10479F18-4F73-C506-230B-5EDAD97C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897313"/>
            <a:ext cx="71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8709" name="Text Box 37">
            <a:extLst>
              <a:ext uri="{FF2B5EF4-FFF2-40B4-BE49-F238E27FC236}">
                <a16:creationId xmlns:a16="http://schemas.microsoft.com/office/drawing/2014/main" id="{88605049-AF11-564E-8357-0883D068D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71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68714" name="AutoShape 42">
            <a:extLst>
              <a:ext uri="{FF2B5EF4-FFF2-40B4-BE49-F238E27FC236}">
                <a16:creationId xmlns:a16="http://schemas.microsoft.com/office/drawing/2014/main" id="{A700F7C8-A475-EBD4-1EA4-8FD1F0AD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842A2DB-9365-DDFB-F54E-BC0FFE430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245C-86B8-47F0-979D-78A555054A7E}" type="slidenum">
              <a:rPr lang="it-IT" altLang="en-US"/>
              <a:pPr/>
              <a:t>26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6E8730B-B276-2A69-75E7-41CDE34F78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7C1E6F7-56DE-41AF-9FC4-81697B58686F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768CD09A-9363-A50D-F264-AF269A7B3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Costruire un Heap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B0FC0715-E8D9-37B5-5B1E-DEDA1A9BD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6346825" cy="4497388"/>
          </a:xfrm>
        </p:spPr>
        <p:txBody>
          <a:bodyPr/>
          <a:lstStyle/>
          <a:p>
            <a:r>
              <a:rPr lang="it-IT" altLang="en-US"/>
              <a:t>La seguente procedura serve a costruire un Heap da un array:</a:t>
            </a:r>
          </a:p>
          <a:p>
            <a:endParaRPr lang="it-IT" altLang="en-US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void BuildHeap(int A[MAX])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int i;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    HeapSize = ArraySize;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    for (i=ArraySize/2; i&gt;=0; i--)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		Heapify(A, i);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>
                <a:solidFill>
                  <a:srgbClr val="1204CA"/>
                </a:solidFill>
              </a:rPr>
              <a:t>}</a:t>
            </a:r>
          </a:p>
        </p:txBody>
      </p:sp>
      <p:sp>
        <p:nvSpPr>
          <p:cNvPr id="669703" name="AutoShape 7">
            <a:extLst>
              <a:ext uri="{FF2B5EF4-FFF2-40B4-BE49-F238E27FC236}">
                <a16:creationId xmlns:a16="http://schemas.microsoft.com/office/drawing/2014/main" id="{BCCBC38E-77F1-BF75-A0B2-2DF5FCA8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6629400" cy="4465637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69704" name="AutoShape 8">
            <a:extLst>
              <a:ext uri="{FF2B5EF4-FFF2-40B4-BE49-F238E27FC236}">
                <a16:creationId xmlns:a16="http://schemas.microsoft.com/office/drawing/2014/main" id="{E6FEEB60-4960-2193-62EE-A1CDF3EF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700213"/>
            <a:ext cx="1606550" cy="4471987"/>
          </a:xfrm>
          <a:prstGeom prst="roundRect">
            <a:avLst>
              <a:gd name="adj" fmla="val 2843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69705" name="Rectangle 9">
            <a:extLst>
              <a:ext uri="{FF2B5EF4-FFF2-40B4-BE49-F238E27FC236}">
                <a16:creationId xmlns:a16="http://schemas.microsoft.com/office/drawing/2014/main" id="{D87BEDAF-3C1B-E2DA-014A-ABC6E7AD6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844675"/>
            <a:ext cx="1436688" cy="4251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476250" indent="-285750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95350" indent="-228600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14450" indent="-228600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733550" indent="-228600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907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479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51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623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r>
              <a:rPr lang="it-IT" altLang="en-US" sz="900" b="0"/>
              <a:t>Risorse:</a:t>
            </a:r>
            <a:endParaRPr lang="it-IT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r>
              <a:rPr lang="en-GB" altLang="en-US" sz="800"/>
              <a:t> </a:t>
            </a:r>
            <a:r>
              <a:rPr lang="en-GB" altLang="en-US" sz="800">
                <a:hlinkClick r:id="rId2" action="ppaction://hlinkpres?slideindex=1&amp;slidetitle="/>
              </a:rPr>
              <a:t>Esempio di Costruzione dell'heap</a:t>
            </a:r>
            <a:endParaRPr lang="en-GB" altLang="en-US" sz="800"/>
          </a:p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endParaRPr lang="it-IT" altLang="en-US" sz="800"/>
          </a:p>
        </p:txBody>
      </p:sp>
    </p:spTree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496C082-E8AD-BB53-37E3-5015BE55A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54402-054B-4505-AFDE-EFD58A0796FF}" type="slidenum">
              <a:rPr lang="it-IT" altLang="en-US"/>
              <a:pPr/>
              <a:t>27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0C9D6821-9985-9DA3-4DA9-ADDD824609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6A8DA53-5957-469F-B26E-3C6862BEA69E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C10E9B5F-6DB7-26FF-0A6F-D57D05327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Funzione HeapSort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498F1CEC-A699-DAC6-AA5D-E8B5BA4FA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void HeapSort(int A[MAX])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int i;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BuildHeap(A);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for (i=ArraySize-1; i&gt;=1; i--) {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swap(A, 0, i);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HeapSize--;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	Heapify(A, 0);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	}</a:t>
            </a:r>
          </a:p>
          <a:p>
            <a:pPr>
              <a:spcBef>
                <a:spcPct val="0"/>
              </a:spcBef>
            </a:pPr>
            <a:r>
              <a:rPr lang="it-IT" altLang="en-US" sz="1800">
                <a:solidFill>
                  <a:srgbClr val="1204CA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endParaRPr lang="it-IT" altLang="en-US" sz="1800">
              <a:solidFill>
                <a:srgbClr val="1204CA"/>
              </a:solidFill>
            </a:endParaRPr>
          </a:p>
        </p:txBody>
      </p:sp>
      <p:sp>
        <p:nvSpPr>
          <p:cNvPr id="677898" name="AutoShape 10">
            <a:extLst>
              <a:ext uri="{FF2B5EF4-FFF2-40B4-BE49-F238E27FC236}">
                <a16:creationId xmlns:a16="http://schemas.microsoft.com/office/drawing/2014/main" id="{C11F04E8-E21F-C3C5-C218-8579E649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6629400" cy="4465637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77899" name="AutoShape 11">
            <a:extLst>
              <a:ext uri="{FF2B5EF4-FFF2-40B4-BE49-F238E27FC236}">
                <a16:creationId xmlns:a16="http://schemas.microsoft.com/office/drawing/2014/main" id="{64737E4A-393B-E51A-2802-4EE94D5A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700213"/>
            <a:ext cx="1606550" cy="4471987"/>
          </a:xfrm>
          <a:prstGeom prst="roundRect">
            <a:avLst>
              <a:gd name="adj" fmla="val 2843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677900" name="Rectangle 12">
            <a:extLst>
              <a:ext uri="{FF2B5EF4-FFF2-40B4-BE49-F238E27FC236}">
                <a16:creationId xmlns:a16="http://schemas.microsoft.com/office/drawing/2014/main" id="{B01CAB2B-1945-9A13-AEE5-0A352D4B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844675"/>
            <a:ext cx="1436688" cy="4251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476250" indent="-285750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95350" indent="-228600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14450" indent="-228600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733550" indent="-228600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907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479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51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62350" indent="-228600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r>
              <a:rPr lang="it-IT" altLang="en-US" sz="900" b="0"/>
              <a:t>Risorse:</a:t>
            </a:r>
            <a:endParaRPr lang="it-IT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endParaRPr lang="en-GB" altLang="en-US" sz="800"/>
          </a:p>
          <a:p>
            <a:pPr algn="l">
              <a:buClr>
                <a:srgbClr val="568F3F"/>
              </a:buClr>
              <a:buFont typeface="Wingdings" panose="05000000000000000000" pitchFamily="2" charset="2"/>
              <a:buChar char=""/>
            </a:pPr>
            <a:r>
              <a:rPr lang="en-GB" altLang="en-US" sz="800"/>
              <a:t> </a:t>
            </a:r>
            <a:r>
              <a:rPr lang="en-GB" altLang="en-US" sz="800">
                <a:hlinkClick r:id="rId2" action="ppaction://hlinkpres?slideindex=1&amp;slidetitle="/>
              </a:rPr>
              <a:t>Esempio di HeapSort</a:t>
            </a:r>
            <a:endParaRPr lang="en-GB" altLang="en-US" sz="800"/>
          </a:p>
          <a:p>
            <a:pPr algn="l">
              <a:buClr>
                <a:srgbClr val="CD5120"/>
              </a:buClr>
              <a:buFont typeface="Webdings" panose="05030102010509060703" pitchFamily="18" charset="2"/>
              <a:buNone/>
            </a:pPr>
            <a:endParaRPr lang="it-IT" altLang="en-US" sz="800"/>
          </a:p>
        </p:txBody>
      </p:sp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CA85709-77B2-A12D-8533-CD70994E6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9333-26F6-4E44-942A-FECE906EDAEB}" type="slidenum">
              <a:rPr lang="it-IT" altLang="en-US"/>
              <a:pPr/>
              <a:t>28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A5052558-5866-29F5-E721-161E9B4D7A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5D4231-2782-4132-B07D-1CE76B8967B6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AF4ABEA2-EC60-75E2-810C-4A0298D5E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Simulazione</a:t>
            </a:r>
          </a:p>
        </p:txBody>
      </p:sp>
      <p:pic>
        <p:nvPicPr>
          <p:cNvPr id="678916" name="Picture 4" descr="extract maximum element">
            <a:extLst>
              <a:ext uri="{FF2B5EF4-FFF2-40B4-BE49-F238E27FC236}">
                <a16:creationId xmlns:a16="http://schemas.microsoft.com/office/drawing/2014/main" id="{BEA58195-21BA-AA4F-A794-1972DDC6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1527175" cy="18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917" name="Picture 5" descr="delete last leaf and write its label to the root">
            <a:extLst>
              <a:ext uri="{FF2B5EF4-FFF2-40B4-BE49-F238E27FC236}">
                <a16:creationId xmlns:a16="http://schemas.microsoft.com/office/drawing/2014/main" id="{DAA1CA7C-16D1-FB80-DB42-B103063B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060575"/>
            <a:ext cx="1739900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918" name="Picture 6" descr="exchange label with the maximum label of its direct descendants">
            <a:extLst>
              <a:ext uri="{FF2B5EF4-FFF2-40B4-BE49-F238E27FC236}">
                <a16:creationId xmlns:a16="http://schemas.microsoft.com/office/drawing/2014/main" id="{540EF5C3-5AA6-D69D-B68C-56AAD6BD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2205038"/>
            <a:ext cx="1347787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919" name="Picture 7" descr="exchange label with the maximum label of its direct descendants">
            <a:extLst>
              <a:ext uri="{FF2B5EF4-FFF2-40B4-BE49-F238E27FC236}">
                <a16:creationId xmlns:a16="http://schemas.microsoft.com/office/drawing/2014/main" id="{FB175F7D-39E3-ADA9-38F9-D849D94B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4005263"/>
            <a:ext cx="1592263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920" name="Picture 8" descr="heap restored">
            <a:extLst>
              <a:ext uri="{FF2B5EF4-FFF2-40B4-BE49-F238E27FC236}">
                <a16:creationId xmlns:a16="http://schemas.microsoft.com/office/drawing/2014/main" id="{851047D8-698F-EC99-C2A3-C3E15B4B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4005263"/>
            <a:ext cx="1541463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8925" name="AutoShape 13">
            <a:extLst>
              <a:ext uri="{FF2B5EF4-FFF2-40B4-BE49-F238E27FC236}">
                <a16:creationId xmlns:a16="http://schemas.microsoft.com/office/drawing/2014/main" id="{061E8A65-DA1C-0B11-7C02-F406D091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405AFE9-08E7-66DE-CEB0-FE042EA04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ECD92-B6C5-432F-834E-444BD169076A}" type="slidenum">
              <a:rPr lang="it-IT" altLang="en-US"/>
              <a:pPr/>
              <a:t>29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259C927-A57C-08B5-58AC-5F600A02C3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2826E-D8C9-432D-AFDD-6D68A0E5A041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88130" name="Rectangle 2">
            <a:extLst>
              <a:ext uri="{FF2B5EF4-FFF2-40B4-BE49-F238E27FC236}">
                <a16:creationId xmlns:a16="http://schemas.microsoft.com/office/drawing/2014/main" id="{F1A75027-0118-F8D0-85B9-95F6358C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Algoritmo di HeapSort</a:t>
            </a:r>
          </a:p>
        </p:txBody>
      </p:sp>
      <p:sp>
        <p:nvSpPr>
          <p:cNvPr id="688131" name="Rectangle 3">
            <a:extLst>
              <a:ext uri="{FF2B5EF4-FFF2-40B4-BE49-F238E27FC236}">
                <a16:creationId xmlns:a16="http://schemas.microsoft.com/office/drawing/2014/main" id="{B42AF6C7-BACC-99CB-9518-FB64A9F12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sz="1800"/>
              <a:t>#include &lt;stdlib.h&gt;</a:t>
            </a:r>
          </a:p>
          <a:p>
            <a:r>
              <a:rPr lang="it-IT" altLang="en-US" sz="1800"/>
              <a:t>#define MAX 20</a:t>
            </a:r>
          </a:p>
          <a:p>
            <a:r>
              <a:rPr lang="it-IT" altLang="en-US" sz="1800"/>
              <a:t>int ArraySize, HeapSize, tot;</a:t>
            </a:r>
          </a:p>
          <a:p>
            <a:r>
              <a:rPr lang="it-IT" altLang="en-US" sz="1800"/>
              <a:t>int left(int i)   { return 2*i+1;}</a:t>
            </a:r>
          </a:p>
          <a:p>
            <a:r>
              <a:rPr lang="it-IT" altLang="en-US" sz="1800"/>
              <a:t>int right(int i) { return 2*i+2;}</a:t>
            </a:r>
          </a:p>
          <a:p>
            <a:r>
              <a:rPr lang="it-IT" altLang="en-US" sz="1800"/>
              <a:t>int p(int i)       {return (i-1)/2;}</a:t>
            </a:r>
          </a:p>
          <a:p>
            <a:r>
              <a:rPr lang="it-IT" altLang="en-US" sz="1800"/>
              <a:t>void swap(int A[MAX], int i, int j)</a:t>
            </a:r>
          </a:p>
          <a:p>
            <a:r>
              <a:rPr lang="it-IT" altLang="en-US" sz="1800"/>
              <a:t>	{int tmp = A[i];</a:t>
            </a:r>
          </a:p>
          <a:p>
            <a:r>
              <a:rPr lang="it-IT" altLang="en-US" sz="1800"/>
              <a:t>	A[i] = A[j]; </a:t>
            </a:r>
          </a:p>
          <a:p>
            <a:r>
              <a:rPr lang="it-IT" altLang="en-US" sz="1800"/>
              <a:t>	A[j] =tmp;}</a:t>
            </a:r>
          </a:p>
          <a:p>
            <a:r>
              <a:rPr lang="it-IT" altLang="en-US" sz="1800"/>
              <a:t>void Heapify(int A[MAX], int i);</a:t>
            </a:r>
          </a:p>
          <a:p>
            <a:r>
              <a:rPr lang="it-IT" altLang="en-US" sz="1800"/>
              <a:t>void BuildHeap(int A[MAX]);</a:t>
            </a:r>
          </a:p>
          <a:p>
            <a:r>
              <a:rPr lang="it-IT" altLang="en-US" sz="1800"/>
              <a:t>void HeapSort(int A[MAX]);</a:t>
            </a:r>
          </a:p>
          <a:p>
            <a:endParaRPr lang="it-IT" altLang="en-US"/>
          </a:p>
        </p:txBody>
      </p:sp>
      <p:sp>
        <p:nvSpPr>
          <p:cNvPr id="688133" name="AutoShape 5">
            <a:extLst>
              <a:ext uri="{FF2B5EF4-FFF2-40B4-BE49-F238E27FC236}">
                <a16:creationId xmlns:a16="http://schemas.microsoft.com/office/drawing/2014/main" id="{320CE5A0-1B98-614A-BF6F-27C1A697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5EF4C07-E9EB-4F86-1182-5F2699BFA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99550-6E04-4940-998B-229ED4264615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B55B9A17-9B3B-D425-93CF-86DA120127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5FEDEC-589C-4628-8562-1E6C00C395DD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F6C3973C-909A-6873-C71D-094B206C5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Soluzione ricorsiva di un problema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F430B659-1C50-16A7-023E-35187771F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628775"/>
            <a:ext cx="8229600" cy="4497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en-US" sz="1800" b="0">
                <a:solidFill>
                  <a:srgbClr val="333399"/>
                </a:solidFill>
              </a:rPr>
              <a:t>PROBLEMA: Voglio lavare una pila di 15 piatti.</a:t>
            </a:r>
          </a:p>
          <a:p>
            <a:pPr>
              <a:lnSpc>
                <a:spcPct val="80000"/>
              </a:lnSpc>
            </a:pPr>
            <a:endParaRPr lang="it-IT" altLang="en-US" sz="1800" b="0">
              <a:solidFill>
                <a:srgbClr val="333399"/>
              </a:solidFill>
            </a:endParaRPr>
          </a:p>
          <a:p>
            <a:pPr>
              <a:lnSpc>
                <a:spcPct val="80000"/>
              </a:lnSpc>
            </a:pPr>
            <a:r>
              <a:rPr lang="it-IT" altLang="en-US" sz="1800">
                <a:solidFill>
                  <a:srgbClr val="003399"/>
                </a:solidFill>
              </a:rPr>
              <a:t>Ho un sistema che riesce a lavare i piatti se ha in input una pila più piccola:</a:t>
            </a:r>
          </a:p>
          <a:p>
            <a:pPr>
              <a:lnSpc>
                <a:spcPct val="80000"/>
              </a:lnSpc>
            </a:pPr>
            <a:r>
              <a:rPr lang="it-IT" altLang="en-US" sz="1800">
                <a:solidFill>
                  <a:srgbClr val="003399"/>
                </a:solidFill>
              </a:rPr>
              <a:t>(intuitivamente, il calcolatore è in grado di lavare 14 piatti)</a:t>
            </a:r>
          </a:p>
          <a:p>
            <a:pPr>
              <a:lnSpc>
                <a:spcPct val="80000"/>
              </a:lnSpc>
            </a:pPr>
            <a:endParaRPr lang="it-IT" altLang="en-US" sz="1800">
              <a:solidFill>
                <a:srgbClr val="009900"/>
              </a:solidFill>
            </a:endParaRPr>
          </a:p>
        </p:txBody>
      </p:sp>
      <p:sp>
        <p:nvSpPr>
          <p:cNvPr id="500740" name="Rectangle 4">
            <a:extLst>
              <a:ext uri="{FF2B5EF4-FFF2-40B4-BE49-F238E27FC236}">
                <a16:creationId xmlns:a16="http://schemas.microsoft.com/office/drawing/2014/main" id="{D794B5A9-20C0-33BE-2257-814DD7F2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3284538"/>
            <a:ext cx="4191000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algn="l"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1193800" indent="-749300" algn="l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601788" indent="-228600" algn="l">
              <a:spcBef>
                <a:spcPct val="20000"/>
              </a:spcBef>
              <a:buClr>
                <a:srgbClr val="568F3F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2009775" indent="-228600" algn="l">
              <a:spcBef>
                <a:spcPct val="20000"/>
              </a:spcBef>
              <a:buClr>
                <a:srgbClr val="568F3F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417763" indent="-228600" algn="l">
              <a:spcBef>
                <a:spcPct val="20000"/>
              </a:spcBef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874963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332163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789363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246563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en-US" sz="1800">
                <a:solidFill>
                  <a:schemeClr val="hlink"/>
                </a:solidFill>
              </a:rPr>
              <a:t>Algoritmo </a:t>
            </a:r>
            <a:r>
              <a:rPr lang="it-IT" altLang="en-US" sz="1800" b="0" i="1">
                <a:solidFill>
                  <a:schemeClr val="hlink"/>
                </a:solidFill>
              </a:rPr>
              <a:t>RICORSIVO: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prendo un piatto,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resta una pila di 14 piatti: 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	il calcolatore li lava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lavo il mio piatto </a:t>
            </a:r>
          </a:p>
          <a:p>
            <a:pPr>
              <a:lnSpc>
                <a:spcPct val="120000"/>
              </a:lnSpc>
              <a:spcAft>
                <a:spcPct val="35000"/>
              </a:spcAft>
              <a:buSzPct val="70000"/>
              <a:buFont typeface="Wingdings" panose="05000000000000000000" pitchFamily="2" charset="2"/>
              <a:buNone/>
            </a:pPr>
            <a:r>
              <a:rPr lang="it-IT" altLang="en-US" sz="1800">
                <a:solidFill>
                  <a:schemeClr val="hlink"/>
                </a:solidFill>
              </a:rPr>
              <a:t>  </a:t>
            </a:r>
          </a:p>
        </p:txBody>
      </p:sp>
      <p:sp>
        <p:nvSpPr>
          <p:cNvPr id="500741" name="Rectangle 5">
            <a:extLst>
              <a:ext uri="{FF2B5EF4-FFF2-40B4-BE49-F238E27FC236}">
                <a16:creationId xmlns:a16="http://schemas.microsoft.com/office/drawing/2014/main" id="{9003BF7A-3042-9002-7991-56E15E00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734050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it-IT" altLang="en-US" sz="1800" i="1">
                <a:solidFill>
                  <a:srgbClr val="003399"/>
                </a:solidFill>
              </a:rPr>
              <a:t>facilissimo</a:t>
            </a:r>
            <a:endParaRPr lang="it-IT" altLang="en-US" sz="1800">
              <a:solidFill>
                <a:schemeClr val="hlink"/>
              </a:solidFill>
            </a:endParaRPr>
          </a:p>
        </p:txBody>
      </p:sp>
      <p:sp>
        <p:nvSpPr>
          <p:cNvPr id="500742" name="Rectangle 6">
            <a:extLst>
              <a:ext uri="{FF2B5EF4-FFF2-40B4-BE49-F238E27FC236}">
                <a16:creationId xmlns:a16="http://schemas.microsoft.com/office/drawing/2014/main" id="{542D977F-671F-8DCE-E3E0-9F7B1A11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13100"/>
            <a:ext cx="2671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en-US" sz="1800" i="1">
                <a:solidFill>
                  <a:srgbClr val="003399"/>
                </a:solidFill>
              </a:rPr>
              <a:t>un po’ più semplice</a:t>
            </a:r>
            <a:endParaRPr lang="it-IT" altLang="en-US" sz="1800" b="0">
              <a:solidFill>
                <a:srgbClr val="003399"/>
              </a:solidFill>
            </a:endParaRPr>
          </a:p>
          <a:p>
            <a:pPr algn="l" eaLnBrk="0" hangingPunct="0"/>
            <a:r>
              <a:rPr lang="it-IT" altLang="en-US" sz="1800" b="0" i="1">
                <a:solidFill>
                  <a:srgbClr val="003399"/>
                </a:solidFill>
              </a:rPr>
              <a:t>del problema intero</a:t>
            </a:r>
          </a:p>
        </p:txBody>
      </p:sp>
      <p:sp>
        <p:nvSpPr>
          <p:cNvPr id="500743" name="Line 7">
            <a:extLst>
              <a:ext uri="{FF2B5EF4-FFF2-40B4-BE49-F238E27FC236}">
                <a16:creationId xmlns:a16="http://schemas.microsoft.com/office/drawing/2014/main" id="{1236B27A-F6AC-A76C-B471-A9EB0A2438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9900" y="5497513"/>
            <a:ext cx="1057275" cy="30797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44" name="Line 8">
            <a:extLst>
              <a:ext uri="{FF2B5EF4-FFF2-40B4-BE49-F238E27FC236}">
                <a16:creationId xmlns:a16="http://schemas.microsoft.com/office/drawing/2014/main" id="{5C9FB12D-9B6B-FBB8-FB47-F1604C12B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44925"/>
            <a:ext cx="609600" cy="3048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0745" name="Group 9">
            <a:extLst>
              <a:ext uri="{FF2B5EF4-FFF2-40B4-BE49-F238E27FC236}">
                <a16:creationId xmlns:a16="http://schemas.microsoft.com/office/drawing/2014/main" id="{711DD084-80C1-A3EF-31C3-ED20760DD8D7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5495925"/>
            <a:ext cx="1143000" cy="381000"/>
            <a:chOff x="1008" y="3216"/>
            <a:chExt cx="720" cy="240"/>
          </a:xfrm>
        </p:grpSpPr>
        <p:sp>
          <p:nvSpPr>
            <p:cNvPr id="500746" name="Oval 10">
              <a:extLst>
                <a:ext uri="{FF2B5EF4-FFF2-40B4-BE49-F238E27FC236}">
                  <a16:creationId xmlns:a16="http://schemas.microsoft.com/office/drawing/2014/main" id="{FF6158E2-ACA9-7E24-1AFD-1326B86CC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7" name="Oval 11">
              <a:extLst>
                <a:ext uri="{FF2B5EF4-FFF2-40B4-BE49-F238E27FC236}">
                  <a16:creationId xmlns:a16="http://schemas.microsoft.com/office/drawing/2014/main" id="{EDB737E3-C52C-EEC5-6B49-FE5898866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48" name="Group 12">
            <a:extLst>
              <a:ext uri="{FF2B5EF4-FFF2-40B4-BE49-F238E27FC236}">
                <a16:creationId xmlns:a16="http://schemas.microsoft.com/office/drawing/2014/main" id="{6876FA11-1253-4AF6-8668-7D6DC1642F77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5267325"/>
            <a:ext cx="1143000" cy="381000"/>
            <a:chOff x="1008" y="3216"/>
            <a:chExt cx="720" cy="240"/>
          </a:xfrm>
        </p:grpSpPr>
        <p:sp>
          <p:nvSpPr>
            <p:cNvPr id="500749" name="Oval 13">
              <a:extLst>
                <a:ext uri="{FF2B5EF4-FFF2-40B4-BE49-F238E27FC236}">
                  <a16:creationId xmlns:a16="http://schemas.microsoft.com/office/drawing/2014/main" id="{8CE70F31-0AE9-8435-D1FE-A89140FE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0" name="Oval 14">
              <a:extLst>
                <a:ext uri="{FF2B5EF4-FFF2-40B4-BE49-F238E27FC236}">
                  <a16:creationId xmlns:a16="http://schemas.microsoft.com/office/drawing/2014/main" id="{255E0D65-6175-09BB-DB8D-843816079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51" name="Group 15">
            <a:extLst>
              <a:ext uri="{FF2B5EF4-FFF2-40B4-BE49-F238E27FC236}">
                <a16:creationId xmlns:a16="http://schemas.microsoft.com/office/drawing/2014/main" id="{2AB948E4-A4CB-428F-586D-776B68EE4063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5038725"/>
            <a:ext cx="1143000" cy="381000"/>
            <a:chOff x="1008" y="3216"/>
            <a:chExt cx="720" cy="240"/>
          </a:xfrm>
        </p:grpSpPr>
        <p:sp>
          <p:nvSpPr>
            <p:cNvPr id="500752" name="Oval 16">
              <a:extLst>
                <a:ext uri="{FF2B5EF4-FFF2-40B4-BE49-F238E27FC236}">
                  <a16:creationId xmlns:a16="http://schemas.microsoft.com/office/drawing/2014/main" id="{928855FB-BEEB-5807-A492-85AD6F33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3" name="Oval 17">
              <a:extLst>
                <a:ext uri="{FF2B5EF4-FFF2-40B4-BE49-F238E27FC236}">
                  <a16:creationId xmlns:a16="http://schemas.microsoft.com/office/drawing/2014/main" id="{171A7571-36BC-0DB6-CCC6-E31BAE9C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54" name="Group 18">
            <a:extLst>
              <a:ext uri="{FF2B5EF4-FFF2-40B4-BE49-F238E27FC236}">
                <a16:creationId xmlns:a16="http://schemas.microsoft.com/office/drawing/2014/main" id="{2F887213-DE27-6F04-F987-08C17785306A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4810125"/>
            <a:ext cx="1143000" cy="381000"/>
            <a:chOff x="1008" y="3216"/>
            <a:chExt cx="720" cy="240"/>
          </a:xfrm>
        </p:grpSpPr>
        <p:sp>
          <p:nvSpPr>
            <p:cNvPr id="500755" name="Oval 19">
              <a:extLst>
                <a:ext uri="{FF2B5EF4-FFF2-40B4-BE49-F238E27FC236}">
                  <a16:creationId xmlns:a16="http://schemas.microsoft.com/office/drawing/2014/main" id="{E88FC56D-EF3B-0B30-59E2-2D04109ED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6" name="Oval 20">
              <a:extLst>
                <a:ext uri="{FF2B5EF4-FFF2-40B4-BE49-F238E27FC236}">
                  <a16:creationId xmlns:a16="http://schemas.microsoft.com/office/drawing/2014/main" id="{043F0DB4-3283-7D2C-90CC-FF3970DA3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57" name="Group 21">
            <a:extLst>
              <a:ext uri="{FF2B5EF4-FFF2-40B4-BE49-F238E27FC236}">
                <a16:creationId xmlns:a16="http://schemas.microsoft.com/office/drawing/2014/main" id="{991EA02E-3923-69BE-DF87-891CEECFE233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3514725"/>
            <a:ext cx="1143000" cy="381000"/>
            <a:chOff x="1008" y="3216"/>
            <a:chExt cx="720" cy="240"/>
          </a:xfrm>
        </p:grpSpPr>
        <p:sp>
          <p:nvSpPr>
            <p:cNvPr id="500758" name="Oval 22">
              <a:extLst>
                <a:ext uri="{FF2B5EF4-FFF2-40B4-BE49-F238E27FC236}">
                  <a16:creationId xmlns:a16="http://schemas.microsoft.com/office/drawing/2014/main" id="{8CDEBBCB-77D6-1D1F-23D2-2060DEB8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9" name="Oval 23">
              <a:extLst>
                <a:ext uri="{FF2B5EF4-FFF2-40B4-BE49-F238E27FC236}">
                  <a16:creationId xmlns:a16="http://schemas.microsoft.com/office/drawing/2014/main" id="{FD62D9C0-47F1-DC14-BCC2-DEC9DA8C2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60" name="Group 24">
            <a:extLst>
              <a:ext uri="{FF2B5EF4-FFF2-40B4-BE49-F238E27FC236}">
                <a16:creationId xmlns:a16="http://schemas.microsoft.com/office/drawing/2014/main" id="{6FDE45F8-5FE5-366B-F316-047803865720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4581525"/>
            <a:ext cx="1143000" cy="381000"/>
            <a:chOff x="1008" y="3216"/>
            <a:chExt cx="720" cy="240"/>
          </a:xfrm>
        </p:grpSpPr>
        <p:sp>
          <p:nvSpPr>
            <p:cNvPr id="500761" name="Oval 25">
              <a:extLst>
                <a:ext uri="{FF2B5EF4-FFF2-40B4-BE49-F238E27FC236}">
                  <a16:creationId xmlns:a16="http://schemas.microsoft.com/office/drawing/2014/main" id="{84F7BC6F-E88A-D3A2-EA8D-C409B71A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62" name="Oval 26">
              <a:extLst>
                <a:ext uri="{FF2B5EF4-FFF2-40B4-BE49-F238E27FC236}">
                  <a16:creationId xmlns:a16="http://schemas.microsoft.com/office/drawing/2014/main" id="{28AF9F6F-7474-2FDC-D062-7DD272D3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763" name="Group 27">
            <a:extLst>
              <a:ext uri="{FF2B5EF4-FFF2-40B4-BE49-F238E27FC236}">
                <a16:creationId xmlns:a16="http://schemas.microsoft.com/office/drawing/2014/main" id="{F5D4A0D0-F6C2-3BBD-1A2A-36C4E35AB5C8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4352925"/>
            <a:ext cx="1143000" cy="381000"/>
            <a:chOff x="1008" y="3216"/>
            <a:chExt cx="720" cy="240"/>
          </a:xfrm>
        </p:grpSpPr>
        <p:sp>
          <p:nvSpPr>
            <p:cNvPr id="500764" name="Oval 28">
              <a:extLst>
                <a:ext uri="{FF2B5EF4-FFF2-40B4-BE49-F238E27FC236}">
                  <a16:creationId xmlns:a16="http://schemas.microsoft.com/office/drawing/2014/main" id="{B926B97B-C576-9F82-757F-DC38E745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72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65" name="Oval 29">
              <a:extLst>
                <a:ext uri="{FF2B5EF4-FFF2-40B4-BE49-F238E27FC236}">
                  <a16:creationId xmlns:a16="http://schemas.microsoft.com/office/drawing/2014/main" id="{EFDD701D-42DA-ECA4-62BC-25C8F9249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0766" name="Freeform 30">
            <a:extLst>
              <a:ext uri="{FF2B5EF4-FFF2-40B4-BE49-F238E27FC236}">
                <a16:creationId xmlns:a16="http://schemas.microsoft.com/office/drawing/2014/main" id="{D7C0ABA9-2ADB-89D0-0DA7-2ADE660AD3E9}"/>
              </a:ext>
            </a:extLst>
          </p:cNvPr>
          <p:cNvSpPr>
            <a:spLocks/>
          </p:cNvSpPr>
          <p:nvPr/>
        </p:nvSpPr>
        <p:spPr bwMode="auto">
          <a:xfrm>
            <a:off x="6735763" y="5343525"/>
            <a:ext cx="609600" cy="381000"/>
          </a:xfrm>
          <a:custGeom>
            <a:avLst/>
            <a:gdLst>
              <a:gd name="T0" fmla="*/ 0 w 624"/>
              <a:gd name="T1" fmla="*/ 288 h 288"/>
              <a:gd name="T2" fmla="*/ 288 w 624"/>
              <a:gd name="T3" fmla="*/ 48 h 288"/>
              <a:gd name="T4" fmla="*/ 624 w 62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88">
                <a:moveTo>
                  <a:pt x="0" y="288"/>
                </a:moveTo>
                <a:cubicBezTo>
                  <a:pt x="92" y="192"/>
                  <a:pt x="184" y="96"/>
                  <a:pt x="288" y="48"/>
                </a:cubicBezTo>
                <a:cubicBezTo>
                  <a:pt x="392" y="0"/>
                  <a:pt x="508" y="0"/>
                  <a:pt x="62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67" name="Freeform 31">
            <a:extLst>
              <a:ext uri="{FF2B5EF4-FFF2-40B4-BE49-F238E27FC236}">
                <a16:creationId xmlns:a16="http://schemas.microsoft.com/office/drawing/2014/main" id="{24AF3F72-1BA4-AE71-0068-210423CF47D3}"/>
              </a:ext>
            </a:extLst>
          </p:cNvPr>
          <p:cNvSpPr>
            <a:spLocks/>
          </p:cNvSpPr>
          <p:nvPr/>
        </p:nvSpPr>
        <p:spPr bwMode="auto">
          <a:xfrm>
            <a:off x="6659563" y="3667125"/>
            <a:ext cx="609600" cy="381000"/>
          </a:xfrm>
          <a:custGeom>
            <a:avLst/>
            <a:gdLst>
              <a:gd name="T0" fmla="*/ 0 w 624"/>
              <a:gd name="T1" fmla="*/ 288 h 288"/>
              <a:gd name="T2" fmla="*/ 288 w 624"/>
              <a:gd name="T3" fmla="*/ 48 h 288"/>
              <a:gd name="T4" fmla="*/ 624 w 62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88">
                <a:moveTo>
                  <a:pt x="0" y="288"/>
                </a:moveTo>
                <a:cubicBezTo>
                  <a:pt x="92" y="192"/>
                  <a:pt x="184" y="96"/>
                  <a:pt x="288" y="48"/>
                </a:cubicBezTo>
                <a:cubicBezTo>
                  <a:pt x="392" y="0"/>
                  <a:pt x="508" y="0"/>
                  <a:pt x="62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69" name="AutoShape 33">
            <a:extLst>
              <a:ext uri="{FF2B5EF4-FFF2-40B4-BE49-F238E27FC236}">
                <a16:creationId xmlns:a16="http://schemas.microsoft.com/office/drawing/2014/main" id="{689B6A56-B1AD-4619-A353-0FAAEDF90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CC98DA4-DC7B-DD98-16E9-9F34977EC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F9E7B-8CFA-465A-8BDF-9B07CF204944}" type="slidenum">
              <a:rPr lang="it-IT" altLang="en-US"/>
              <a:pPr/>
              <a:t>30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FB72ED0C-6C24-1C75-5122-7B4F80F8D56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C040BF-D775-45C7-8D80-89D56862898C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26E1571B-3DB0-FD80-2168-4A07B87CC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Main di HeapSort</a:t>
            </a:r>
          </a:p>
        </p:txBody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5A663C0D-3BB7-D6C8-9C2D-2299CA039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sz="1600"/>
              <a:t>main(){</a:t>
            </a:r>
          </a:p>
          <a:p>
            <a:r>
              <a:rPr lang="it-IT" altLang="en-US" sz="1600"/>
              <a:t>int A[MAX], k;</a:t>
            </a:r>
          </a:p>
          <a:p>
            <a:r>
              <a:rPr lang="it-IT" altLang="en-US" sz="1600"/>
              <a:t> printf("\nQuanti elementi deve contenere l'array: ");</a:t>
            </a:r>
          </a:p>
          <a:p>
            <a:r>
              <a:rPr lang="it-IT" altLang="en-US" sz="1600"/>
              <a:t> scanf("%d",&amp;tot);</a:t>
            </a:r>
          </a:p>
          <a:p>
            <a:r>
              <a:rPr lang="it-IT" altLang="en-US" sz="1600"/>
              <a:t> while (tot&gt;MAX) </a:t>
            </a:r>
          </a:p>
          <a:p>
            <a:r>
              <a:rPr lang="it-IT" altLang="en-US" sz="1600"/>
              <a:t>    {printf("\n max 20 elementi: ");   scanf("%d",&amp;tot);}</a:t>
            </a:r>
          </a:p>
          <a:p>
            <a:r>
              <a:rPr lang="it-IT" altLang="en-US" sz="1600"/>
              <a:t>  for (k=0;k&lt;tot;k++) {</a:t>
            </a:r>
          </a:p>
          <a:p>
            <a:r>
              <a:rPr lang="it-IT" altLang="en-US" sz="1600"/>
              <a:t>	 printf("\nInserire il %d° elemento: ",k+1);</a:t>
            </a:r>
          </a:p>
          <a:p>
            <a:r>
              <a:rPr lang="it-IT" altLang="en-US" sz="1600"/>
              <a:t>	 scanf("%d",&amp;A[k]); }</a:t>
            </a:r>
          </a:p>
          <a:p>
            <a:r>
              <a:rPr lang="it-IT" altLang="en-US" sz="1600"/>
              <a:t>  HeapSize=ArraySize=tot;			</a:t>
            </a:r>
          </a:p>
          <a:p>
            <a:r>
              <a:rPr lang="it-IT" altLang="en-US" sz="1600"/>
              <a:t>  HeapSort(A);			</a:t>
            </a:r>
          </a:p>
          <a:p>
            <a:r>
              <a:rPr lang="it-IT" altLang="en-US" sz="1600"/>
              <a:t>  printf("\nArray Ordinato:");</a:t>
            </a:r>
          </a:p>
          <a:p>
            <a:r>
              <a:rPr lang="it-IT" altLang="en-US" sz="1600"/>
              <a:t>    for (k=0;k&lt;tot;k++)</a:t>
            </a:r>
          </a:p>
          <a:p>
            <a:r>
              <a:rPr lang="it-IT" altLang="en-US" sz="1600"/>
              <a:t>       printf(" %d",A[k]);</a:t>
            </a:r>
          </a:p>
          <a:p>
            <a:r>
              <a:rPr lang="it-IT" altLang="en-US" sz="1600"/>
              <a:t>}</a:t>
            </a:r>
          </a:p>
          <a:p>
            <a:endParaRPr lang="it-IT" altLang="en-US" sz="1600"/>
          </a:p>
        </p:txBody>
      </p:sp>
      <p:sp>
        <p:nvSpPr>
          <p:cNvPr id="689157" name="AutoShape 5">
            <a:extLst>
              <a:ext uri="{FF2B5EF4-FFF2-40B4-BE49-F238E27FC236}">
                <a16:creationId xmlns:a16="http://schemas.microsoft.com/office/drawing/2014/main" id="{1C54EB16-651B-6AC1-C04A-AFCE5578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0E1EAE4-93CA-503E-02BF-9D961BD0C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312DF-F650-4DA2-A911-F84AF561CAF4}" type="slidenum">
              <a:rPr lang="it-IT" altLang="en-US"/>
              <a:pPr/>
              <a:t>31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1BAEF856-7A35-ADEA-CAA9-935A3F5C26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C3EBA3B-E1EE-46FE-93A8-15E06F712EC1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90178" name="Rectangle 2">
            <a:extLst>
              <a:ext uri="{FF2B5EF4-FFF2-40B4-BE49-F238E27FC236}">
                <a16:creationId xmlns:a16="http://schemas.microsoft.com/office/drawing/2014/main" id="{BE3D5736-8574-D6D2-BCAA-B12B1FCAF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Complessità</a:t>
            </a:r>
          </a:p>
        </p:txBody>
      </p:sp>
      <p:sp>
        <p:nvSpPr>
          <p:cNvPr id="690179" name="Rectangle 3">
            <a:extLst>
              <a:ext uri="{FF2B5EF4-FFF2-40B4-BE49-F238E27FC236}">
                <a16:creationId xmlns:a16="http://schemas.microsoft.com/office/drawing/2014/main" id="{F07AADBF-F9FF-1F00-3077-52ED8EA5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it-IT" altLang="en-US"/>
              <a:t>Il running time di Heapify è O(h) dove h è l’altezza dell’Heap. Siccome l’heap è un albero binario completo, il running time è O(logn). Più in dettaglio la sua complessità è la soluzione della ricorrenza T(n) ≤ T(2n/3) + Θ(1) utilizzando il master method (caso 2).</a:t>
            </a:r>
          </a:p>
          <a:p>
            <a:pPr lvl="1">
              <a:lnSpc>
                <a:spcPct val="90000"/>
              </a:lnSpc>
            </a:pPr>
            <a:r>
              <a:rPr lang="it-IT" altLang="en-US"/>
              <a:t>BuildHeap fa O(n) chiamate a Heapify. Per cui il running time di Buildheap è sicuramente O(nlogn). Si noti che le chiamate a Heapify avvengono su nodi ad altezza variabile minore di h. Da un’analisi dettagliata, risulta che il running time di Heapify è O(n).</a:t>
            </a:r>
          </a:p>
          <a:p>
            <a:pPr lvl="1">
              <a:lnSpc>
                <a:spcPct val="90000"/>
              </a:lnSpc>
            </a:pPr>
            <a:r>
              <a:rPr lang="it-IT" altLang="en-US"/>
              <a:t>Heapsort fa O(n) chiamate a Heapify. Dunque il running time di Heapsort è O(nlogn)</a:t>
            </a:r>
          </a:p>
          <a:p>
            <a:pPr lvl="1">
              <a:lnSpc>
                <a:spcPct val="90000"/>
              </a:lnSpc>
            </a:pPr>
            <a:r>
              <a:rPr lang="it-IT" altLang="en-US"/>
              <a:t>La complessità di spazio di Heapsort è invece O(n), visto che oltre il vettore di input necessita solamente di un numero costante di variabili per implementare l’algoritmo.</a:t>
            </a:r>
          </a:p>
        </p:txBody>
      </p:sp>
      <p:sp>
        <p:nvSpPr>
          <p:cNvPr id="690181" name="AutoShape 5">
            <a:extLst>
              <a:ext uri="{FF2B5EF4-FFF2-40B4-BE49-F238E27FC236}">
                <a16:creationId xmlns:a16="http://schemas.microsoft.com/office/drawing/2014/main" id="{49D556DB-3D88-72F0-4E67-FDC7CED1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970FEEE-6EF0-C732-A324-B0B51CEAC8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4638-FBB0-4A9C-A996-88AD317B9886}" type="slidenum">
              <a:rPr lang="it-IT" altLang="en-US"/>
              <a:pPr/>
              <a:t>32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FBBA735-44F0-F3E1-D8A2-76596406A6B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0D25C2-3D8F-41FA-9EFB-7661E945AFE8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1DB07FFE-6424-1026-CBDB-12D1012C6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Code di Priorità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59996376-EFB9-0950-85A9-9329D6A42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/>
            <a:r>
              <a:rPr lang="it-IT" altLang="en-US"/>
              <a:t>Le code di priorità rappresentano una delle applicazioni più efficienti della struttura dati Heap.</a:t>
            </a:r>
          </a:p>
          <a:p>
            <a:pPr marL="266700" indent="-266700"/>
            <a:r>
              <a:rPr lang="it-IT" altLang="en-US"/>
              <a:t>Una coda di priorità è una struttura dati utilizzata per mantenere un insieme S di elementi, a ciascuno associato un valore chiamato “</a:t>
            </a:r>
            <a:r>
              <a:rPr lang="it-IT" altLang="en-US" b="0"/>
              <a:t>chiave</a:t>
            </a:r>
            <a:r>
              <a:rPr lang="it-IT" altLang="en-US"/>
              <a:t>”.</a:t>
            </a:r>
          </a:p>
          <a:p>
            <a:pPr marL="266700" indent="-266700"/>
            <a:r>
              <a:rPr lang="it-IT" altLang="en-US"/>
              <a:t>Una coda di priorità supporta le seguenti operazioni</a:t>
            </a:r>
          </a:p>
          <a:p>
            <a:pPr marL="266700" indent="-266700"/>
            <a:r>
              <a:rPr lang="it-IT" altLang="en-US"/>
              <a:t>Insert(S,x): Inserisce l’elemento x nell’insieme S.</a:t>
            </a:r>
          </a:p>
          <a:p>
            <a:pPr marL="266700" indent="-266700"/>
            <a:r>
              <a:rPr lang="it-IT" altLang="en-US"/>
              <a:t>Maximum(S): Restituisce l’elemento di S con la chiave più grande. </a:t>
            </a:r>
          </a:p>
          <a:p>
            <a:pPr marL="266700" indent="-266700"/>
            <a:r>
              <a:rPr lang="it-IT" altLang="en-US"/>
              <a:t>Extract-Max(S): Rimuove e ritorna l’elemento di S con la chiave più grande.</a:t>
            </a:r>
          </a:p>
        </p:txBody>
      </p:sp>
      <p:sp>
        <p:nvSpPr>
          <p:cNvPr id="693253" name="AutoShape 5">
            <a:extLst>
              <a:ext uri="{FF2B5EF4-FFF2-40B4-BE49-F238E27FC236}">
                <a16:creationId xmlns:a16="http://schemas.microsoft.com/office/drawing/2014/main" id="{AF40FC5B-50DC-7FA4-99CD-75425047B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A5D359C-E6F8-097F-0900-4EB623ABE6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83B28-AFE9-4E11-B9B8-238938D35FE3}" type="slidenum">
              <a:rPr lang="it-IT" altLang="en-US"/>
              <a:pPr/>
              <a:t>33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611D5C7-7700-A78A-9D16-EE6FB328D7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99A62C1-171F-4F7A-A6C8-3EC2864B4DDB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94274" name="Rectangle 2">
            <a:extLst>
              <a:ext uri="{FF2B5EF4-FFF2-40B4-BE49-F238E27FC236}">
                <a16:creationId xmlns:a16="http://schemas.microsoft.com/office/drawing/2014/main" id="{A36351D1-1000-A2AA-BB41-7697E4812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Una possibile applicazione</a:t>
            </a: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C250D9B2-D7F1-99AA-C069-917421719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/>
            <a:r>
              <a:rPr lang="it-IT" altLang="en-US"/>
              <a:t>Una delle applicazioni più comuni delle code di priorità è quella della schedulazione dei lavori su computer condivisi (per esempio per gestire le code di stampa)</a:t>
            </a:r>
          </a:p>
          <a:p>
            <a:pPr marL="361950" indent="-361950"/>
            <a:r>
              <a:rPr lang="it-IT" altLang="en-US"/>
              <a:t>La coda di priorità tiene traccia del lavoro da realizzare e la relativa priorità.</a:t>
            </a:r>
          </a:p>
          <a:p>
            <a:pPr marL="361950" indent="-361950"/>
            <a:r>
              <a:rPr lang="it-IT" altLang="en-US"/>
              <a:t>Quando un lavoro viene eseguito o interrotto, il lavoro con più alta priorità è selezionato da quelli in attesa utilizzando la procedura Extract-Max. </a:t>
            </a:r>
          </a:p>
          <a:p>
            <a:pPr marL="361950" indent="-361950"/>
            <a:r>
              <a:rPr lang="it-IT" altLang="en-US"/>
              <a:t>Ad ogni istante un nuovo lavoro può essere aggiunto alla coda.</a:t>
            </a:r>
          </a:p>
        </p:txBody>
      </p:sp>
      <p:sp>
        <p:nvSpPr>
          <p:cNvPr id="694277" name="AutoShape 5">
            <a:extLst>
              <a:ext uri="{FF2B5EF4-FFF2-40B4-BE49-F238E27FC236}">
                <a16:creationId xmlns:a16="http://schemas.microsoft.com/office/drawing/2014/main" id="{1ABB6D3E-1E30-58E1-9CA3-A93F9588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AA91B1D-AC11-4A93-4F83-E9CDE8340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F13D-CADA-4350-A9BE-DC139045DB04}" type="slidenum">
              <a:rPr lang="it-IT" altLang="en-US"/>
              <a:pPr/>
              <a:t>4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E2BE00A-5F64-4C5A-9EAD-494435C539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A8ECED7-1C05-4991-A736-74E75367D435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2C49259E-D81F-D485-DC62-E7E328E1A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BB7A0C92-A677-52E9-2D81-72052F8A0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075612" cy="41370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void </a:t>
            </a:r>
            <a:r>
              <a:rPr lang="it-IT" altLang="en-US" sz="1800" b="0">
                <a:solidFill>
                  <a:srgbClr val="003399"/>
                </a:solidFill>
              </a:rPr>
              <a:t>lava_piatti</a:t>
            </a:r>
            <a:r>
              <a:rPr lang="it-IT" altLang="en-US" sz="1800">
                <a:solidFill>
                  <a:srgbClr val="003399"/>
                </a:solidFill>
              </a:rPr>
              <a:t>(n)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{ 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	 if (nessun_piatto_da_lavare)        </a:t>
            </a:r>
            <a:r>
              <a:rPr lang="it-IT" altLang="en-US" sz="1800" i="1">
                <a:solidFill>
                  <a:srgbClr val="009900"/>
                </a:solidFill>
              </a:rPr>
              <a:t>// caso base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		  riposati!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 	else 	   </a:t>
            </a:r>
            <a:r>
              <a:rPr lang="it-IT" altLang="en-US" sz="1800" i="1">
                <a:solidFill>
                  <a:srgbClr val="009900"/>
                </a:solidFill>
              </a:rPr>
              <a:t>// passo ricorsivo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   	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      	Prendi un piatto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      	Lavalo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 b="0">
                <a:solidFill>
                  <a:srgbClr val="003399"/>
                </a:solidFill>
              </a:rPr>
              <a:t>         	lava_piatti</a:t>
            </a:r>
            <a:r>
              <a:rPr lang="it-IT" altLang="en-US" sz="1800">
                <a:solidFill>
                  <a:srgbClr val="003399"/>
                </a:solidFill>
              </a:rPr>
              <a:t>(n-1)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   	 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r>
              <a:rPr lang="it-IT" altLang="en-US" sz="1800">
                <a:solidFill>
                  <a:srgbClr val="003399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623888" algn="l"/>
              </a:tabLst>
            </a:pPr>
            <a:endParaRPr lang="it-IT" altLang="en-US" sz="1800">
              <a:solidFill>
                <a:srgbClr val="003399"/>
              </a:solidFill>
            </a:endParaRPr>
          </a:p>
        </p:txBody>
      </p:sp>
      <p:sp>
        <p:nvSpPr>
          <p:cNvPr id="502796" name="AutoShape 12">
            <a:extLst>
              <a:ext uri="{FF2B5EF4-FFF2-40B4-BE49-F238E27FC236}">
                <a16:creationId xmlns:a16="http://schemas.microsoft.com/office/drawing/2014/main" id="{834237B7-D0F3-55CF-2CC1-8DD82D9A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644900"/>
            <a:ext cx="1081088" cy="719138"/>
          </a:xfrm>
          <a:prstGeom prst="wedgeRectCallout">
            <a:avLst>
              <a:gd name="adj1" fmla="val -77898"/>
              <a:gd name="adj2" fmla="val 36532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r>
              <a:rPr lang="it-IT" altLang="en-US" sz="1800" b="0">
                <a:solidFill>
                  <a:srgbClr val="FF0000"/>
                </a:solidFill>
                <a:latin typeface="Tahoma" panose="020B0604030504040204" pitchFamily="34" charset="0"/>
              </a:rPr>
              <a:t>Chiamata </a:t>
            </a:r>
          </a:p>
          <a:p>
            <a:r>
              <a:rPr lang="it-IT" altLang="en-US" sz="1800" b="0">
                <a:solidFill>
                  <a:srgbClr val="FF0000"/>
                </a:solidFill>
                <a:latin typeface="Tahoma" panose="020B0604030504040204" pitchFamily="34" charset="0"/>
              </a:rPr>
              <a:t>Ricorsiva</a:t>
            </a:r>
          </a:p>
        </p:txBody>
      </p:sp>
      <p:sp>
        <p:nvSpPr>
          <p:cNvPr id="502797" name="AutoShape 13">
            <a:extLst>
              <a:ext uri="{FF2B5EF4-FFF2-40B4-BE49-F238E27FC236}">
                <a16:creationId xmlns:a16="http://schemas.microsoft.com/office/drawing/2014/main" id="{4223D8BF-B88F-7FFA-055C-0A8B7D57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4991100"/>
            <a:ext cx="4319587" cy="649288"/>
          </a:xfrm>
          <a:prstGeom prst="wedgeRectCallout">
            <a:avLst>
              <a:gd name="adj1" fmla="val -3144"/>
              <a:gd name="adj2" fmla="val -154157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altLang="en-US" sz="1600" b="0">
                <a:solidFill>
                  <a:srgbClr val="FF0000"/>
                </a:solidFill>
              </a:rPr>
              <a:t>il numero di piatti da lavare decresce:</a:t>
            </a:r>
          </a:p>
          <a:p>
            <a:pPr>
              <a:lnSpc>
                <a:spcPct val="80000"/>
              </a:lnSpc>
            </a:pPr>
            <a:r>
              <a:rPr lang="it-IT" altLang="en-US" sz="1600" b="0">
                <a:solidFill>
                  <a:srgbClr val="FF0000"/>
                </a:solidFill>
              </a:rPr>
              <a:t>la terminazione e' garantita!</a:t>
            </a:r>
            <a:r>
              <a:rPr lang="it-IT" altLang="en-US"/>
              <a:t> </a:t>
            </a:r>
          </a:p>
        </p:txBody>
      </p:sp>
      <p:sp>
        <p:nvSpPr>
          <p:cNvPr id="502798" name="Text Box 14">
            <a:extLst>
              <a:ext uri="{FF2B5EF4-FFF2-40B4-BE49-F238E27FC236}">
                <a16:creationId xmlns:a16="http://schemas.microsoft.com/office/drawing/2014/main" id="{5A193576-EC16-F94C-1716-E8ACEBCF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213100"/>
            <a:ext cx="3146425" cy="2643188"/>
          </a:xfrm>
          <a:prstGeom prst="rect">
            <a:avLst/>
          </a:prstGeom>
          <a:noFill/>
          <a:ln w="63500" cmpd="thinThick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7188" indent="-357188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36575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35000"/>
              </a:spcBef>
            </a:pPr>
            <a:r>
              <a:rPr lang="it-IT" altLang="en-US" sz="1800" b="0">
                <a:solidFill>
                  <a:srgbClr val="003399"/>
                </a:solidFill>
                <a:latin typeface="Verdana" panose="020B0604030504040204" pitchFamily="34" charset="0"/>
              </a:rPr>
              <a:t>Una funzione ricorsiva:</a:t>
            </a:r>
          </a:p>
          <a:p>
            <a:pPr algn="just">
              <a:spcBef>
                <a:spcPct val="35000"/>
              </a:spcBef>
              <a:buFontTx/>
              <a:buChar char="•"/>
            </a:pPr>
            <a:r>
              <a:rPr lang="it-IT" altLang="en-US" sz="1600" b="0">
                <a:latin typeface="Verdana" panose="020B0604030504040204" pitchFamily="34" charset="0"/>
              </a:rPr>
              <a:t>Ha una o più condizioni di terminazione (casi base)</a:t>
            </a:r>
          </a:p>
          <a:p>
            <a:pPr algn="just">
              <a:spcBef>
                <a:spcPct val="35000"/>
              </a:spcBef>
              <a:buFontTx/>
              <a:buChar char="•"/>
            </a:pPr>
            <a:r>
              <a:rPr lang="it-IT" altLang="en-US" sz="1600" b="0">
                <a:latin typeface="Verdana" panose="020B0604030504040204" pitchFamily="34" charset="0"/>
              </a:rPr>
              <a:t>Chiama se stessa ricor-sivamete.  </a:t>
            </a:r>
          </a:p>
          <a:p>
            <a:pPr algn="just">
              <a:spcBef>
                <a:spcPct val="35000"/>
              </a:spcBef>
              <a:buFontTx/>
              <a:buChar char="•"/>
            </a:pPr>
            <a:r>
              <a:rPr lang="it-IT" altLang="en-US" sz="1600" b="0">
                <a:latin typeface="Verdana" panose="020B0604030504040204" pitchFamily="34" charset="0"/>
              </a:rPr>
              <a:t>Ad ogni chiamata ci si avvicina alla condizione di terminazione</a:t>
            </a:r>
          </a:p>
        </p:txBody>
      </p:sp>
      <p:sp>
        <p:nvSpPr>
          <p:cNvPr id="502799" name="AutoShape 15">
            <a:extLst>
              <a:ext uri="{FF2B5EF4-FFF2-40B4-BE49-F238E27FC236}">
                <a16:creationId xmlns:a16="http://schemas.microsoft.com/office/drawing/2014/main" id="{164925F4-9B13-B464-DE99-1F3D88F1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89138"/>
            <a:ext cx="4319588" cy="288925"/>
          </a:xfrm>
          <a:prstGeom prst="wedgeRectCallout">
            <a:avLst>
              <a:gd name="adj1" fmla="val -44449"/>
              <a:gd name="adj2" fmla="val 13956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altLang="en-US" sz="1600" b="0">
                <a:solidFill>
                  <a:srgbClr val="FF0000"/>
                </a:solidFill>
              </a:rPr>
              <a:t>Condizione di terminazione</a:t>
            </a:r>
            <a:endParaRPr lang="it-IT" altLang="en-US"/>
          </a:p>
        </p:txBody>
      </p:sp>
      <p:sp>
        <p:nvSpPr>
          <p:cNvPr id="502800" name="AutoShape 16">
            <a:extLst>
              <a:ext uri="{FF2B5EF4-FFF2-40B4-BE49-F238E27FC236}">
                <a16:creationId xmlns:a16="http://schemas.microsoft.com/office/drawing/2014/main" id="{1087CFA3-696B-98C9-C342-26772998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4A1E5DA-ECB7-F354-5FD6-255EC8F8E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6A9F-CE0B-4BE1-8274-A263DD969034}" type="slidenum">
              <a:rPr lang="it-IT" altLang="en-US"/>
              <a:pPr/>
              <a:t>5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76A73787-B58A-9AFC-3809-C8CA1AB43F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C9443E-C366-4E8B-A562-8A484A5156E0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AE62AFA1-81EC-4FC5-CDDE-AF1DA09D0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Stampa dei primi N interi positivi</a:t>
            </a:r>
          </a:p>
        </p:txBody>
      </p:sp>
      <p:sp>
        <p:nvSpPr>
          <p:cNvPr id="504835" name="Text Box 3">
            <a:extLst>
              <a:ext uri="{FF2B5EF4-FFF2-40B4-BE49-F238E27FC236}">
                <a16:creationId xmlns:a16="http://schemas.microsoft.com/office/drawing/2014/main" id="{0EEEB92B-3FDE-50DF-E792-7B111874B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1653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4836" name="Text Box 4">
            <a:extLst>
              <a:ext uri="{FF2B5EF4-FFF2-40B4-BE49-F238E27FC236}">
                <a16:creationId xmlns:a16="http://schemas.microsoft.com/office/drawing/2014/main" id="{F7668B2B-D1CB-62A3-B692-9724EFC2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751013"/>
            <a:ext cx="8018463" cy="451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92175" indent="-266700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1563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Sia N=3. 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Assumiamo che il calcolatore sappia fare la stampa di N-1 interi (I primi due interi).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Il mio risultato è dato da: </a:t>
            </a:r>
            <a:b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</a:br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dopo aver stampato i primi N-1 interi (2 interi) stampa l’ennesimo intero (l’intero 3) 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Attenzione: Gli elementi devono essere stampati in ordine crescente!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it-IT" altLang="en-US" sz="2000">
                <a:solidFill>
                  <a:srgbClr val="568F3F"/>
                </a:solidFill>
                <a:latin typeface="Verdana" panose="020B0604030504040204" pitchFamily="34" charset="0"/>
              </a:rPr>
              <a:t>Considerazioni: </a:t>
            </a:r>
          </a:p>
          <a:p>
            <a:pPr lvl="1">
              <a:buFontTx/>
              <a:buChar char="•"/>
            </a:pPr>
            <a:r>
              <a:rPr lang="it-IT" altLang="en-US" sz="1800" b="0">
                <a:latin typeface="Verdana" panose="020B0604030504040204" pitchFamily="34" charset="0"/>
              </a:rPr>
              <a:t>Assumiamo sempre che la chiamata ricorsiva svolge sempre il suo compito correttamente.</a:t>
            </a:r>
          </a:p>
          <a:p>
            <a:pPr lvl="1">
              <a:buFontTx/>
              <a:buChar char="•"/>
            </a:pPr>
            <a:r>
              <a:rPr lang="it-IT" altLang="en-US" sz="1800" b="0">
                <a:latin typeface="Verdana" panose="020B0604030504040204" pitchFamily="34" charset="0"/>
              </a:rPr>
              <a:t>Bisogna concentrarsi solo sull'ultimo passo di elaborazione per ottenere la soluzione corretta.</a:t>
            </a:r>
          </a:p>
          <a:p>
            <a:endParaRPr lang="it-IT" altLang="en-US" sz="1800" b="0">
              <a:latin typeface="Verdana" panose="020B0604030504040204" pitchFamily="34" charset="0"/>
            </a:endParaRPr>
          </a:p>
        </p:txBody>
      </p:sp>
      <p:sp>
        <p:nvSpPr>
          <p:cNvPr id="504840" name="AutoShape 8">
            <a:extLst>
              <a:ext uri="{FF2B5EF4-FFF2-40B4-BE49-F238E27FC236}">
                <a16:creationId xmlns:a16="http://schemas.microsoft.com/office/drawing/2014/main" id="{A10562F5-61F0-478C-B20E-725AAE7F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F806DE8-8CB3-B4E9-8CFB-10D7E90C59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71065-9CD6-436D-9F17-C94DA69C2D1F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CEE0EBB-5F63-D27F-9025-8F67AEDABD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694EB4A-923F-49EA-939B-8A370DFD5212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F9802774-33E9-3E79-9098-D70D063A0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 </a:t>
            </a:r>
          </a:p>
        </p:txBody>
      </p:sp>
      <p:sp>
        <p:nvSpPr>
          <p:cNvPr id="506883" name="Text Box 3">
            <a:extLst>
              <a:ext uri="{FF2B5EF4-FFF2-40B4-BE49-F238E27FC236}">
                <a16:creationId xmlns:a16="http://schemas.microsoft.com/office/drawing/2014/main" id="{446473F5-8F87-B477-FBCD-D3E5E724E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3022600" cy="2247900"/>
          </a:xfrm>
          <a:prstGeom prst="rect">
            <a:avLst/>
          </a:prstGeom>
          <a:noFill/>
          <a:ln w="222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void StampaN (int n)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{if (n==0) 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    return;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  else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    {</a:t>
            </a:r>
            <a:r>
              <a:rPr lang="en-US" altLang="en-US" sz="2000" b="0">
                <a:solidFill>
                  <a:schemeClr val="tx1"/>
                </a:solidFill>
              </a:rPr>
              <a:t> </a:t>
            </a:r>
            <a:r>
              <a:rPr lang="en-US" altLang="en-US" sz="2000" b="0">
                <a:solidFill>
                  <a:schemeClr val="hlink"/>
                </a:solidFill>
              </a:rPr>
              <a:t>StampaN(n-1);</a:t>
            </a:r>
          </a:p>
          <a:p>
            <a:pPr algn="l"/>
            <a:r>
              <a:rPr lang="en-US" altLang="en-US" sz="2000" b="0">
                <a:solidFill>
                  <a:schemeClr val="hlink"/>
                </a:solidFill>
              </a:rPr>
              <a:t>      Printf(“ %d ”,n);</a:t>
            </a:r>
            <a:r>
              <a:rPr lang="en-US" altLang="en-US" sz="2000" b="0">
                <a:solidFill>
                  <a:srgbClr val="333399"/>
                </a:solidFill>
              </a:rPr>
              <a:t>}</a:t>
            </a:r>
          </a:p>
          <a:p>
            <a:pPr algn="l"/>
            <a:r>
              <a:rPr lang="en-US" altLang="en-US" sz="2000" b="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506884" name="Text Box 4">
            <a:extLst>
              <a:ext uri="{FF2B5EF4-FFF2-40B4-BE49-F238E27FC236}">
                <a16:creationId xmlns:a16="http://schemas.microsoft.com/office/drawing/2014/main" id="{5D865B3A-3DCF-17F9-71B9-0C03744C4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060575"/>
            <a:ext cx="179863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N=3;</a:t>
            </a:r>
          </a:p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Stampa (3-1);</a:t>
            </a:r>
          </a:p>
        </p:txBody>
      </p:sp>
      <p:sp>
        <p:nvSpPr>
          <p:cNvPr id="506885" name="Text Box 5">
            <a:extLst>
              <a:ext uri="{FF2B5EF4-FFF2-40B4-BE49-F238E27FC236}">
                <a16:creationId xmlns:a16="http://schemas.microsoft.com/office/drawing/2014/main" id="{6D459DC6-EE4C-C483-102B-66216F47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1541463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0">
                <a:solidFill>
                  <a:srgbClr val="333399"/>
                </a:solidFill>
              </a:rPr>
              <a:t>Stampa(3)</a:t>
            </a: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86" name="Text Box 6">
            <a:extLst>
              <a:ext uri="{FF2B5EF4-FFF2-40B4-BE49-F238E27FC236}">
                <a16:creationId xmlns:a16="http://schemas.microsoft.com/office/drawing/2014/main" id="{98182E13-6630-2A07-52CE-C18C9D482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3327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87" name="Text Box 7">
            <a:extLst>
              <a:ext uri="{FF2B5EF4-FFF2-40B4-BE49-F238E27FC236}">
                <a16:creationId xmlns:a16="http://schemas.microsoft.com/office/drawing/2014/main" id="{EE06B121-1747-A0E0-DCC8-5C2291711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4221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88" name="Text Box 8">
            <a:extLst>
              <a:ext uri="{FF2B5EF4-FFF2-40B4-BE49-F238E27FC236}">
                <a16:creationId xmlns:a16="http://schemas.microsoft.com/office/drawing/2014/main" id="{8A09D349-1B45-6C6A-71BB-B691EA3E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357563"/>
            <a:ext cx="1798637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N=2; </a:t>
            </a:r>
          </a:p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Stampa (2-1);</a:t>
            </a:r>
          </a:p>
        </p:txBody>
      </p:sp>
      <p:sp>
        <p:nvSpPr>
          <p:cNvPr id="506889" name="Text Box 9">
            <a:extLst>
              <a:ext uri="{FF2B5EF4-FFF2-40B4-BE49-F238E27FC236}">
                <a16:creationId xmlns:a16="http://schemas.microsoft.com/office/drawing/2014/main" id="{27545193-511E-B978-D528-0446AA6C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852738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0">
                <a:solidFill>
                  <a:srgbClr val="333399"/>
                </a:solidFill>
              </a:rPr>
              <a:t>Stampa(2)</a:t>
            </a:r>
            <a:endParaRPr lang="en-US" altLang="en-US" sz="2000" b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6890" name="Text Box 10">
            <a:extLst>
              <a:ext uri="{FF2B5EF4-FFF2-40B4-BE49-F238E27FC236}">
                <a16:creationId xmlns:a16="http://schemas.microsoft.com/office/drawing/2014/main" id="{F69C4AA1-2DB2-4CA5-193F-612ADF41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4559300"/>
            <a:ext cx="175736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N=1; </a:t>
            </a:r>
          </a:p>
          <a:p>
            <a:pPr algn="l" eaLnBrk="0" hangingPunct="0"/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</a:rPr>
              <a:t>Stampa (1-1);</a:t>
            </a:r>
          </a:p>
        </p:txBody>
      </p:sp>
      <p:sp>
        <p:nvSpPr>
          <p:cNvPr id="506891" name="Text Box 11">
            <a:extLst>
              <a:ext uri="{FF2B5EF4-FFF2-40B4-BE49-F238E27FC236}">
                <a16:creationId xmlns:a16="http://schemas.microsoft.com/office/drawing/2014/main" id="{CA24032E-0F14-C8FD-9DE3-4E00F5A85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076700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0">
                <a:solidFill>
                  <a:srgbClr val="333399"/>
                </a:solidFill>
              </a:rPr>
              <a:t>Stampa(1)</a:t>
            </a: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92" name="Text Box 12">
            <a:extLst>
              <a:ext uri="{FF2B5EF4-FFF2-40B4-BE49-F238E27FC236}">
                <a16:creationId xmlns:a16="http://schemas.microsoft.com/office/drawing/2014/main" id="{2B2CEC95-ACD9-A07E-63AA-A212FE92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73738"/>
            <a:ext cx="193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506893" name="Text Box 13">
            <a:extLst>
              <a:ext uri="{FF2B5EF4-FFF2-40B4-BE49-F238E27FC236}">
                <a16:creationId xmlns:a16="http://schemas.microsoft.com/office/drawing/2014/main" id="{86D7E49A-264C-6A95-B802-0B24FFC02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240338"/>
            <a:ext cx="183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0">
                <a:solidFill>
                  <a:srgbClr val="333399"/>
                </a:solidFill>
              </a:rPr>
              <a:t>Stampa(0)</a:t>
            </a:r>
          </a:p>
          <a:p>
            <a:pPr algn="l" eaLnBrk="0" hangingPunct="0"/>
            <a:r>
              <a:rPr lang="en-US" altLang="en-US" sz="2400" b="0">
                <a:solidFill>
                  <a:schemeClr val="tx1"/>
                </a:solidFill>
              </a:rPr>
              <a:t>            </a:t>
            </a:r>
          </a:p>
        </p:txBody>
      </p:sp>
      <p:sp>
        <p:nvSpPr>
          <p:cNvPr id="506894" name="Freeform 14">
            <a:extLst>
              <a:ext uri="{FF2B5EF4-FFF2-40B4-BE49-F238E27FC236}">
                <a16:creationId xmlns:a16="http://schemas.microsoft.com/office/drawing/2014/main" id="{9ACA0D9B-D666-4A10-62AD-A82AFA12881E}"/>
              </a:ext>
            </a:extLst>
          </p:cNvPr>
          <p:cNvSpPr>
            <a:spLocks/>
          </p:cNvSpPr>
          <p:nvPr/>
        </p:nvSpPr>
        <p:spPr bwMode="auto">
          <a:xfrm>
            <a:off x="6659563" y="2060575"/>
            <a:ext cx="1268412" cy="1062038"/>
          </a:xfrm>
          <a:custGeom>
            <a:avLst/>
            <a:gdLst>
              <a:gd name="T0" fmla="*/ 528 w 760"/>
              <a:gd name="T1" fmla="*/ 0 h 672"/>
              <a:gd name="T2" fmla="*/ 672 w 760"/>
              <a:gd name="T3" fmla="*/ 240 h 672"/>
              <a:gd name="T4" fmla="*/ 0 w 76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0" h="672">
                <a:moveTo>
                  <a:pt x="528" y="0"/>
                </a:moveTo>
                <a:cubicBezTo>
                  <a:pt x="644" y="64"/>
                  <a:pt x="760" y="128"/>
                  <a:pt x="672" y="240"/>
                </a:cubicBezTo>
                <a:cubicBezTo>
                  <a:pt x="584" y="352"/>
                  <a:pt x="292" y="512"/>
                  <a:pt x="0" y="672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895" name="Freeform 15">
            <a:extLst>
              <a:ext uri="{FF2B5EF4-FFF2-40B4-BE49-F238E27FC236}">
                <a16:creationId xmlns:a16="http://schemas.microsoft.com/office/drawing/2014/main" id="{28BF2609-B717-D3AB-D0ED-BFF99F5A3C36}"/>
              </a:ext>
            </a:extLst>
          </p:cNvPr>
          <p:cNvSpPr>
            <a:spLocks/>
          </p:cNvSpPr>
          <p:nvPr/>
        </p:nvSpPr>
        <p:spPr bwMode="auto">
          <a:xfrm>
            <a:off x="5795963" y="3213100"/>
            <a:ext cx="1206500" cy="1152525"/>
          </a:xfrm>
          <a:custGeom>
            <a:avLst/>
            <a:gdLst>
              <a:gd name="T0" fmla="*/ 528 w 760"/>
              <a:gd name="T1" fmla="*/ 0 h 672"/>
              <a:gd name="T2" fmla="*/ 672 w 760"/>
              <a:gd name="T3" fmla="*/ 240 h 672"/>
              <a:gd name="T4" fmla="*/ 0 w 76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0" h="672">
                <a:moveTo>
                  <a:pt x="528" y="0"/>
                </a:moveTo>
                <a:cubicBezTo>
                  <a:pt x="644" y="64"/>
                  <a:pt x="760" y="128"/>
                  <a:pt x="672" y="240"/>
                </a:cubicBezTo>
                <a:cubicBezTo>
                  <a:pt x="584" y="352"/>
                  <a:pt x="292" y="512"/>
                  <a:pt x="0" y="672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896" name="Freeform 16">
            <a:extLst>
              <a:ext uri="{FF2B5EF4-FFF2-40B4-BE49-F238E27FC236}">
                <a16:creationId xmlns:a16="http://schemas.microsoft.com/office/drawing/2014/main" id="{61D87B58-B9C0-90AE-9687-E741484677D5}"/>
              </a:ext>
            </a:extLst>
          </p:cNvPr>
          <p:cNvSpPr>
            <a:spLocks/>
          </p:cNvSpPr>
          <p:nvPr/>
        </p:nvSpPr>
        <p:spPr bwMode="auto">
          <a:xfrm>
            <a:off x="3779838" y="4724400"/>
            <a:ext cx="2209800" cy="1143000"/>
          </a:xfrm>
          <a:custGeom>
            <a:avLst/>
            <a:gdLst>
              <a:gd name="T0" fmla="*/ 528 w 760"/>
              <a:gd name="T1" fmla="*/ 0 h 672"/>
              <a:gd name="T2" fmla="*/ 672 w 760"/>
              <a:gd name="T3" fmla="*/ 240 h 672"/>
              <a:gd name="T4" fmla="*/ 0 w 76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0" h="672">
                <a:moveTo>
                  <a:pt x="528" y="0"/>
                </a:moveTo>
                <a:cubicBezTo>
                  <a:pt x="644" y="64"/>
                  <a:pt x="760" y="128"/>
                  <a:pt x="672" y="240"/>
                </a:cubicBezTo>
                <a:cubicBezTo>
                  <a:pt x="584" y="352"/>
                  <a:pt x="292" y="512"/>
                  <a:pt x="0" y="672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00" name="AutoShape 20">
            <a:extLst>
              <a:ext uri="{FF2B5EF4-FFF2-40B4-BE49-F238E27FC236}">
                <a16:creationId xmlns:a16="http://schemas.microsoft.com/office/drawing/2014/main" id="{685ABE72-77CB-29BE-53EE-A0DE77E9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6" grpId="0"/>
      <p:bldP spid="506888" grpId="0" animBg="1"/>
      <p:bldP spid="506889" grpId="0"/>
      <p:bldP spid="506890" grpId="0" animBg="1"/>
      <p:bldP spid="506891" grpId="0"/>
      <p:bldP spid="506892" grpId="0" animBg="1"/>
      <p:bldP spid="5068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BC9F0DA-DB34-1F5C-8236-9A475F5CE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45527-6D05-4E19-BCB5-E652FECC866B}" type="slidenum">
              <a:rPr lang="it-IT" altLang="en-US"/>
              <a:pPr/>
              <a:t>7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9F278546-4DDC-E86B-E1E9-4FA0A1F85F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75E023-C52D-45E1-9A5B-2EA3B8454A0A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1ACAAB75-A23A-1808-729E-9326AAB08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 di ricorsione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F602C288-7DC9-1E96-53EA-EE7A69F5E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/>
              <a:t>Calcolo del fattoriale di un numero:</a:t>
            </a:r>
          </a:p>
          <a:p>
            <a:r>
              <a:rPr lang="it-IT" altLang="en-US"/>
              <a:t>n! = n*(n-1)*(n-2)* .. .* (n - (n-1))</a:t>
            </a:r>
          </a:p>
        </p:txBody>
      </p:sp>
      <p:graphicFrame>
        <p:nvGraphicFramePr>
          <p:cNvPr id="607251" name="Group 19">
            <a:extLst>
              <a:ext uri="{FF2B5EF4-FFF2-40B4-BE49-F238E27FC236}">
                <a16:creationId xmlns:a16="http://schemas.microsoft.com/office/drawing/2014/main" id="{2DC11EC1-6E56-1C6D-8D07-CFA494F64F3A}"/>
              </a:ext>
            </a:extLst>
          </p:cNvPr>
          <p:cNvGraphicFramePr>
            <a:graphicFrameLocks noGrp="1"/>
          </p:cNvGraphicFramePr>
          <p:nvPr/>
        </p:nvGraphicFramePr>
        <p:xfrm>
          <a:off x="1016000" y="2689225"/>
          <a:ext cx="7200900" cy="3044825"/>
        </p:xfrm>
        <a:graphic>
          <a:graphicData uri="http://schemas.openxmlformats.org/drawingml/2006/table">
            <a:tbl>
              <a:tblPr/>
              <a:tblGrid>
                <a:gridCol w="3195638">
                  <a:extLst>
                    <a:ext uri="{9D8B030D-6E8A-4147-A177-3AD203B41FA5}">
                      <a16:colId xmlns:a16="http://schemas.microsoft.com/office/drawing/2014/main" val="2486675549"/>
                    </a:ext>
                  </a:extLst>
                </a:gridCol>
                <a:gridCol w="4005262">
                  <a:extLst>
                    <a:ext uri="{9D8B030D-6E8A-4147-A177-3AD203B41FA5}">
                      <a16:colId xmlns:a16="http://schemas.microsoft.com/office/drawing/2014/main" val="3378600864"/>
                    </a:ext>
                  </a:extLst>
                </a:gridCol>
              </a:tblGrid>
              <a:tr h="304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tabLst>
                          <a:tab pos="174625" algn="l"/>
                        </a:tabLst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tabLst>
                          <a:tab pos="174625" algn="l"/>
                        </a:tabLs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tabLst>
                          <a:tab pos="174625" algn="l"/>
                        </a:tabLst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fact(int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int product=1;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for(; num&gt;1; --num)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product*=num;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return product;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74625" algn="l"/>
                        </a:tabLst>
                      </a:pPr>
                      <a:endParaRPr kumimoji="0" lang="it-IT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fact(int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if ( num &lt;=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return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return (num* fact(num -1));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396155"/>
                  </a:ext>
                </a:extLst>
              </a:tr>
            </a:tbl>
          </a:graphicData>
        </a:graphic>
      </p:graphicFrame>
      <p:sp>
        <p:nvSpPr>
          <p:cNvPr id="607244" name="AutoShape 12">
            <a:extLst>
              <a:ext uri="{FF2B5EF4-FFF2-40B4-BE49-F238E27FC236}">
                <a16:creationId xmlns:a16="http://schemas.microsoft.com/office/drawing/2014/main" id="{517EC190-087B-814C-5DC3-878A2282F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640B413-173E-E790-D838-A93E937DE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E7CC-E9A1-4DDB-8E33-08D51DFE1B12}" type="slidenum">
              <a:rPr lang="it-IT" altLang="en-US"/>
              <a:pPr/>
              <a:t>8</a:t>
            </a:fld>
            <a:endParaRPr lang="it-IT" altLang="en-US"/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1688962E-AC7B-8BFF-AA99-5ADB1D4333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67470C-255D-4132-A61F-D005F8BE1551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E905D18C-372B-C549-2CF6-8C8D47594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 di ricorsione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8D5F4B39-EE0A-5250-4A30-19361C9699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r>
              <a:rPr lang="it-IT" altLang="en-US" sz="1800"/>
              <a:t>Calcolo del numero di Fibonacci </a:t>
            </a:r>
          </a:p>
          <a:p>
            <a:pPr>
              <a:buFontTx/>
              <a:buChar char="•"/>
            </a:pPr>
            <a:r>
              <a:rPr lang="it-IT" altLang="en-US" sz="1800" b="0">
                <a:solidFill>
                  <a:srgbClr val="0000FF"/>
                </a:solidFill>
              </a:rPr>
              <a:t>f(n) = f(n-1)+f(n-2); </a:t>
            </a:r>
          </a:p>
          <a:p>
            <a:pPr>
              <a:buFontTx/>
              <a:buChar char="•"/>
            </a:pPr>
            <a:r>
              <a:rPr lang="it-IT" altLang="en-US" sz="1800" b="0">
                <a:solidFill>
                  <a:srgbClr val="0000FF"/>
                </a:solidFill>
              </a:rPr>
              <a:t>f(0) = 0; f(1) =1;</a:t>
            </a:r>
          </a:p>
          <a:p>
            <a:endParaRPr lang="it-IT" altLang="en-US" sz="1800" b="0">
              <a:solidFill>
                <a:srgbClr val="0000FF"/>
              </a:solidFill>
            </a:endParaRPr>
          </a:p>
        </p:txBody>
      </p:sp>
      <p:graphicFrame>
        <p:nvGraphicFramePr>
          <p:cNvPr id="608291" name="Group 35">
            <a:extLst>
              <a:ext uri="{FF2B5EF4-FFF2-40B4-BE49-F238E27FC236}">
                <a16:creationId xmlns:a16="http://schemas.microsoft.com/office/drawing/2014/main" id="{A57A9C89-846C-B367-F201-2A201B3DBEF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102350" y="2593975"/>
          <a:ext cx="2501900" cy="2951163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1448485022"/>
                    </a:ext>
                  </a:extLst>
                </a:gridCol>
              </a:tblGrid>
              <a:tr h="295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1F02"/>
                          </a:solidFill>
                          <a:effectLst/>
                          <a:latin typeface="Verdana" panose="020B0604030504040204" pitchFamily="34" charset="0"/>
                        </a:rPr>
                        <a:t>RICORSIVO: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fib(int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switch (num)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case 0: return 0;break;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case 1: return 1;break;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default: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return (fib(num-1)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fib(num-2));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34131"/>
                  </a:ext>
                </a:extLst>
              </a:tr>
            </a:tbl>
          </a:graphicData>
        </a:graphic>
      </p:graphicFrame>
      <p:graphicFrame>
        <p:nvGraphicFramePr>
          <p:cNvPr id="608287" name="Group 31">
            <a:extLst>
              <a:ext uri="{FF2B5EF4-FFF2-40B4-BE49-F238E27FC236}">
                <a16:creationId xmlns:a16="http://schemas.microsoft.com/office/drawing/2014/main" id="{5C70F328-E87B-7D73-EE45-2D83BE589E2A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77825" y="2833688"/>
          <a:ext cx="2806700" cy="3074988"/>
        </p:xfrm>
        <a:graphic>
          <a:graphicData uri="http://schemas.openxmlformats.org/drawingml/2006/table">
            <a:tbl>
              <a:tblPr/>
              <a:tblGrid>
                <a:gridCol w="2806700">
                  <a:extLst>
                    <a:ext uri="{9D8B030D-6E8A-4147-A177-3AD203B41FA5}">
                      <a16:colId xmlns:a16="http://schemas.microsoft.com/office/drawing/2014/main" val="234075951"/>
                    </a:ext>
                  </a:extLst>
                </a:gridCol>
              </a:tblGrid>
              <a:tr h="3074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1F02"/>
                          </a:solidFill>
                          <a:effectLst/>
                          <a:latin typeface="Verdana" panose="020B0604030504040204" pitchFamily="34" charset="0"/>
                        </a:rPr>
                        <a:t>RICORSIVO: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#include &lt;stdio.h&gt;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num;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main()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printf("\n numero?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scanf("%d",&amp;num);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printf("ris.= %d",fib(num));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000" marR="36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18502"/>
                  </a:ext>
                </a:extLst>
              </a:tr>
            </a:tbl>
          </a:graphicData>
        </a:graphic>
      </p:graphicFrame>
      <p:graphicFrame>
        <p:nvGraphicFramePr>
          <p:cNvPr id="608302" name="Group 46">
            <a:extLst>
              <a:ext uri="{FF2B5EF4-FFF2-40B4-BE49-F238E27FC236}">
                <a16:creationId xmlns:a16="http://schemas.microsoft.com/office/drawing/2014/main" id="{7C8B5A02-F995-60A0-EE5A-1FBE8EDCBEE0}"/>
              </a:ext>
            </a:extLst>
          </p:cNvPr>
          <p:cNvGraphicFramePr>
            <a:graphicFrameLocks noGrp="1"/>
          </p:cNvGraphicFramePr>
          <p:nvPr/>
        </p:nvGraphicFramePr>
        <p:xfrm>
          <a:off x="3262313" y="2000250"/>
          <a:ext cx="2735262" cy="4145280"/>
        </p:xfrm>
        <a:graphic>
          <a:graphicData uri="http://schemas.openxmlformats.org/drawingml/2006/table">
            <a:tbl>
              <a:tblPr/>
              <a:tblGrid>
                <a:gridCol w="2735262">
                  <a:extLst>
                    <a:ext uri="{9D8B030D-6E8A-4147-A177-3AD203B41FA5}">
                      <a16:colId xmlns:a16="http://schemas.microsoft.com/office/drawing/2014/main" val="3403863763"/>
                    </a:ext>
                  </a:extLst>
                </a:gridCol>
              </a:tblGrid>
              <a:tr h="3732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1F02"/>
                          </a:solidFill>
                          <a:effectLst/>
                          <a:latin typeface="Verdana" panose="020B0604030504040204" pitchFamily="34" charset="0"/>
                        </a:rPr>
                        <a:t>ITERATIVO: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int fib(int num)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int tmp=0, ris=1, prec=0;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switch (num)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case 0: return 0;break;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case 1: return 1;break;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default: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for (; num&gt;1;--num)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     tmp=ris;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     ris+=prec;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     prec=tmp;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   return ris;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 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39577"/>
                  </a:ext>
                </a:extLst>
              </a:tr>
            </a:tbl>
          </a:graphicData>
        </a:graphic>
      </p:graphicFrame>
      <p:sp>
        <p:nvSpPr>
          <p:cNvPr id="608292" name="AutoShape 36">
            <a:extLst>
              <a:ext uri="{FF2B5EF4-FFF2-40B4-BE49-F238E27FC236}">
                <a16:creationId xmlns:a16="http://schemas.microsoft.com/office/drawing/2014/main" id="{A915B3D4-BC6E-857B-0738-1E63BC4F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07C35B0-2500-661D-E261-07C0AFB11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CD7A6-583E-4B32-8604-DE5995A6E6E0}" type="slidenum">
              <a:rPr lang="it-IT" altLang="en-US"/>
              <a:pPr/>
              <a:t>9</a:t>
            </a:fld>
            <a:endParaRPr lang="it-IT" alt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B7183AD5-96E6-C470-1F43-D26D1570C0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649964-0F85-4044-8FD1-A976E8165A9C}" type="datetime1">
              <a:rPr lang="it-IT" altLang="en-US"/>
              <a:pPr/>
              <a:t>13/03/2023</a:t>
            </a:fld>
            <a:endParaRPr lang="it-IT" altLang="en-US"/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5A693E8A-E131-74F0-1B8D-70F580D04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Algoritmi di ordinamento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12FEA14A-1AA8-F2EA-2379-F5441E097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325" y="1700213"/>
            <a:ext cx="7931150" cy="4425950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it-IT" altLang="en-US"/>
              <a:t>Insertion Sort 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L’Insertion Sort è uno algoritmo di ordinamento molto efficiente per ordinare un piccolo numero di elementi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L’idea di ordinamento è quella che potrebbe usare un persona per ordinare le carte nella propria mano. 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Si inizia con la mano vuota e le carte capovolte sul tavolo 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Poi si prende una carta alla volta dal tavolo e si inserisce nella giusta posizione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Per trovare la giusta posizione per una carta, la confrontiamo con le altre carte nella mano, da destra verso sinistra. </a:t>
            </a:r>
          </a:p>
          <a:p>
            <a:pPr marL="534988" lvl="1" indent="-266700" algn="just">
              <a:spcBef>
                <a:spcPct val="30000"/>
              </a:spcBef>
            </a:pPr>
            <a:r>
              <a:rPr lang="it-IT" altLang="en-US"/>
              <a:t>Ogni carta più grande verrà spostata verso destra in modo da fare posto alla carta da inserire.</a:t>
            </a:r>
          </a:p>
        </p:txBody>
      </p:sp>
      <p:pic>
        <p:nvPicPr>
          <p:cNvPr id="614404" name="Picture 4">
            <a:extLst>
              <a:ext uri="{FF2B5EF4-FFF2-40B4-BE49-F238E27FC236}">
                <a16:creationId xmlns:a16="http://schemas.microsoft.com/office/drawing/2014/main" id="{C8ED3371-16BB-E5D2-3ED0-36E174D5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787400"/>
            <a:ext cx="1354138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06" name="AutoShape 6">
            <a:extLst>
              <a:ext uri="{FF2B5EF4-FFF2-40B4-BE49-F238E27FC236}">
                <a16:creationId xmlns:a16="http://schemas.microsoft.com/office/drawing/2014/main" id="{98A1EDC1-4516-A07F-DDE3-111FC491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newT13-06">
  <a:themeElements>
    <a:clrScheme name="newT13-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T13-06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ewT13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967CAF6BF21418E1AD87D1BF9C480" ma:contentTypeVersion="2" ma:contentTypeDescription="Create a new document." ma:contentTypeScope="" ma:versionID="d6c4c5a628b31164979bd641217b85c5">
  <xsd:schema xmlns:xsd="http://www.w3.org/2001/XMLSchema" xmlns:xs="http://www.w3.org/2001/XMLSchema" xmlns:p="http://schemas.microsoft.com/office/2006/metadata/properties" xmlns:ns2="0a16c6e6-6b61-49a8-bb9d-3e85b95dc357" targetNamespace="http://schemas.microsoft.com/office/2006/metadata/properties" ma:root="true" ma:fieldsID="5be34db3249f47c29e220a56c37a3a76" ns2:_="">
    <xsd:import namespace="0a16c6e6-6b61-49a8-bb9d-3e85b95dc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6c6e6-6b61-49a8-bb9d-3e85b95dc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347927-4A7C-40CD-A88D-19338C8FE0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10BECC-A096-41CD-9169-0B5BE63AE7AB}"/>
</file>

<file path=customXml/itemProps3.xml><?xml version="1.0" encoding="utf-8"?>
<ds:datastoreItem xmlns:ds="http://schemas.openxmlformats.org/officeDocument/2006/customXml" ds:itemID="{EE640CBF-A031-4067-8C2B-474DF0AD4103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HD:Users:enza:Desktop:newT13-06.pot</Template>
  <TotalTime>1754</TotalTime>
  <Words>1790</Words>
  <Application>Microsoft Office PowerPoint</Application>
  <PresentationFormat>On-screen Show (4:3)</PresentationFormat>
  <Paragraphs>422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newT13-06</vt:lpstr>
      <vt:lpstr>Laboratorio di  Algoritmi e Strutture Dati</vt:lpstr>
      <vt:lpstr>La Ricorsione</vt:lpstr>
      <vt:lpstr>Soluzione ricorsiva di un problema</vt:lpstr>
      <vt:lpstr>Esempio</vt:lpstr>
      <vt:lpstr>Stampa dei primi N interi positivi</vt:lpstr>
      <vt:lpstr> </vt:lpstr>
      <vt:lpstr>Esempio di ricorsione</vt:lpstr>
      <vt:lpstr>Esempio di ricorsione</vt:lpstr>
      <vt:lpstr>Algoritmi di ordinamento</vt:lpstr>
      <vt:lpstr>Funzione Insertion Sort</vt:lpstr>
      <vt:lpstr>Programma per Insertion Sort  </vt:lpstr>
      <vt:lpstr>Ingegneria del software...</vt:lpstr>
      <vt:lpstr>Documentazione per Insertion Sort</vt:lpstr>
      <vt:lpstr>Documentazione per Insertion Sort</vt:lpstr>
      <vt:lpstr>Documentazione per Insertion Sort</vt:lpstr>
      <vt:lpstr>Heapsort</vt:lpstr>
      <vt:lpstr>Heap</vt:lpstr>
      <vt:lpstr>Organizzazione dell’array</vt:lpstr>
      <vt:lpstr>Esempio di Heap</vt:lpstr>
      <vt:lpstr>Heapify</vt:lpstr>
      <vt:lpstr>Implementazione di Heapify</vt:lpstr>
      <vt:lpstr>Example of heapify</vt:lpstr>
      <vt:lpstr>Example of heapify</vt:lpstr>
      <vt:lpstr>Example of heapify</vt:lpstr>
      <vt:lpstr>Example of heapify</vt:lpstr>
      <vt:lpstr>Costruire un Heap</vt:lpstr>
      <vt:lpstr>Funzione HeapSort</vt:lpstr>
      <vt:lpstr>Simulazione</vt:lpstr>
      <vt:lpstr>Algoritmo di HeapSort</vt:lpstr>
      <vt:lpstr>Main di HeapSort</vt:lpstr>
      <vt:lpstr>Complessità</vt:lpstr>
      <vt:lpstr>Code di Priorità</vt:lpstr>
      <vt:lpstr>Una possibile applicazione</vt:lpstr>
    </vt:vector>
  </TitlesOfParts>
  <Company>*** ********** * ******** 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keywords/>
  <cp:lastModifiedBy>NM</cp:lastModifiedBy>
  <cp:revision>202</cp:revision>
  <cp:lastPrinted>2007-06-13T15:29:27Z</cp:lastPrinted>
  <dcterms:created xsi:type="dcterms:W3CDTF">2007-06-13T12:06:30Z</dcterms:created>
  <dcterms:modified xsi:type="dcterms:W3CDTF">2023-03-13T13:11:29Z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0x010100CC6967CAF6BF21418E1AD87D1BF9C480</vt:lpwstr>
  </property>
</Properties>
</file>