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37"/>
  </p:notesMasterIdLst>
  <p:handoutMasterIdLst>
    <p:handoutMasterId r:id="rId38"/>
  </p:handoutMasterIdLst>
  <p:sldIdLst>
    <p:sldId id="256" r:id="rId4"/>
    <p:sldId id="313" r:id="rId5"/>
    <p:sldId id="300" r:id="rId6"/>
    <p:sldId id="302" r:id="rId7"/>
    <p:sldId id="304" r:id="rId8"/>
    <p:sldId id="306" r:id="rId9"/>
    <p:sldId id="314" r:id="rId10"/>
    <p:sldId id="315" r:id="rId11"/>
    <p:sldId id="318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6" r:id="rId30"/>
    <p:sldId id="347" r:id="rId31"/>
    <p:sldId id="356" r:id="rId32"/>
    <p:sldId id="357" r:id="rId33"/>
    <p:sldId id="358" r:id="rId34"/>
    <p:sldId id="360" r:id="rId35"/>
    <p:sldId id="361" r:id="rId36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04CA"/>
    <a:srgbClr val="CC1F02"/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7" autoAdjust="0"/>
    <p:restoredTop sz="94737" autoAdjust="0"/>
  </p:normalViewPr>
  <p:slideViewPr>
    <p:cSldViewPr>
      <p:cViewPr varScale="1">
        <p:scale>
          <a:sx n="49" d="100"/>
          <a:sy n="49" d="100"/>
        </p:scale>
        <p:origin x="-84" y="-420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521B49-D2EE-C5F4-D957-12DCEF7BF0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CD7FE26-E062-AC5D-A9B8-4693494A44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57F763F-E9DF-4498-BE59-B385ED93C990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2840586-7ECB-5C22-5ABB-CA05B58804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17F0C13-6F27-845D-A227-0721AC495C0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05D48E7-7C02-451E-B69E-40C4377F5F1E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925E11-D9A2-8869-19D2-8073A572D5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4327774-51AC-E362-EBD7-32E996A96A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9485115-3742-4000-A119-8BB9D51AAC1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DD7C2F7-1577-2FDD-428B-33BEBB7C2B6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3CF0D58-328A-A2C0-5CC9-9CAA458C05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DB024B1F-84A0-9A4F-C248-498531A5C2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AA0F076E-C887-6A51-4244-FD570440E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035E26CE-CFB2-43B6-846D-A77A50841859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CAEE17A3-2289-B92E-AB8B-ED0584157D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53917A-7BB0-46D0-BC0B-E73A26B5345B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8528ED3-A39D-F347-60F4-3AA1EFF1A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5866A-849A-4562-8EC2-0D0755DF3D21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C20B48E-D0AD-9B83-B1DD-AB25FA1D0B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CD2EAC0-6060-BC7B-4843-B016CCCE7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F21E5A6C-BA4D-8200-D9DB-986DA2C4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0969CDA8-CD1B-607D-F285-4303CAAC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FE158F30-9240-90B4-F5B5-4AB1A74A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155FE8-33FF-6930-6055-24023385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F98A594F-5F27-A660-22F5-89E6FB654B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C6849FF1-C989-D4C0-C7BA-AD2F514D3F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Corso di Laurea</a:t>
            </a:r>
            <a:endParaRPr lang="it-IT" altLang="en-US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Codice insegnamento</a:t>
            </a:r>
            <a:endParaRPr lang="it-IT" altLang="en-US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Email docente</a:t>
            </a:r>
            <a:endParaRPr lang="it-IT" altLang="en-US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Anno accademico</a:t>
            </a:r>
            <a:endParaRPr lang="it-IT" altLang="en-US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E693D062-48D0-F6F2-5AB3-10B31EE598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en-US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</a:rPr>
              <a:t>Matematiche</a:t>
            </a:r>
            <a:endParaRPr lang="it-IT" altLang="en-US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E646B238-C10B-124C-5DDD-A1F0E38486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0A4B6661-BFE6-2F2D-3991-726E8EEDE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E66-DB49-414E-19BE-12714B5D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829C-D46B-6ABA-EA00-380DC506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462A-74C2-23FB-7695-F2563EEA0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B019B4-DD84-4438-A96B-C0818AD7417B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666A-FDEE-0416-2837-D17B7D3F12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B3E066B-60EA-496F-B6ED-98D146A906C4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860994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42AA1-F16E-D790-63DD-1C0BE94C7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63D9D-9495-770D-68F1-A0ABDEB5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F517-81C6-9A47-1CFF-1AAA1E996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D3034B-ED40-476F-B1CA-9804EB8117ED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9DD8-6B3F-0B5D-A31A-3507771B5F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2F66E7D-14B2-4365-8C3D-2593D6D6B57F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6058105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04CA-70CF-2D90-2D70-DE520B35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65175"/>
            <a:ext cx="8547100" cy="86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DE65-4183-05B2-8916-0C00668EE7C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13EE-96FD-7DE3-B13C-8E5570FAB89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DA903-48A4-E217-53E4-1E672C75DB0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52875"/>
            <a:ext cx="4038600" cy="217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C407-F214-881D-099E-0366231D6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67400" y="2063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1542DC1D-8CE2-458B-80F8-763A83DECE68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AA650-405C-4ADB-4423-B1F49745EA0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286000" y="207963"/>
            <a:ext cx="966788" cy="457200"/>
          </a:xfrm>
        </p:spPr>
        <p:txBody>
          <a:bodyPr/>
          <a:lstStyle>
            <a:lvl1pPr>
              <a:defRPr/>
            </a:lvl1pPr>
          </a:lstStyle>
          <a:p>
            <a:fld id="{9EF8068A-770F-4E91-8313-C10D03C51128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533966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384-75CA-8D10-A279-69D0790B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03C6-25DB-B654-4635-CF69A8EB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0D70-981C-47A5-1F80-A0C3512C5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8BDB76-D338-4BE6-AA60-E8AB94F720C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7ADAF-8283-262E-C5B3-0A2D374C9D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C5B516C-E7E3-4007-9C61-9697B5807744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9201675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FAD4-4A75-5B7A-E9C8-0CC2068E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24D0-0A42-77EF-2B14-1AFA8346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FD145-3427-6ED0-A8C4-E1560ADCD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D1BA36-A68D-4C28-B47E-57721624297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2C5CD-A35D-F3CC-8CD4-A42E16BDFD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CC640B5-AA49-4548-A807-76B60D9D30E6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664299317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2542-A062-B315-74D6-CBACCAD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CF50-AB70-CFEA-37B6-4869D5FB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F017D-8139-F515-353C-BB6B8346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D2FF6-8EF2-7652-D71F-FFBA03755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35EE65-434D-4779-9F17-AD7D48946DF9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1BF811-6726-0BC3-CC83-0FC39F1668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D8C3A1F-C996-4B51-AEC7-2C7E82DFAF57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113263852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66D1-BE73-2819-CF1B-882EF954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2490-F1BC-DC0E-CE68-DA7042C1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D5797-869E-00F9-2703-7BF05E74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E2FCB-9492-A659-735B-8385D1618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37F45-8B20-6250-71AF-63E401BDE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4792-6322-953A-C8A1-14FA032C5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BCD989-8202-4E62-89DA-3C037D0A0838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5BE0604-C026-492B-1CBE-4BBF7CA558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F486E9-0D6B-40F8-BDBA-22F94068E2BB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4440886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6F5F-BF73-7967-D214-B27C6437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FAEBE-F226-B4E7-F771-1E3CE88C0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B147B9-3230-453E-A1D0-9803397784A1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CCE3-3B55-0538-44DB-E436E0DE97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A2B5BE6-A6F3-4183-B471-EE30B1CCD0D1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249123815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CAAAA-9A72-F319-5245-1C886CB86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DECD31-2E3B-4B46-AF35-882DC009E35E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A39AE-5435-E8D1-C44B-AD91672092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95A27A-9E4C-4676-916B-3D853B286F6B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9666162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5657-CA6C-1D4F-EF1A-A5D292D0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2899-6487-961D-1E8E-6E13C831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4AA4-3119-FFBD-23C2-6AE2C846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F8BDC-DEB4-D604-B371-31C3836C9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E6F776-C38B-408E-8C1B-1C03CB01749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E548D5-9764-2124-D6EB-162ABCE605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CDA053-45B3-4544-9559-FDEB6FD413A6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182331985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19D0-AC61-87AE-ABA0-43491E01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A899C-6D42-C821-8EDF-FA25ABF54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FD15-4848-8F5D-03C7-8E51360A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D1A3F-56BB-050A-CD51-647056FB4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6C1942-3D0E-46AD-ACDA-B0CA972720FE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D6134-F44F-7EA1-160A-FBA3F13147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E5DF8D9-0C79-4EF9-A821-7B1135EABEBD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1953794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2E163B96-7EEB-ECBD-383C-6E55F356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A2C05094-105C-DC30-B59A-E0834A92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9A2C8C-B6B1-4DC0-438F-58E677142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C366B7-2C7C-23F6-5AD1-DD39F28C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55D293-AB30-4CE8-0703-18A1D583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DFB26604-0B96-F0A8-6D10-3E868740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en-US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</a:rPr>
              <a:t>Matematiche</a:t>
            </a:r>
            <a:endParaRPr lang="it-IT" altLang="en-US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6A15D9D3-B7B8-B602-763B-F34AA4C9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D6ED1FD6-255E-CD9D-7982-CA2B2AFE9B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FCB750F8-E2E5-452B-AC85-281DC5EB0243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41DF30EE-AD17-CBFA-1AB8-E4D542666D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FC5AFC5C-1F5A-4812-89B9-37A40ADAC2FB}" type="datetime1">
              <a:rPr lang="it-IT" altLang="en-US"/>
              <a:pPr/>
              <a:t>13/03/2023</a:t>
            </a:fld>
            <a:endParaRPr lang="it-IT" altLang="en-US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0203B14B-B0EE-EBB2-DE70-8AD12FC3D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06E64CDB-23BB-8285-98FD-9CB572EBA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3101" name="Picture 2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AF0A62B-9370-C2C6-03BF-73FABEBFB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4838" y="6353175"/>
            <a:ext cx="312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llegati/lezione-03/Benerecetti-quicksort.pdf" TargetMode="External"/><Relationship Id="rId2" Type="http://schemas.openxmlformats.org/officeDocument/2006/relationships/hyperlink" Target="allegati/lezione-03/InsertionSor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llegati/lezione-03/build-heap.pp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allegati/lezione-03/heap-sort.pp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F04170-23F6-0334-A183-B27000040D11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en-US" sz="2800"/>
              <a:t>Laboratorio di </a:t>
            </a:r>
            <a:br>
              <a:rPr lang="it-IT" altLang="en-US" sz="2800"/>
            </a:br>
            <a:r>
              <a:rPr lang="it-IT" altLang="en-US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1B86379-6CD3-B0DC-6239-D88C60BC1357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en-US" sz="2200" b="0">
                <a:solidFill>
                  <a:schemeClr val="tx1"/>
                </a:solidFill>
                <a:latin typeface="Lucida Grande" pitchFamily="16" charset="0"/>
              </a:rPr>
              <a:t>Ordinamento, Ricorsione e Code di Priorit</a:t>
            </a:r>
            <a:r>
              <a:rPr lang="it-IT" altLang="en-US" sz="2200" b="0">
                <a:solidFill>
                  <a:schemeClr val="tx1"/>
                </a:solidFill>
              </a:rPr>
              <a:t>à</a:t>
            </a:r>
            <a:endParaRPr lang="it-IT" altLang="en-US" sz="2200" b="0">
              <a:solidFill>
                <a:schemeClr val="tx1"/>
              </a:solidFill>
              <a:latin typeface="Lucida Grande" pitchFamily="16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A88DC163-839C-5B8C-E344-6C6AC09C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en-US" sz="1600" b="0">
                <a:solidFill>
                  <a:schemeClr val="tx1"/>
                </a:solidFill>
                <a:latin typeface="Lucida Grande" pitchFamily="16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DF19BE5A-4677-559D-19FE-56E29294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16525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en-US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en-US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en-US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en-US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E7567091-7B4B-6494-698B-63D17AF4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en-US" sz="800" b="0">
                <a:solidFill>
                  <a:srgbClr val="393939"/>
                </a:solidFill>
              </a:rPr>
              <a:t>Lezione numero: 3</a:t>
            </a:r>
          </a:p>
          <a:p>
            <a:pPr algn="l">
              <a:lnSpc>
                <a:spcPct val="90000"/>
              </a:lnSpc>
            </a:pPr>
            <a:endParaRPr lang="it-IT" altLang="en-US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en-US" sz="800" b="0">
                <a:solidFill>
                  <a:srgbClr val="393939"/>
                </a:solidFill>
              </a:rPr>
              <a:t>Parole chiave: </a:t>
            </a:r>
            <a:r>
              <a:rPr lang="it-IT" altLang="en-US" sz="800"/>
              <a:t> Ordinamento, Insertion sort, Heapsort, 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E911065-B464-4B0C-F70D-22BF5463E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7799-545E-4C70-8283-463A75060536}" type="slidenum">
              <a:rPr lang="it-IT" altLang="en-US"/>
              <a:pPr/>
              <a:t>10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8E18BD7-5349-33ED-3379-388C5C204F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EAABCD-6E07-4623-B33D-8F0429320E07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7E01AD7D-57C9-4516-16EC-1A3E43B2B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Insertion Sort</a:t>
            </a:r>
          </a:p>
        </p:txBody>
      </p:sp>
      <p:sp>
        <p:nvSpPr>
          <p:cNvPr id="616452" name="Rectangle 4">
            <a:extLst>
              <a:ext uri="{FF2B5EF4-FFF2-40B4-BE49-F238E27FC236}">
                <a16:creationId xmlns:a16="http://schemas.microsoft.com/office/drawing/2014/main" id="{A5AEDB0A-D3A1-539E-BF25-F880D158C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void insertion(int interi[20],int tot)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int  temp;        /* Indice temporaneo per scambiare elementi */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int  prossimo;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int  attuale;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for (prossimo=1; prossimo&lt;tot; prossimo++)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temp=interi[prossimo];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attuale=prossimo-1;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while ((attuale&gt;=0) &amp;&amp; (interi[attuale]&gt;temp))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        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    interi[attuale+1]=interi[attuale];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    attuale=attuale-1;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interi[attuale+1]=temp;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}</a:t>
            </a:r>
          </a:p>
        </p:txBody>
      </p:sp>
      <p:graphicFrame>
        <p:nvGraphicFramePr>
          <p:cNvPr id="616453" name="Group 5">
            <a:extLst>
              <a:ext uri="{FF2B5EF4-FFF2-40B4-BE49-F238E27FC236}">
                <a16:creationId xmlns:a16="http://schemas.microsoft.com/office/drawing/2014/main" id="{D7553785-4A10-6863-F41C-7399BA60ABF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076825" y="5084763"/>
          <a:ext cx="3276600" cy="517525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18366039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409833205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655501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51708156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84522512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24643424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40479052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85831935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71548"/>
                  </a:ext>
                </a:extLst>
              </a:tr>
            </a:tbl>
          </a:graphicData>
        </a:graphic>
      </p:graphicFrame>
      <p:cxnSp>
        <p:nvCxnSpPr>
          <p:cNvPr id="616473" name="AutoShape 25">
            <a:extLst>
              <a:ext uri="{FF2B5EF4-FFF2-40B4-BE49-F238E27FC236}">
                <a16:creationId xmlns:a16="http://schemas.microsoft.com/office/drawing/2014/main" id="{25F5A2FB-39CE-2D67-E859-6A6AFE1A61EA}"/>
              </a:ext>
            </a:extLst>
          </p:cNvPr>
          <p:cNvCxnSpPr>
            <a:cxnSpLocks noChangeShapeType="1"/>
            <a:stCxn id="0" idx="2"/>
            <a:endCxn id="0" idx="2"/>
          </p:cNvCxnSpPr>
          <p:nvPr/>
        </p:nvCxnSpPr>
        <p:spPr bwMode="auto">
          <a:xfrm rot="5400000">
            <a:off x="6099969" y="5193507"/>
            <a:ext cx="1587" cy="81915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75" name="AutoShape 27">
            <a:extLst>
              <a:ext uri="{FF2B5EF4-FFF2-40B4-BE49-F238E27FC236}">
                <a16:creationId xmlns:a16="http://schemas.microsoft.com/office/drawing/2014/main" id="{38DCB0E3-EBA6-90CD-A7BB-6C3F68CB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F521E4-BEC0-E4D0-B38F-70CFCED63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E7AFC-C637-41F6-A75C-EC51C28506C1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94A6AA5-AAB5-BC76-6209-32295B58F0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B9650E-4ECC-4A96-A9B5-92871D1F189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D7A0C2FF-58B8-9545-EEF1-8EDB5DDA2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Programma per Insertion Sort  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4429E6DB-F460-F69B-A5AE-236CD206A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# include &lt;stdio.h&gt;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# define MAX 20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int  i,j;                  /* Indici di scorrimento dell'array */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void insertion(int interi[MAX],int tot);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main()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int  interi[MAX]   /* Array che contiene i valori da ordinare */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int  tot;                /* Numero totale di elementi nell'array */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printf("\n Quanti elementi deve contenere l'array: ");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scanf("%d",&amp;tot);	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while (tot&gt;20) 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	    { printf("\n max 20 elementi: ");  	scanf("%d",&amp;tot);  }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	for (i=0;i&lt;tot;i++)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    { printf("\nInserire il %d° elemento: ",i+1);	scanf("%d",&amp;interi[i]); }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	</a:t>
            </a:r>
            <a:r>
              <a:rPr lang="it-IT" altLang="en-US" sz="1600" b="0">
                <a:solidFill>
                  <a:srgbClr val="CC1F02"/>
                </a:solidFill>
              </a:rPr>
              <a:t>insertion(interi,tot);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	printf("\nArray Ordinato:");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	for (i=0; i&lt;tot; i++)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   	printf(" %d",interi[i]);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}</a:t>
            </a:r>
          </a:p>
        </p:txBody>
      </p:sp>
      <p:sp>
        <p:nvSpPr>
          <p:cNvPr id="617476" name="AutoShape 4">
            <a:extLst>
              <a:ext uri="{FF2B5EF4-FFF2-40B4-BE49-F238E27FC236}">
                <a16:creationId xmlns:a16="http://schemas.microsoft.com/office/drawing/2014/main" id="{E626BB4A-8D11-6AC9-77A2-EF88B69EFE8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24200" y="4922838"/>
            <a:ext cx="1800225" cy="287337"/>
          </a:xfrm>
          <a:prstGeom prst="rightArrow">
            <a:avLst>
              <a:gd name="adj1" fmla="val 50000"/>
              <a:gd name="adj2" fmla="val 156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8" name="AutoShape 6">
            <a:extLst>
              <a:ext uri="{FF2B5EF4-FFF2-40B4-BE49-F238E27FC236}">
                <a16:creationId xmlns:a16="http://schemas.microsoft.com/office/drawing/2014/main" id="{C9A918F0-EBD5-33C7-687F-38A5C45E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59BBE17-F14D-3D38-6F12-E13D512FB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6CFE3-1680-44E3-BA7E-BBB2AF286691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F1E7D21-506E-0547-7F43-F46155D16B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DA3B8-31E5-473D-9CA9-7930BF6B6020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F9DCF531-585C-EE39-050C-8C56283D3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Ingegneria del software...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A8643242-74DA-DCAD-98BE-A80904DEE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800" b="0"/>
              <a:t>Autore</a:t>
            </a:r>
            <a:r>
              <a:rPr lang="it-IT" altLang="en-US" sz="1800"/>
              <a:t>: Nome, Cognome, matricola …</a:t>
            </a:r>
          </a:p>
          <a:p>
            <a:r>
              <a:rPr lang="it-IT" altLang="en-US" sz="1800" b="0"/>
              <a:t>Titolo</a:t>
            </a:r>
            <a:r>
              <a:rPr lang="it-IT" altLang="en-US" sz="1800"/>
              <a:t>: nome della funzione (o modulo) implementata.</a:t>
            </a:r>
          </a:p>
          <a:p>
            <a:r>
              <a:rPr lang="it-IT" altLang="en-US" sz="1800" b="0"/>
              <a:t>Scopo: </a:t>
            </a:r>
            <a:r>
              <a:rPr lang="it-IT" altLang="en-US" sz="1800"/>
              <a:t>obiettivi dell’algoritmo implementato(sintetico)</a:t>
            </a:r>
          </a:p>
          <a:p>
            <a:r>
              <a:rPr lang="it-IT" altLang="en-US" sz="1800" b="0"/>
              <a:t>Specifiche: </a:t>
            </a:r>
            <a:r>
              <a:rPr lang="it-IT" altLang="en-US" sz="1800"/>
              <a:t>Nomi di funzioni, array, variabili importanti</a:t>
            </a:r>
          </a:p>
          <a:p>
            <a:r>
              <a:rPr lang="it-IT" altLang="en-US" sz="1800" b="0"/>
              <a:t>Descrizione: </a:t>
            </a:r>
            <a:r>
              <a:rPr lang="it-IT" altLang="en-US" sz="1800"/>
              <a:t>Informazioni sull’algoritmo implementato.	</a:t>
            </a:r>
          </a:p>
          <a:p>
            <a:r>
              <a:rPr lang="it-IT" altLang="en-US" sz="1800" b="0"/>
              <a:t>Lista dei Parametri: </a:t>
            </a:r>
            <a:r>
              <a:rPr lang="it-IT" altLang="en-US" sz="1800"/>
              <a:t>Parametri input e output</a:t>
            </a:r>
          </a:p>
          <a:p>
            <a:r>
              <a:rPr lang="it-IT" altLang="en-US" sz="1800" b="0"/>
              <a:t>Complessità di Tempo e Di Spazio </a:t>
            </a:r>
            <a:r>
              <a:rPr lang="it-IT" altLang="en-US" sz="1800"/>
              <a:t>	</a:t>
            </a:r>
          </a:p>
          <a:p>
            <a:r>
              <a:rPr lang="it-IT" altLang="en-US" sz="1800" b="0"/>
              <a:t>Altri parametri eventualmente vuoti:</a:t>
            </a:r>
          </a:p>
          <a:p>
            <a:pPr lvl="1"/>
            <a:r>
              <a:rPr lang="it-IT" altLang="en-US" sz="1600" b="1"/>
              <a:t>Indicatori di Errore:  </a:t>
            </a:r>
            <a:r>
              <a:rPr lang="it-IT" altLang="en-US" sz="1600"/>
              <a:t>	</a:t>
            </a:r>
          </a:p>
          <a:p>
            <a:pPr lvl="1"/>
            <a:r>
              <a:rPr lang="it-IT" altLang="en-US" sz="1600" b="1"/>
              <a:t>Routine Ausiliarie</a:t>
            </a:r>
            <a:endParaRPr lang="it-IT" altLang="en-US" sz="1600"/>
          </a:p>
          <a:p>
            <a:pPr lvl="1"/>
            <a:r>
              <a:rPr lang="it-IT" altLang="en-US" sz="1600" b="1"/>
              <a:t>Indicazioni sull’utilizzo</a:t>
            </a:r>
          </a:p>
          <a:p>
            <a:r>
              <a:rPr lang="it-IT" altLang="en-US" sz="1800" b="0"/>
              <a:t>Implementazione </a:t>
            </a:r>
          </a:p>
        </p:txBody>
      </p:sp>
      <p:sp>
        <p:nvSpPr>
          <p:cNvPr id="618501" name="AutoShape 5">
            <a:extLst>
              <a:ext uri="{FF2B5EF4-FFF2-40B4-BE49-F238E27FC236}">
                <a16:creationId xmlns:a16="http://schemas.microsoft.com/office/drawing/2014/main" id="{A7BB60C1-DDD4-3822-87EC-2EABB823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C60FC4-3390-24B8-1C9A-F3AE6402C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F8F44-495D-4AE7-AC70-875AF486EDAE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9AA749E-21B5-BB88-2611-FE54728703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48E072D-D6E0-466D-B9D7-B0A26CDC2DDE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3D4188F2-E4E9-500A-1C6A-432980270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000"/>
              <a:t>Documentazione per Insertion Sort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246CA57E-6926-5598-2308-86E782ADE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15000"/>
              </a:spcBef>
            </a:pPr>
            <a:r>
              <a:rPr lang="it-IT" altLang="en-US" sz="2000" b="1"/>
              <a:t>Scopo </a:t>
            </a:r>
            <a:r>
              <a:rPr lang="it-IT" altLang="en-US" sz="2000"/>
              <a:t>: Ordinamento di un array di numeri interi</a:t>
            </a:r>
          </a:p>
          <a:p>
            <a:pPr lvl="1">
              <a:spcBef>
                <a:spcPct val="15000"/>
              </a:spcBef>
            </a:pPr>
            <a:r>
              <a:rPr lang="it-IT" altLang="en-US" sz="2000" b="1"/>
              <a:t>Specifiche: </a:t>
            </a:r>
            <a:endParaRPr lang="it-IT" altLang="en-US" sz="2000"/>
          </a:p>
          <a:p>
            <a:pPr lvl="2">
              <a:spcBef>
                <a:spcPct val="15000"/>
              </a:spcBef>
            </a:pPr>
            <a:r>
              <a:rPr lang="it-IT" altLang="en-US" sz="2000"/>
              <a:t>array di interi “interi[MAX]” </a:t>
            </a:r>
          </a:p>
          <a:p>
            <a:pPr lvl="2">
              <a:spcBef>
                <a:spcPct val="15000"/>
              </a:spcBef>
            </a:pPr>
            <a:r>
              <a:rPr lang="it-IT" altLang="en-US" sz="2000"/>
              <a:t>void insertion(int interi[MAX], int tot); 	</a:t>
            </a:r>
          </a:p>
          <a:p>
            <a:pPr lvl="1">
              <a:spcBef>
                <a:spcPct val="15000"/>
              </a:spcBef>
            </a:pPr>
            <a:r>
              <a:rPr lang="it-IT" altLang="en-US" sz="2000" b="1"/>
              <a:t>Descrizione </a:t>
            </a:r>
            <a:r>
              <a:rPr lang="it-IT" altLang="en-US" sz="2000"/>
              <a:t>: L’insertion sort è un algoritmo molto efficiente per ordinare pochi numeri. Questo algoritmo è simile al modo che si potrebbe usare per ordinare un mazzo di carte…</a:t>
            </a:r>
          </a:p>
          <a:p>
            <a:pPr lvl="1">
              <a:spcBef>
                <a:spcPct val="15000"/>
              </a:spcBef>
            </a:pPr>
            <a:r>
              <a:rPr lang="it-IT" altLang="en-US" sz="2000" b="1"/>
              <a:t>Lista dei Parametri </a:t>
            </a:r>
            <a:endParaRPr lang="it-IT" altLang="en-US" sz="2000"/>
          </a:p>
          <a:p>
            <a:pPr lvl="1">
              <a:spcBef>
                <a:spcPct val="15000"/>
              </a:spcBef>
            </a:pPr>
            <a:r>
              <a:rPr lang="it-IT" altLang="en-US" sz="2000" i="1"/>
              <a:t>Input: </a:t>
            </a:r>
          </a:p>
          <a:p>
            <a:pPr lvl="2">
              <a:spcBef>
                <a:spcPct val="15000"/>
              </a:spcBef>
            </a:pPr>
            <a:r>
              <a:rPr lang="it-IT" altLang="en-US" sz="2000"/>
              <a:t>interi[ ]: vettore contenente gli elementi da ordinare </a:t>
            </a:r>
          </a:p>
          <a:p>
            <a:pPr lvl="2">
              <a:spcBef>
                <a:spcPct val="15000"/>
              </a:spcBef>
            </a:pPr>
            <a:r>
              <a:rPr lang="it-IT" altLang="en-US" sz="2000"/>
              <a:t>tot numero degli elementi contenuti nel vettore </a:t>
            </a:r>
          </a:p>
          <a:p>
            <a:pPr lvl="1">
              <a:spcBef>
                <a:spcPct val="15000"/>
              </a:spcBef>
            </a:pPr>
            <a:r>
              <a:rPr lang="it-IT" altLang="en-US" sz="2000" i="1"/>
              <a:t>Output: </a:t>
            </a:r>
            <a:r>
              <a:rPr lang="it-IT" altLang="en-US" sz="2000"/>
              <a:t>array interi[ ] ordinato in ordine crescente.</a:t>
            </a:r>
          </a:p>
        </p:txBody>
      </p:sp>
      <p:sp>
        <p:nvSpPr>
          <p:cNvPr id="619525" name="AutoShape 5">
            <a:extLst>
              <a:ext uri="{FF2B5EF4-FFF2-40B4-BE49-F238E27FC236}">
                <a16:creationId xmlns:a16="http://schemas.microsoft.com/office/drawing/2014/main" id="{38DAAE56-D45F-6944-CA88-9FDD11F7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F4D5E6C-A755-890C-E757-02BD329A7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DB3B0-DA22-401F-9761-294E1CCA93FA}" type="slidenum">
              <a:rPr lang="it-IT" altLang="en-US"/>
              <a:pPr/>
              <a:t>14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8328AB1-8EBC-0FB8-5F1C-CEE3525075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27F90-7E06-43D5-9E0E-E8ECB3CAEA20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D17474A7-15EF-303E-E6AB-B74AFFE30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000"/>
              <a:t>Documentazione per Insertion Sort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39BD9892-9FE3-3309-A5BB-A6136315A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it-IT" altLang="en-US"/>
              <a:t>Complessità di Tempo </a:t>
            </a:r>
          </a:p>
          <a:p>
            <a:pPr marL="623888" lvl="1" indent="-266700">
              <a:lnSpc>
                <a:spcPct val="120000"/>
              </a:lnSpc>
            </a:pPr>
            <a:r>
              <a:rPr lang="it-IT" altLang="en-US"/>
              <a:t>L’algoritmo inserisce il componente </a:t>
            </a:r>
            <a:r>
              <a:rPr lang="it-IT" altLang="en-US" b="1"/>
              <a:t>interi[i] </a:t>
            </a:r>
            <a:r>
              <a:rPr lang="it-IT" altLang="en-US"/>
              <a:t>nel vettore già ordinato di componenti </a:t>
            </a:r>
            <a:r>
              <a:rPr lang="it-IT" altLang="en-US" b="1"/>
              <a:t>interi[0]...interi[i-1]</a:t>
            </a:r>
            <a:r>
              <a:rPr lang="it-IT" altLang="en-US"/>
              <a:t> spostando di una posizione tutti i componenti che seguono quello da inserire. </a:t>
            </a:r>
          </a:p>
          <a:p>
            <a:pPr marL="623888" lvl="1" indent="-266700">
              <a:lnSpc>
                <a:spcPct val="120000"/>
              </a:lnSpc>
            </a:pPr>
            <a:r>
              <a:rPr lang="it-IT" altLang="en-US"/>
              <a:t>Ad ogni passo la procedura compie nel caso peggiore (vettore ordinato al contrario), N-1 confronti, essendo N la lunghezza del vettore corrente e i-1 spostamenti. </a:t>
            </a:r>
          </a:p>
          <a:p>
            <a:pPr marL="623888" lvl="1" indent="-266700">
              <a:lnSpc>
                <a:spcPct val="120000"/>
              </a:lnSpc>
            </a:pPr>
            <a:r>
              <a:rPr lang="it-IT" altLang="en-US"/>
              <a:t>Le operazioni nel caso peggiore sono dunque (1+2+...+N-1), cioè, nel caso peggiore la complessità asintotica di tempo è O(n</a:t>
            </a:r>
            <a:r>
              <a:rPr lang="it-IT" altLang="en-US" baseline="30000"/>
              <a:t>2</a:t>
            </a:r>
            <a:r>
              <a:rPr lang="it-IT" altLang="en-US"/>
              <a:t>). Nel caso migliore (vettore ordinato) bastano N-1 confronti. </a:t>
            </a:r>
          </a:p>
        </p:txBody>
      </p:sp>
      <p:sp>
        <p:nvSpPr>
          <p:cNvPr id="620549" name="AutoShape 5">
            <a:extLst>
              <a:ext uri="{FF2B5EF4-FFF2-40B4-BE49-F238E27FC236}">
                <a16:creationId xmlns:a16="http://schemas.microsoft.com/office/drawing/2014/main" id="{CB3D2577-32D6-D822-5ADB-610C9E84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12091A-62EF-1EB8-AE9F-9EE684E92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4DB02-BA7D-4F1A-AB55-E28754B4719A}" type="slidenum">
              <a:rPr lang="it-IT" altLang="en-US"/>
              <a:pPr/>
              <a:t>15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C0DFE464-0AF5-06B5-DDE1-905932922F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8FDA86-5D8A-4797-8EA0-D717C8352B18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2CCF2EBA-C4D8-77FE-27EF-7F353E867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000"/>
              <a:t>Documentazione per Insertion Sort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EB94D2B4-4E66-911D-84ED-4357C53B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5843587" cy="4497387"/>
          </a:xfrm>
        </p:spPr>
        <p:txBody>
          <a:bodyPr/>
          <a:lstStyle/>
          <a:p>
            <a:pPr marL="357188" indent="-357188" algn="ctr">
              <a:lnSpc>
                <a:spcPct val="120000"/>
              </a:lnSpc>
            </a:pPr>
            <a:r>
              <a:rPr lang="it-IT" altLang="en-US" b="0"/>
              <a:t>Complessità di Spazio: </a:t>
            </a:r>
          </a:p>
          <a:p>
            <a:pPr marL="357188" indent="-357188">
              <a:lnSpc>
                <a:spcPct val="120000"/>
              </a:lnSpc>
            </a:pPr>
            <a:r>
              <a:rPr lang="it-IT" altLang="en-US"/>
              <a:t>La struttura dati utilizzata per implementare l’algoritmo è un ARRAY monodimensionale, contenente i valori da ordinare, di conseguenza la complessità di spazio è O(n). </a:t>
            </a:r>
          </a:p>
          <a:p>
            <a:pPr marL="357188" indent="-357188">
              <a:lnSpc>
                <a:spcPct val="120000"/>
              </a:lnSpc>
            </a:pPr>
            <a:r>
              <a:rPr lang="it-IT" altLang="en-US"/>
              <a:t>	</a:t>
            </a:r>
          </a:p>
          <a:p>
            <a:pPr marL="357188" indent="-357188">
              <a:lnSpc>
                <a:spcPct val="120000"/>
              </a:lnSpc>
            </a:pPr>
            <a:r>
              <a:rPr lang="it-IT" altLang="en-US"/>
              <a:t>Esempi di esecuzione: </a:t>
            </a:r>
          </a:p>
          <a:p>
            <a:pPr lvl="1" algn="just">
              <a:lnSpc>
                <a:spcPct val="120000"/>
              </a:lnSpc>
            </a:pPr>
            <a:r>
              <a:rPr lang="it-IT" altLang="en-US"/>
              <a:t>Dati in ingresso i numeri: 20 11 45, si ottiene in uscita: 11 20 45</a:t>
            </a:r>
            <a:endParaRPr lang="it-IT" altLang="en-US" sz="1600">
              <a:solidFill>
                <a:srgbClr val="0000FF"/>
              </a:solidFill>
            </a:endParaRPr>
          </a:p>
        </p:txBody>
      </p:sp>
      <p:sp>
        <p:nvSpPr>
          <p:cNvPr id="621576" name="AutoShape 8">
            <a:extLst>
              <a:ext uri="{FF2B5EF4-FFF2-40B4-BE49-F238E27FC236}">
                <a16:creationId xmlns:a16="http://schemas.microsoft.com/office/drawing/2014/main" id="{7D22128E-C70F-E34D-B77E-015EAA51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629400" cy="4465637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21577" name="AutoShape 9">
            <a:extLst>
              <a:ext uri="{FF2B5EF4-FFF2-40B4-BE49-F238E27FC236}">
                <a16:creationId xmlns:a16="http://schemas.microsoft.com/office/drawing/2014/main" id="{97145B7D-85D9-4EBB-45FF-590AA467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00213"/>
            <a:ext cx="1606550" cy="4471987"/>
          </a:xfrm>
          <a:prstGeom prst="roundRect">
            <a:avLst>
              <a:gd name="adj" fmla="val 2843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21578" name="Rectangle 10">
            <a:extLst>
              <a:ext uri="{FF2B5EF4-FFF2-40B4-BE49-F238E27FC236}">
                <a16:creationId xmlns:a16="http://schemas.microsoft.com/office/drawing/2014/main" id="{B36EB314-B9D5-ADD2-0D57-D93D2183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436688" cy="4251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95350" indent="-228600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14450" indent="-228600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733550" indent="-228600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907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479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51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623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r>
              <a:rPr lang="it-IT" altLang="en-US" sz="900" b="0"/>
              <a:t>Risorse:</a:t>
            </a:r>
            <a:endParaRPr lang="it-IT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>
                <a:hlinkClick r:id="rId2" action="ppaction://hlinkfile"/>
              </a:rPr>
              <a:t>Documentazione Insertion Sort</a:t>
            </a: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>
                <a:hlinkClick r:id="rId3" action="ppaction://hlinkfile"/>
              </a:rPr>
              <a:t>QuickSort</a:t>
            </a: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it-IT" altLang="en-US" sz="800"/>
          </a:p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endParaRPr lang="it-IT" altLang="en-US" sz="800"/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144831-BDF4-F796-9686-EAD9B18A9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FE31-7141-481C-88AC-D8461B983F67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4118501-B763-5507-2FA7-6FB8B10569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7C86CB-6928-4F14-8ED3-E6337AE2912E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94222AF4-AAE8-3973-F60E-B053B7B7B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Heapsort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AB8B47BD-E60A-839C-4834-F97D4460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/>
            <a:r>
              <a:rPr lang="it-IT" altLang="en-US"/>
              <a:t>L’Heapsort è un algoritmo di ordinamento molto efficiente:</a:t>
            </a:r>
          </a:p>
          <a:p>
            <a:pPr marL="357188" indent="-357188"/>
            <a:r>
              <a:rPr lang="it-IT" altLang="en-US"/>
              <a:t>Come l’insertion Sort e il Quicksort, l’Heapsort ordina sul posto</a:t>
            </a:r>
          </a:p>
          <a:p>
            <a:pPr marL="357188" indent="-357188"/>
            <a:r>
              <a:rPr lang="it-IT" altLang="en-US"/>
              <a:t>Meglio dell’Insertion Sort e del Quicksort, il running time dell’Heapsort è 0(nlogn) nel caso peggiore</a:t>
            </a:r>
          </a:p>
          <a:p>
            <a:pPr marL="357188" indent="-357188"/>
            <a:r>
              <a:rPr lang="it-IT" altLang="en-US"/>
              <a:t>L’algoritmo di Heapsort basa la sua potenza sull’utilizzo di una struttura dati chiamata </a:t>
            </a:r>
            <a:r>
              <a:rPr lang="it-IT" altLang="en-US" b="0"/>
              <a:t>Heap</a:t>
            </a:r>
            <a:r>
              <a:rPr lang="it-IT" altLang="en-US"/>
              <a:t>, che gestisce intelligentemente le informazioni durante l’esecuzione dell’algoritmo di ordinamento.</a:t>
            </a:r>
          </a:p>
        </p:txBody>
      </p:sp>
      <p:sp>
        <p:nvSpPr>
          <p:cNvPr id="659461" name="AutoShape 5">
            <a:extLst>
              <a:ext uri="{FF2B5EF4-FFF2-40B4-BE49-F238E27FC236}">
                <a16:creationId xmlns:a16="http://schemas.microsoft.com/office/drawing/2014/main" id="{E09A750E-378F-E297-7117-3DFB6E9D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BB96CC2-9113-4637-10F0-FC418BCC1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0AF6B-9F1E-41A3-9437-D69C39762415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6AED81F-B7A2-7CFB-CB0A-1D9462C301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342A401-9FA9-4179-B28B-0A3118A5B85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DC2570C2-8AD7-4BBD-D2BB-B828C50F8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Heap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1DB7E363-D903-714A-5176-B989DB30A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tabLst>
                <a:tab pos="714375" algn="l"/>
              </a:tabLst>
            </a:pPr>
            <a:r>
              <a:rPr lang="it-IT" altLang="en-US"/>
              <a:t>La struttura dati Heap (binaria) è un array che può essere visto come un albero binario completo</a:t>
            </a:r>
          </a:p>
          <a:p>
            <a:pPr marL="357188" indent="-357188">
              <a:tabLst>
                <a:tab pos="714375" algn="l"/>
              </a:tabLst>
            </a:pPr>
            <a:r>
              <a:rPr lang="it-IT" altLang="en-US"/>
              <a:t>Proprietà fondamentale degli Heap è che il valore associato al nodo padre è sempre maggiore o uguale a quello associato ai nodi figli </a:t>
            </a:r>
          </a:p>
          <a:p>
            <a:pPr marL="357188" indent="-357188">
              <a:tabLst>
                <a:tab pos="714375" algn="l"/>
              </a:tabLst>
            </a:pPr>
            <a:r>
              <a:rPr lang="it-IT" altLang="en-US"/>
              <a:t>Un Array A per rappresentare un Heap ha bisogno di due attributi: </a:t>
            </a:r>
          </a:p>
          <a:p>
            <a:pPr marL="803275" lvl="1" indent="-266700">
              <a:tabLst>
                <a:tab pos="714375" algn="l"/>
              </a:tabLst>
            </a:pPr>
            <a:r>
              <a:rPr lang="it-IT" altLang="en-US"/>
              <a:t>Lunghezza dell’array</a:t>
            </a:r>
          </a:p>
          <a:p>
            <a:pPr marL="803275" lvl="1" indent="-266700">
              <a:tabLst>
                <a:tab pos="714375" algn="l"/>
              </a:tabLst>
            </a:pPr>
            <a:r>
              <a:rPr lang="it-IT" altLang="en-US"/>
              <a:t>Elementi dell’Heap memorizzati nell’array</a:t>
            </a:r>
          </a:p>
        </p:txBody>
      </p:sp>
      <p:sp>
        <p:nvSpPr>
          <p:cNvPr id="660485" name="AutoShape 5">
            <a:extLst>
              <a:ext uri="{FF2B5EF4-FFF2-40B4-BE49-F238E27FC236}">
                <a16:creationId xmlns:a16="http://schemas.microsoft.com/office/drawing/2014/main" id="{C9B2F27F-9C54-0374-DD48-562E036A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B6852CB-502B-5F93-4298-D2E33CC79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D7C0-C2E7-4633-97FD-9C9978ED48B4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8130EB7-43E5-F744-7BC9-1BFF90640A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AF7FE7-FADB-4B84-A799-70C3F78EC079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838EE66F-2B02-2F63-64A6-B2133D9A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Organizzazione dell’array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07CCC66C-DDB5-69C1-32DC-769E276A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8288" indent="-268288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La radice dell’Heap è sempre memorizzata nel primo elemento dell’array. </a:t>
            </a:r>
          </a:p>
          <a:p>
            <a:pPr marL="268288" indent="-268288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Dato un nodo i, il suo nodo padre, figlio sx e dx possono essere calcolati nel modo seguente: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int left(int i)   		{ return 2*i+1;}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int right(int i) 		{ return 2*i+2;}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int parent (int i)   	{return (i-1)/2;}</a:t>
            </a:r>
            <a:endParaRPr lang="it-IT" altLang="en-US" sz="2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it-IT" altLang="en-US"/>
          </a:p>
          <a:p>
            <a:pPr marL="268288" indent="-268288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N.B. Nel C il primo elemento di un vettore A è A[0]. Nel libro di testo “Algoritmi e Strutture Dati”, il primo elemento è invece A[1] e i valori precedenti sono dati dalle seguenti pseudo-funzioni: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Parent (i) return</a:t>
            </a:r>
            <a:r>
              <a:rPr lang="it-IT" altLang="en-US">
                <a:cs typeface="Lucida Sans Unicode" panose="020B0602030504020204" pitchFamily="34" charset="0"/>
              </a:rPr>
              <a:t>⌊i/2⌋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>
                <a:cs typeface="Lucida Sans Unicode" panose="020B0602030504020204" pitchFamily="34" charset="0"/>
              </a:rPr>
              <a:t>Left (i) return 2i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>
                <a:cs typeface="Lucida Sans Unicode" panose="020B0602030504020204" pitchFamily="34" charset="0"/>
              </a:rPr>
              <a:t>Right(i) return 2i+1</a:t>
            </a:r>
          </a:p>
        </p:txBody>
      </p:sp>
      <p:sp>
        <p:nvSpPr>
          <p:cNvPr id="661509" name="AutoShape 5">
            <a:extLst>
              <a:ext uri="{FF2B5EF4-FFF2-40B4-BE49-F238E27FC236}">
                <a16:creationId xmlns:a16="http://schemas.microsoft.com/office/drawing/2014/main" id="{6F439090-243D-565E-43D1-1644C840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7B959DC-66D0-4960-9768-AADA10916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CE2FE-3F12-4B0E-82CE-890838D584D0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5BA9495-0C97-C5BE-C0EC-63C35B67CB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62F44A-0E42-4F55-836B-302909AAFFB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230E0A35-9E27-62B8-C2B1-61374478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Heap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6ACC3609-F9D7-D93E-4514-EBBEA3C57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2600"/>
              <a:t>Heap con 10 vertici</a:t>
            </a:r>
          </a:p>
        </p:txBody>
      </p:sp>
      <p:pic>
        <p:nvPicPr>
          <p:cNvPr id="662532" name="Picture 4" descr="Heap with n = 10 vertices">
            <a:extLst>
              <a:ext uri="{FF2B5EF4-FFF2-40B4-BE49-F238E27FC236}">
                <a16:creationId xmlns:a16="http://schemas.microsoft.com/office/drawing/2014/main" id="{108E57B6-5CB9-10F8-5910-307F132C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28850"/>
            <a:ext cx="5113338" cy="35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2585" name="Group 57">
            <a:extLst>
              <a:ext uri="{FF2B5EF4-FFF2-40B4-BE49-F238E27FC236}">
                <a16:creationId xmlns:a16="http://schemas.microsoft.com/office/drawing/2014/main" id="{5C723246-5E86-BB2D-2353-9FE41494CD8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356100" y="5084763"/>
          <a:ext cx="3709988" cy="720725"/>
        </p:xfrm>
        <a:graphic>
          <a:graphicData uri="http://schemas.openxmlformats.org/drawingml/2006/table">
            <a:tbl>
              <a:tblPr/>
              <a:tblGrid>
                <a:gridCol w="338138">
                  <a:extLst>
                    <a:ext uri="{9D8B030D-6E8A-4147-A177-3AD203B41FA5}">
                      <a16:colId xmlns:a16="http://schemas.microsoft.com/office/drawing/2014/main" val="414301769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67616479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1884020585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408056966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364758829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815875059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1827829589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1207258127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61714899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32535171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865724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16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16366"/>
                  </a:ext>
                </a:extLst>
              </a:tr>
            </a:tbl>
          </a:graphicData>
        </a:graphic>
      </p:graphicFrame>
      <p:sp>
        <p:nvSpPr>
          <p:cNvPr id="662586" name="AutoShape 58">
            <a:extLst>
              <a:ext uri="{FF2B5EF4-FFF2-40B4-BE49-F238E27FC236}">
                <a16:creationId xmlns:a16="http://schemas.microsoft.com/office/drawing/2014/main" id="{2D6B7BA9-5255-C213-3A96-0ABA27B9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318AAAA-C4B2-053C-031E-3BD523F01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B1B84-92F2-4FD0-AB3E-00FCBB7A2659}" type="slidenum">
              <a:rPr lang="it-IT" altLang="en-US"/>
              <a:pPr/>
              <a:t>2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9B1118D-6A1F-5A0D-C3C1-87B6B9236B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6E7DC7-8885-4E98-93AF-266B4F7C3F78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C4EFE3D8-87F3-ED2E-EEA1-1D249EA89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La Ricorsione</a:t>
            </a:r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339FF521-0074-781A-F19E-EF3B119CE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 algn="just"/>
            <a:r>
              <a:rPr lang="it-IT" altLang="en-US"/>
              <a:t>Il concetto di ricorsione nasce dalla possibilità di eseguire un compito applicando lo stesso algoritmo ad un dominio ridotto rispetto a quello originale </a:t>
            </a:r>
            <a:r>
              <a:rPr lang="it-IT" altLang="en-US">
                <a:solidFill>
                  <a:srgbClr val="CC1F02"/>
                </a:solidFill>
              </a:rPr>
              <a:t>fondendo</a:t>
            </a:r>
            <a:r>
              <a:rPr lang="it-IT" altLang="en-US"/>
              <a:t> i risultati.</a:t>
            </a:r>
          </a:p>
          <a:p>
            <a:pPr marL="357188" indent="-357188" algn="just"/>
            <a:r>
              <a:rPr lang="it-IT" altLang="en-US"/>
              <a:t>Le funzioni C possono essere usate ricorsivamente, cioè una funzione può chiamare se stessa sia direttamente che indirettamente.</a:t>
            </a:r>
          </a:p>
          <a:p>
            <a:pPr marL="357188" indent="-357188" algn="just"/>
            <a:r>
              <a:rPr lang="it-IT" altLang="en-US"/>
              <a:t>Nella ricorsione è importante la condizione di uscita. </a:t>
            </a:r>
          </a:p>
          <a:p>
            <a:pPr marL="357188" indent="-357188" algn="just"/>
            <a:r>
              <a:rPr lang="it-IT" altLang="en-US"/>
              <a:t>Il problema deve poter essere suddiviso in sotto-problemi più piccoli fino ad arrivare ad un sotto-problema banale di cui si conosce immediatamente la soluzione.</a:t>
            </a:r>
          </a:p>
          <a:p>
            <a:pPr marL="357188" indent="-357188" algn="just"/>
            <a:endParaRPr lang="it-IT" altLang="en-US"/>
          </a:p>
        </p:txBody>
      </p:sp>
      <p:sp>
        <p:nvSpPr>
          <p:cNvPr id="604165" name="AutoShape 5">
            <a:extLst>
              <a:ext uri="{FF2B5EF4-FFF2-40B4-BE49-F238E27FC236}">
                <a16:creationId xmlns:a16="http://schemas.microsoft.com/office/drawing/2014/main" id="{6E45A92F-231F-6F89-6E5A-BA8B2033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BEE3EA-4C58-58AC-18FE-909D81672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A47E-8BA3-4085-A1A1-26BF4A3BCA05}" type="slidenum">
              <a:rPr lang="it-IT" altLang="en-US"/>
              <a:pPr/>
              <a:t>20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BCB630F-DC18-F654-2320-EA8F7FA8C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4463AA-7391-4293-BBCF-3719F9B1852B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9643A47F-CB0B-BB52-16D1-FE42538C8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Heapify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154D3DF9-918B-6C85-B58C-B934874F4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/>
            <a:r>
              <a:rPr lang="it-IT" altLang="en-US"/>
              <a:t>Una subroutine molto importante per la manipolazione degli Heap è Heapfy. </a:t>
            </a:r>
          </a:p>
          <a:p>
            <a:pPr marL="357188" indent="-357188"/>
            <a:r>
              <a:rPr lang="it-IT" altLang="en-US"/>
              <a:t>Questa routine ha il compito di assicurare il rispetto della proprietà fondamentale degli Heap. Cioè, che il valore di ogni nodo non è inferiore di quello dei propri figli.</a:t>
            </a:r>
          </a:p>
          <a:p>
            <a:pPr marL="357188" indent="-357188"/>
            <a:r>
              <a:rPr lang="it-IT" altLang="en-US"/>
              <a:t>Di seguito mostriamo una funzione ricorsiva Heapify che ha il compito di far scendere il valore di un nodo che viola la proprietà di Heap lungo i suoi sottoalberi.</a:t>
            </a:r>
          </a:p>
          <a:p>
            <a:pPr marL="357188" indent="-357188"/>
            <a:endParaRPr lang="it-IT" altLang="en-US"/>
          </a:p>
        </p:txBody>
      </p:sp>
      <p:sp>
        <p:nvSpPr>
          <p:cNvPr id="663557" name="AutoShape 5">
            <a:extLst>
              <a:ext uri="{FF2B5EF4-FFF2-40B4-BE49-F238E27FC236}">
                <a16:creationId xmlns:a16="http://schemas.microsoft.com/office/drawing/2014/main" id="{4B726712-5755-0041-1656-CFE652CB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C767770-3104-34B7-C780-6559570AD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D7CA5-1FAF-443D-87B7-D13DFDBEE0AC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8D72B75-6974-AB1E-8B9E-F79CE78695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956A881-7BBC-429B-8ECB-E2247C3DA9AC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709DD912-3014-EECF-924E-D86F8550A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Implementazione di Heapify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B6149388-1DF4-A6E6-463C-26AD52632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86687" cy="4352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void Heapify(int A[MAX], int i)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int l,r,largest;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l = left(i);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r = right(i);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if (l &lt; HeapSize &amp;&amp; A[l] &gt; A[i])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largest = l;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else largest = i;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if (r &lt; HeapSize &amp;&amp; A[r] &gt; A[largest])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largest = r;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it-IT" altLang="en-US" sz="1800">
              <a:solidFill>
                <a:srgbClr val="1204CA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if (largest != i)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swap(A, i, largest);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Heapify(A, largest);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}</a:t>
            </a:r>
          </a:p>
        </p:txBody>
      </p:sp>
      <p:sp>
        <p:nvSpPr>
          <p:cNvPr id="664582" name="AutoShape 6">
            <a:extLst>
              <a:ext uri="{FF2B5EF4-FFF2-40B4-BE49-F238E27FC236}">
                <a16:creationId xmlns:a16="http://schemas.microsoft.com/office/drawing/2014/main" id="{5AD4A30B-14F7-70C1-A7F8-A96A9CC9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C4560AA-7169-956F-B4A8-FB8B0D42D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227C5-B5C5-4EB0-A762-BB60E963E83A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B4ACEB4-0B49-41D3-2852-7DBAA6A285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36F67A-5C1B-4264-BD2F-01A1CE806B3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7EFBBAE3-813A-A600-59C3-CF92B9452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5603" name="Oval 3">
            <a:extLst>
              <a:ext uri="{FF2B5EF4-FFF2-40B4-BE49-F238E27FC236}">
                <a16:creationId xmlns:a16="http://schemas.microsoft.com/office/drawing/2014/main" id="{AED10029-AE3F-1106-789C-455B2C38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4" name="Line 4">
            <a:extLst>
              <a:ext uri="{FF2B5EF4-FFF2-40B4-BE49-F238E27FC236}">
                <a16:creationId xmlns:a16="http://schemas.microsoft.com/office/drawing/2014/main" id="{8FA6D7F4-2DA0-12BC-341D-596CC1BDCB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05" name="Group 5">
            <a:extLst>
              <a:ext uri="{FF2B5EF4-FFF2-40B4-BE49-F238E27FC236}">
                <a16:creationId xmlns:a16="http://schemas.microsoft.com/office/drawing/2014/main" id="{85A2DEEB-F47B-1B00-0369-E9AAE11AFA02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5606" name="Oval 6">
              <a:extLst>
                <a:ext uri="{FF2B5EF4-FFF2-40B4-BE49-F238E27FC236}">
                  <a16:creationId xmlns:a16="http://schemas.microsoft.com/office/drawing/2014/main" id="{0E9A2577-38F5-878E-8CE4-4E6C8DB8D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5607" name="Group 7">
              <a:extLst>
                <a:ext uri="{FF2B5EF4-FFF2-40B4-BE49-F238E27FC236}">
                  <a16:creationId xmlns:a16="http://schemas.microsoft.com/office/drawing/2014/main" id="{E2031EDB-1F76-1FD3-2BF0-395C458D6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5608" name="Line 8">
                <a:extLst>
                  <a:ext uri="{FF2B5EF4-FFF2-40B4-BE49-F238E27FC236}">
                    <a16:creationId xmlns:a16="http://schemas.microsoft.com/office/drawing/2014/main" id="{33C93D85-99A2-2A94-B1FF-5C861FEB7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09" name="Oval 9">
                <a:extLst>
                  <a:ext uri="{FF2B5EF4-FFF2-40B4-BE49-F238E27FC236}">
                    <a16:creationId xmlns:a16="http://schemas.microsoft.com/office/drawing/2014/main" id="{47D5CF84-1CF1-D219-038F-46F4EEC5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5610" name="Group 10">
              <a:extLst>
                <a:ext uri="{FF2B5EF4-FFF2-40B4-BE49-F238E27FC236}">
                  <a16:creationId xmlns:a16="http://schemas.microsoft.com/office/drawing/2014/main" id="{D41C546B-4851-9DB0-FD77-F33385BF6C8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5611" name="Line 11">
                <a:extLst>
                  <a:ext uri="{FF2B5EF4-FFF2-40B4-BE49-F238E27FC236}">
                    <a16:creationId xmlns:a16="http://schemas.microsoft.com/office/drawing/2014/main" id="{55AF9DFC-6891-9E90-DC0B-7AB12C247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12" name="Oval 12">
                <a:extLst>
                  <a:ext uri="{FF2B5EF4-FFF2-40B4-BE49-F238E27FC236}">
                    <a16:creationId xmlns:a16="http://schemas.microsoft.com/office/drawing/2014/main" id="{E7CB5B22-2557-0FF8-5CA1-31D92D84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5613" name="Line 13">
            <a:extLst>
              <a:ext uri="{FF2B5EF4-FFF2-40B4-BE49-F238E27FC236}">
                <a16:creationId xmlns:a16="http://schemas.microsoft.com/office/drawing/2014/main" id="{970189F9-26EF-25FE-8593-D521B4E97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14" name="Group 14">
            <a:extLst>
              <a:ext uri="{FF2B5EF4-FFF2-40B4-BE49-F238E27FC236}">
                <a16:creationId xmlns:a16="http://schemas.microsoft.com/office/drawing/2014/main" id="{116FFB2B-0068-1283-A451-FED3C28E22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5615" name="Oval 15">
              <a:extLst>
                <a:ext uri="{FF2B5EF4-FFF2-40B4-BE49-F238E27FC236}">
                  <a16:creationId xmlns:a16="http://schemas.microsoft.com/office/drawing/2014/main" id="{3B31C888-E21D-BAB4-A6B9-C7909D49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5616" name="Group 16">
              <a:extLst>
                <a:ext uri="{FF2B5EF4-FFF2-40B4-BE49-F238E27FC236}">
                  <a16:creationId xmlns:a16="http://schemas.microsoft.com/office/drawing/2014/main" id="{EAA08929-A2AF-E3FD-62EF-6CDBF71BE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5617" name="Line 17">
                <a:extLst>
                  <a:ext uri="{FF2B5EF4-FFF2-40B4-BE49-F238E27FC236}">
                    <a16:creationId xmlns:a16="http://schemas.microsoft.com/office/drawing/2014/main" id="{604ADA3D-3D69-7196-B19C-6108FC651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18" name="Oval 18">
                <a:extLst>
                  <a:ext uri="{FF2B5EF4-FFF2-40B4-BE49-F238E27FC236}">
                    <a16:creationId xmlns:a16="http://schemas.microsoft.com/office/drawing/2014/main" id="{FBCA6126-E723-245B-3542-EB0D639E8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5619" name="Group 19">
              <a:extLst>
                <a:ext uri="{FF2B5EF4-FFF2-40B4-BE49-F238E27FC236}">
                  <a16:creationId xmlns:a16="http://schemas.microsoft.com/office/drawing/2014/main" id="{88B3945B-4435-D1D0-938B-7E2F180C988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5620" name="Line 20">
                <a:extLst>
                  <a:ext uri="{FF2B5EF4-FFF2-40B4-BE49-F238E27FC236}">
                    <a16:creationId xmlns:a16="http://schemas.microsoft.com/office/drawing/2014/main" id="{06F07BA3-009E-73B4-67AB-93D28D12C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21" name="Oval 21">
                <a:extLst>
                  <a:ext uri="{FF2B5EF4-FFF2-40B4-BE49-F238E27FC236}">
                    <a16:creationId xmlns:a16="http://schemas.microsoft.com/office/drawing/2014/main" id="{C8034650-E46F-64F7-D8DC-DFCF1C3D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5622" name="Line 22">
            <a:extLst>
              <a:ext uri="{FF2B5EF4-FFF2-40B4-BE49-F238E27FC236}">
                <a16:creationId xmlns:a16="http://schemas.microsoft.com/office/drawing/2014/main" id="{5183D244-1BCF-AB9F-A776-70618A4FC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23" name="Oval 23">
            <a:extLst>
              <a:ext uri="{FF2B5EF4-FFF2-40B4-BE49-F238E27FC236}">
                <a16:creationId xmlns:a16="http://schemas.microsoft.com/office/drawing/2014/main" id="{8F9A9376-CAAC-642E-4F9F-E443B2DA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4" name="Line 24">
            <a:extLst>
              <a:ext uri="{FF2B5EF4-FFF2-40B4-BE49-F238E27FC236}">
                <a16:creationId xmlns:a16="http://schemas.microsoft.com/office/drawing/2014/main" id="{31344DAC-4B7C-2736-BDBC-46A4AEBBC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25" name="Oval 25">
            <a:extLst>
              <a:ext uri="{FF2B5EF4-FFF2-40B4-BE49-F238E27FC236}">
                <a16:creationId xmlns:a16="http://schemas.microsoft.com/office/drawing/2014/main" id="{20BA4D96-B206-1096-0860-BC4401E767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6" name="Line 26">
            <a:extLst>
              <a:ext uri="{FF2B5EF4-FFF2-40B4-BE49-F238E27FC236}">
                <a16:creationId xmlns:a16="http://schemas.microsoft.com/office/drawing/2014/main" id="{C19B7E64-01E1-A24F-A98D-441A17484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27" name="Oval 27">
            <a:extLst>
              <a:ext uri="{FF2B5EF4-FFF2-40B4-BE49-F238E27FC236}">
                <a16:creationId xmlns:a16="http://schemas.microsoft.com/office/drawing/2014/main" id="{7C9D4789-D9AB-D89D-BB0B-BF18B8BC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8" name="Text Box 28">
            <a:extLst>
              <a:ext uri="{FF2B5EF4-FFF2-40B4-BE49-F238E27FC236}">
                <a16:creationId xmlns:a16="http://schemas.microsoft.com/office/drawing/2014/main" id="{3ECBA6DC-CD16-8E6B-42D0-33560350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5629" name="Text Box 29">
            <a:extLst>
              <a:ext uri="{FF2B5EF4-FFF2-40B4-BE49-F238E27FC236}">
                <a16:creationId xmlns:a16="http://schemas.microsoft.com/office/drawing/2014/main" id="{28533D12-05BE-3FA8-1E9E-E142FD3D5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5630" name="Text Box 30">
            <a:extLst>
              <a:ext uri="{FF2B5EF4-FFF2-40B4-BE49-F238E27FC236}">
                <a16:creationId xmlns:a16="http://schemas.microsoft.com/office/drawing/2014/main" id="{A6C728D9-A0D7-9E85-7B89-C4B95960C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5631" name="Text Box 31">
            <a:extLst>
              <a:ext uri="{FF2B5EF4-FFF2-40B4-BE49-F238E27FC236}">
                <a16:creationId xmlns:a16="http://schemas.microsoft.com/office/drawing/2014/main" id="{2042A83B-1473-E3C5-87E3-3480DC9CD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5632" name="Text Box 32">
            <a:extLst>
              <a:ext uri="{FF2B5EF4-FFF2-40B4-BE49-F238E27FC236}">
                <a16:creationId xmlns:a16="http://schemas.microsoft.com/office/drawing/2014/main" id="{DB8CC68C-CE83-739C-0047-F5146192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5633" name="Text Box 33">
            <a:extLst>
              <a:ext uri="{FF2B5EF4-FFF2-40B4-BE49-F238E27FC236}">
                <a16:creationId xmlns:a16="http://schemas.microsoft.com/office/drawing/2014/main" id="{B6E132EE-9F4D-B8AF-5FDC-55587B95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5634" name="Text Box 34">
            <a:extLst>
              <a:ext uri="{FF2B5EF4-FFF2-40B4-BE49-F238E27FC236}">
                <a16:creationId xmlns:a16="http://schemas.microsoft.com/office/drawing/2014/main" id="{C1B75FDA-5E28-70D4-CFA4-5DE377D5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5635" name="Text Box 35">
            <a:extLst>
              <a:ext uri="{FF2B5EF4-FFF2-40B4-BE49-F238E27FC236}">
                <a16:creationId xmlns:a16="http://schemas.microsoft.com/office/drawing/2014/main" id="{98CB7E1F-3EAB-D17C-98CD-47F5CD67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5636" name="Text Box 36">
            <a:extLst>
              <a:ext uri="{FF2B5EF4-FFF2-40B4-BE49-F238E27FC236}">
                <a16:creationId xmlns:a16="http://schemas.microsoft.com/office/drawing/2014/main" id="{F2C797F4-310A-3C48-C1C9-E346851B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5637" name="Text Box 37">
            <a:extLst>
              <a:ext uri="{FF2B5EF4-FFF2-40B4-BE49-F238E27FC236}">
                <a16:creationId xmlns:a16="http://schemas.microsoft.com/office/drawing/2014/main" id="{8A021B47-6B98-2A41-F9A9-235CE391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4 &lt; 14</a:t>
            </a:r>
          </a:p>
        </p:txBody>
      </p:sp>
      <p:sp>
        <p:nvSpPr>
          <p:cNvPr id="665638" name="Text Box 38">
            <a:extLst>
              <a:ext uri="{FF2B5EF4-FFF2-40B4-BE49-F238E27FC236}">
                <a16:creationId xmlns:a16="http://schemas.microsoft.com/office/drawing/2014/main" id="{7729067A-4AFD-0FA1-4CCD-68EBD739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5643" name="AutoShape 43">
            <a:extLst>
              <a:ext uri="{FF2B5EF4-FFF2-40B4-BE49-F238E27FC236}">
                <a16:creationId xmlns:a16="http://schemas.microsoft.com/office/drawing/2014/main" id="{5E2211E3-9227-10A8-E048-96E70FB9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1A0A04A-D41B-7039-94E4-CC35A2D33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EFE76-AD52-4DC1-BA3B-E244C5B9CCEF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B8DA28-896C-30FA-224D-CF8CCE4908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C09B12-D643-45F0-A9C1-BF1F11F17A6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7BA416D3-F342-F9A4-5297-D8096DA95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6627" name="Oval 3">
            <a:extLst>
              <a:ext uri="{FF2B5EF4-FFF2-40B4-BE49-F238E27FC236}">
                <a16:creationId xmlns:a16="http://schemas.microsoft.com/office/drawing/2014/main" id="{4BAE2135-F3ED-90C8-B98B-EEA4FD7B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8" name="Line 4">
            <a:extLst>
              <a:ext uri="{FF2B5EF4-FFF2-40B4-BE49-F238E27FC236}">
                <a16:creationId xmlns:a16="http://schemas.microsoft.com/office/drawing/2014/main" id="{A06F4D5B-15C0-EF1A-10EE-7DEF531CC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629" name="Group 5">
            <a:extLst>
              <a:ext uri="{FF2B5EF4-FFF2-40B4-BE49-F238E27FC236}">
                <a16:creationId xmlns:a16="http://schemas.microsoft.com/office/drawing/2014/main" id="{77527F21-BC62-0010-9EBD-6AA2DE7D4407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6630" name="Oval 6">
              <a:extLst>
                <a:ext uri="{FF2B5EF4-FFF2-40B4-BE49-F238E27FC236}">
                  <a16:creationId xmlns:a16="http://schemas.microsoft.com/office/drawing/2014/main" id="{C44008A1-D36B-4B67-925B-77519D7C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631" name="Group 7">
              <a:extLst>
                <a:ext uri="{FF2B5EF4-FFF2-40B4-BE49-F238E27FC236}">
                  <a16:creationId xmlns:a16="http://schemas.microsoft.com/office/drawing/2014/main" id="{5F8CDC5C-7436-E83A-3C40-FF4535F27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6632" name="Line 8">
                <a:extLst>
                  <a:ext uri="{FF2B5EF4-FFF2-40B4-BE49-F238E27FC236}">
                    <a16:creationId xmlns:a16="http://schemas.microsoft.com/office/drawing/2014/main" id="{27320ED6-D62C-FF38-10A3-7CEF1CE83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33" name="Oval 9">
                <a:extLst>
                  <a:ext uri="{FF2B5EF4-FFF2-40B4-BE49-F238E27FC236}">
                    <a16:creationId xmlns:a16="http://schemas.microsoft.com/office/drawing/2014/main" id="{D67D2C5D-7666-42A7-2809-B8C676FCA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6634" name="Group 10">
              <a:extLst>
                <a:ext uri="{FF2B5EF4-FFF2-40B4-BE49-F238E27FC236}">
                  <a16:creationId xmlns:a16="http://schemas.microsoft.com/office/drawing/2014/main" id="{BDE4D621-6941-3A78-30F3-D3532E1ACEB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6635" name="Line 11">
                <a:extLst>
                  <a:ext uri="{FF2B5EF4-FFF2-40B4-BE49-F238E27FC236}">
                    <a16:creationId xmlns:a16="http://schemas.microsoft.com/office/drawing/2014/main" id="{89E2CD82-2AF8-2F44-1A4D-9805CC7E2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36" name="Oval 12">
                <a:extLst>
                  <a:ext uri="{FF2B5EF4-FFF2-40B4-BE49-F238E27FC236}">
                    <a16:creationId xmlns:a16="http://schemas.microsoft.com/office/drawing/2014/main" id="{EA6547D7-D12A-E9DA-48A4-08DF36A2F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6637" name="Line 13">
            <a:extLst>
              <a:ext uri="{FF2B5EF4-FFF2-40B4-BE49-F238E27FC236}">
                <a16:creationId xmlns:a16="http://schemas.microsoft.com/office/drawing/2014/main" id="{E1D4DC8D-D3EE-4697-B2FE-FF70B2120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638" name="Group 14">
            <a:extLst>
              <a:ext uri="{FF2B5EF4-FFF2-40B4-BE49-F238E27FC236}">
                <a16:creationId xmlns:a16="http://schemas.microsoft.com/office/drawing/2014/main" id="{441E66C9-E828-363D-0866-B9295E2ED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6639" name="Oval 15">
              <a:extLst>
                <a:ext uri="{FF2B5EF4-FFF2-40B4-BE49-F238E27FC236}">
                  <a16:creationId xmlns:a16="http://schemas.microsoft.com/office/drawing/2014/main" id="{DF8EDDF3-D3C6-C726-B5AD-C0C8ECFB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640" name="Group 16">
              <a:extLst>
                <a:ext uri="{FF2B5EF4-FFF2-40B4-BE49-F238E27FC236}">
                  <a16:creationId xmlns:a16="http://schemas.microsoft.com/office/drawing/2014/main" id="{581D1AC1-BAF5-EFCC-2A43-EAE12805B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6641" name="Line 17">
                <a:extLst>
                  <a:ext uri="{FF2B5EF4-FFF2-40B4-BE49-F238E27FC236}">
                    <a16:creationId xmlns:a16="http://schemas.microsoft.com/office/drawing/2014/main" id="{131C9945-A63A-F340-272E-67F8772FA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42" name="Oval 18">
                <a:extLst>
                  <a:ext uri="{FF2B5EF4-FFF2-40B4-BE49-F238E27FC236}">
                    <a16:creationId xmlns:a16="http://schemas.microsoft.com/office/drawing/2014/main" id="{9E80832A-6602-3D60-6174-8DC547976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6643" name="Group 19">
              <a:extLst>
                <a:ext uri="{FF2B5EF4-FFF2-40B4-BE49-F238E27FC236}">
                  <a16:creationId xmlns:a16="http://schemas.microsoft.com/office/drawing/2014/main" id="{84A7E904-89D8-325C-A403-8D3D731B4FB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6644" name="Line 20">
                <a:extLst>
                  <a:ext uri="{FF2B5EF4-FFF2-40B4-BE49-F238E27FC236}">
                    <a16:creationId xmlns:a16="http://schemas.microsoft.com/office/drawing/2014/main" id="{88449D75-7034-3ABA-A146-4FF6305B5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45" name="Oval 21">
                <a:extLst>
                  <a:ext uri="{FF2B5EF4-FFF2-40B4-BE49-F238E27FC236}">
                    <a16:creationId xmlns:a16="http://schemas.microsoft.com/office/drawing/2014/main" id="{C0180BE0-E38A-26B2-06C8-F5021DDCC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6646" name="Line 22">
            <a:extLst>
              <a:ext uri="{FF2B5EF4-FFF2-40B4-BE49-F238E27FC236}">
                <a16:creationId xmlns:a16="http://schemas.microsoft.com/office/drawing/2014/main" id="{E681E1C7-7F04-CDDB-1153-00796B2D4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47" name="Oval 23">
            <a:extLst>
              <a:ext uri="{FF2B5EF4-FFF2-40B4-BE49-F238E27FC236}">
                <a16:creationId xmlns:a16="http://schemas.microsoft.com/office/drawing/2014/main" id="{3F62D460-F4AD-4646-560E-F63976A55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8" name="Line 24">
            <a:extLst>
              <a:ext uri="{FF2B5EF4-FFF2-40B4-BE49-F238E27FC236}">
                <a16:creationId xmlns:a16="http://schemas.microsoft.com/office/drawing/2014/main" id="{58A273E9-AACE-4214-E1F5-9841B4F4D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49" name="Oval 25">
            <a:extLst>
              <a:ext uri="{FF2B5EF4-FFF2-40B4-BE49-F238E27FC236}">
                <a16:creationId xmlns:a16="http://schemas.microsoft.com/office/drawing/2014/main" id="{25B24005-E976-4609-02A8-562F3D5D7B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0" name="Line 26">
            <a:extLst>
              <a:ext uri="{FF2B5EF4-FFF2-40B4-BE49-F238E27FC236}">
                <a16:creationId xmlns:a16="http://schemas.microsoft.com/office/drawing/2014/main" id="{4A34A77C-D30C-118E-2085-F1E4A433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51" name="Oval 27">
            <a:extLst>
              <a:ext uri="{FF2B5EF4-FFF2-40B4-BE49-F238E27FC236}">
                <a16:creationId xmlns:a16="http://schemas.microsoft.com/office/drawing/2014/main" id="{E9404E46-43D6-96D8-6A8C-6E899853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2" name="Text Box 28">
            <a:extLst>
              <a:ext uri="{FF2B5EF4-FFF2-40B4-BE49-F238E27FC236}">
                <a16:creationId xmlns:a16="http://schemas.microsoft.com/office/drawing/2014/main" id="{F438BA69-9C09-9049-F344-C62EF571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6653" name="Text Box 29">
            <a:extLst>
              <a:ext uri="{FF2B5EF4-FFF2-40B4-BE49-F238E27FC236}">
                <a16:creationId xmlns:a16="http://schemas.microsoft.com/office/drawing/2014/main" id="{DBF96DB5-80BB-765C-D358-455A34DD5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6654" name="Text Box 30">
            <a:extLst>
              <a:ext uri="{FF2B5EF4-FFF2-40B4-BE49-F238E27FC236}">
                <a16:creationId xmlns:a16="http://schemas.microsoft.com/office/drawing/2014/main" id="{43D2A32D-04F5-42B0-D31D-49988D0E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6655" name="Text Box 31">
            <a:extLst>
              <a:ext uri="{FF2B5EF4-FFF2-40B4-BE49-F238E27FC236}">
                <a16:creationId xmlns:a16="http://schemas.microsoft.com/office/drawing/2014/main" id="{D14EE121-5AEE-3A46-CCC8-07B19A2A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6656" name="Text Box 32">
            <a:extLst>
              <a:ext uri="{FF2B5EF4-FFF2-40B4-BE49-F238E27FC236}">
                <a16:creationId xmlns:a16="http://schemas.microsoft.com/office/drawing/2014/main" id="{3CFAD097-A3BD-6337-3215-85FEC0C4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6657" name="Text Box 33">
            <a:extLst>
              <a:ext uri="{FF2B5EF4-FFF2-40B4-BE49-F238E27FC236}">
                <a16:creationId xmlns:a16="http://schemas.microsoft.com/office/drawing/2014/main" id="{1C52361C-581F-C0EB-4AE1-E8E0B730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6658" name="Text Box 34">
            <a:extLst>
              <a:ext uri="{FF2B5EF4-FFF2-40B4-BE49-F238E27FC236}">
                <a16:creationId xmlns:a16="http://schemas.microsoft.com/office/drawing/2014/main" id="{879CDD05-10AE-5ACB-5384-3C329A33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6659" name="Text Box 35">
            <a:extLst>
              <a:ext uri="{FF2B5EF4-FFF2-40B4-BE49-F238E27FC236}">
                <a16:creationId xmlns:a16="http://schemas.microsoft.com/office/drawing/2014/main" id="{69B7604E-6DAF-8AEB-6EEF-28B195429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6660" name="Text Box 36">
            <a:extLst>
              <a:ext uri="{FF2B5EF4-FFF2-40B4-BE49-F238E27FC236}">
                <a16:creationId xmlns:a16="http://schemas.microsoft.com/office/drawing/2014/main" id="{73882FFB-E9C1-9820-A8C8-7DAC4755B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6661" name="Text Box 37">
            <a:extLst>
              <a:ext uri="{FF2B5EF4-FFF2-40B4-BE49-F238E27FC236}">
                <a16:creationId xmlns:a16="http://schemas.microsoft.com/office/drawing/2014/main" id="{7154D95A-EA18-0C40-21CA-F0D5AFD0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1773238"/>
            <a:ext cx="219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0">
                <a:solidFill>
                  <a:schemeClr val="tx1"/>
                </a:solidFill>
                <a:latin typeface="Times New Roman" panose="02020603050405020304" pitchFamily="18" charset="0"/>
              </a:rPr>
              <a:t>Fix the heap</a:t>
            </a:r>
          </a:p>
        </p:txBody>
      </p:sp>
      <p:sp>
        <p:nvSpPr>
          <p:cNvPr id="666662" name="Text Box 38">
            <a:extLst>
              <a:ext uri="{FF2B5EF4-FFF2-40B4-BE49-F238E27FC236}">
                <a16:creationId xmlns:a16="http://schemas.microsoft.com/office/drawing/2014/main" id="{A5E96BDA-FD45-3965-5E30-3703C1996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4 &lt; 14</a:t>
            </a:r>
          </a:p>
        </p:txBody>
      </p:sp>
      <p:sp>
        <p:nvSpPr>
          <p:cNvPr id="666663" name="Text Box 39">
            <a:extLst>
              <a:ext uri="{FF2B5EF4-FFF2-40B4-BE49-F238E27FC236}">
                <a16:creationId xmlns:a16="http://schemas.microsoft.com/office/drawing/2014/main" id="{38F08613-D9C3-454F-BFFD-9ACB233D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6668" name="AutoShape 44">
            <a:extLst>
              <a:ext uri="{FF2B5EF4-FFF2-40B4-BE49-F238E27FC236}">
                <a16:creationId xmlns:a16="http://schemas.microsoft.com/office/drawing/2014/main" id="{DACFEB45-59C0-D7AD-7EF8-3B699878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1DF4DF0-723E-D85A-4C28-BFD69E6B3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243E7-3E5D-49F4-877B-17D7187F9372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A0CBF2-BFCC-653B-21D0-BEE6A9E4DE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800E46-5F70-45DA-B5CD-EC5865DF3B3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1BE93A30-3308-1F7A-1FC4-14AF01000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7651" name="Oval 3">
            <a:extLst>
              <a:ext uri="{FF2B5EF4-FFF2-40B4-BE49-F238E27FC236}">
                <a16:creationId xmlns:a16="http://schemas.microsoft.com/office/drawing/2014/main" id="{FFDDF578-0C8B-674A-5906-EB9EEF10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2" name="Line 4">
            <a:extLst>
              <a:ext uri="{FF2B5EF4-FFF2-40B4-BE49-F238E27FC236}">
                <a16:creationId xmlns:a16="http://schemas.microsoft.com/office/drawing/2014/main" id="{D8FE3C69-678F-2F47-479D-AE1D5C6BF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653" name="Group 5">
            <a:extLst>
              <a:ext uri="{FF2B5EF4-FFF2-40B4-BE49-F238E27FC236}">
                <a16:creationId xmlns:a16="http://schemas.microsoft.com/office/drawing/2014/main" id="{7F618195-90FB-D595-1F91-39AE912A8BE7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7654" name="Oval 6">
              <a:extLst>
                <a:ext uri="{FF2B5EF4-FFF2-40B4-BE49-F238E27FC236}">
                  <a16:creationId xmlns:a16="http://schemas.microsoft.com/office/drawing/2014/main" id="{8E9A76CB-E749-7921-D4A9-C6E1082A0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655" name="Group 7">
              <a:extLst>
                <a:ext uri="{FF2B5EF4-FFF2-40B4-BE49-F238E27FC236}">
                  <a16:creationId xmlns:a16="http://schemas.microsoft.com/office/drawing/2014/main" id="{71D41FF7-044E-0EE2-00CB-76170C60B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7656" name="Line 8">
                <a:extLst>
                  <a:ext uri="{FF2B5EF4-FFF2-40B4-BE49-F238E27FC236}">
                    <a16:creationId xmlns:a16="http://schemas.microsoft.com/office/drawing/2014/main" id="{3EC8D1CA-28CB-A7A0-A3CF-ADB244B3F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57" name="Oval 9">
                <a:extLst>
                  <a:ext uri="{FF2B5EF4-FFF2-40B4-BE49-F238E27FC236}">
                    <a16:creationId xmlns:a16="http://schemas.microsoft.com/office/drawing/2014/main" id="{7A7DFCFE-4D1B-029C-1B32-BC2164441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7658" name="Group 10">
              <a:extLst>
                <a:ext uri="{FF2B5EF4-FFF2-40B4-BE49-F238E27FC236}">
                  <a16:creationId xmlns:a16="http://schemas.microsoft.com/office/drawing/2014/main" id="{E6063600-BCB8-1C70-6E2F-6C1A668272D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7659" name="Line 11">
                <a:extLst>
                  <a:ext uri="{FF2B5EF4-FFF2-40B4-BE49-F238E27FC236}">
                    <a16:creationId xmlns:a16="http://schemas.microsoft.com/office/drawing/2014/main" id="{F72DC4FC-273A-1BAA-9016-F26E61983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60" name="Oval 12">
                <a:extLst>
                  <a:ext uri="{FF2B5EF4-FFF2-40B4-BE49-F238E27FC236}">
                    <a16:creationId xmlns:a16="http://schemas.microsoft.com/office/drawing/2014/main" id="{0FB1D3B3-E211-6B9F-715A-15C4CCE60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7661" name="Line 13">
            <a:extLst>
              <a:ext uri="{FF2B5EF4-FFF2-40B4-BE49-F238E27FC236}">
                <a16:creationId xmlns:a16="http://schemas.microsoft.com/office/drawing/2014/main" id="{1EB8507F-F1E6-6001-868C-AC352414B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662" name="Group 14">
            <a:extLst>
              <a:ext uri="{FF2B5EF4-FFF2-40B4-BE49-F238E27FC236}">
                <a16:creationId xmlns:a16="http://schemas.microsoft.com/office/drawing/2014/main" id="{E28529E6-2CD1-6A89-1940-84404798ED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7663" name="Oval 15">
              <a:extLst>
                <a:ext uri="{FF2B5EF4-FFF2-40B4-BE49-F238E27FC236}">
                  <a16:creationId xmlns:a16="http://schemas.microsoft.com/office/drawing/2014/main" id="{02773193-07F4-102C-000E-A2A3F237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664" name="Group 16">
              <a:extLst>
                <a:ext uri="{FF2B5EF4-FFF2-40B4-BE49-F238E27FC236}">
                  <a16:creationId xmlns:a16="http://schemas.microsoft.com/office/drawing/2014/main" id="{B56E4AF4-338F-204F-776E-F8A0FA1D8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7665" name="Line 17">
                <a:extLst>
                  <a:ext uri="{FF2B5EF4-FFF2-40B4-BE49-F238E27FC236}">
                    <a16:creationId xmlns:a16="http://schemas.microsoft.com/office/drawing/2014/main" id="{76791372-C823-0DAD-B9B8-1BEB322D3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66" name="Oval 18">
                <a:extLst>
                  <a:ext uri="{FF2B5EF4-FFF2-40B4-BE49-F238E27FC236}">
                    <a16:creationId xmlns:a16="http://schemas.microsoft.com/office/drawing/2014/main" id="{BBCECB38-DBB5-317B-DA1B-BA0DF5DE6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7667" name="Group 19">
              <a:extLst>
                <a:ext uri="{FF2B5EF4-FFF2-40B4-BE49-F238E27FC236}">
                  <a16:creationId xmlns:a16="http://schemas.microsoft.com/office/drawing/2014/main" id="{3B97315C-910C-CBE4-40E1-8EA0BB48238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7668" name="Line 20">
                <a:extLst>
                  <a:ext uri="{FF2B5EF4-FFF2-40B4-BE49-F238E27FC236}">
                    <a16:creationId xmlns:a16="http://schemas.microsoft.com/office/drawing/2014/main" id="{57A43A89-A847-64F5-6F0F-2A122FFC1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69" name="Oval 21">
                <a:extLst>
                  <a:ext uri="{FF2B5EF4-FFF2-40B4-BE49-F238E27FC236}">
                    <a16:creationId xmlns:a16="http://schemas.microsoft.com/office/drawing/2014/main" id="{A94C219C-CB0C-2BCB-6277-2BE5EDC99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7670" name="Line 22">
            <a:extLst>
              <a:ext uri="{FF2B5EF4-FFF2-40B4-BE49-F238E27FC236}">
                <a16:creationId xmlns:a16="http://schemas.microsoft.com/office/drawing/2014/main" id="{3950E639-4AA4-695C-C31D-DE0D300F3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71" name="Oval 23">
            <a:extLst>
              <a:ext uri="{FF2B5EF4-FFF2-40B4-BE49-F238E27FC236}">
                <a16:creationId xmlns:a16="http://schemas.microsoft.com/office/drawing/2014/main" id="{060246D5-4ADC-C3E2-58A8-0CB36965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2" name="Line 24">
            <a:extLst>
              <a:ext uri="{FF2B5EF4-FFF2-40B4-BE49-F238E27FC236}">
                <a16:creationId xmlns:a16="http://schemas.microsoft.com/office/drawing/2014/main" id="{B38664F4-01A5-17ED-A559-C60E29FF2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73" name="Oval 25">
            <a:extLst>
              <a:ext uri="{FF2B5EF4-FFF2-40B4-BE49-F238E27FC236}">
                <a16:creationId xmlns:a16="http://schemas.microsoft.com/office/drawing/2014/main" id="{27B1338C-4F47-AAC3-50E1-9DEF5BD3B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4" name="Line 26">
            <a:extLst>
              <a:ext uri="{FF2B5EF4-FFF2-40B4-BE49-F238E27FC236}">
                <a16:creationId xmlns:a16="http://schemas.microsoft.com/office/drawing/2014/main" id="{E0E4982A-E684-0CE9-E39D-835D427FE5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75" name="Oval 27">
            <a:extLst>
              <a:ext uri="{FF2B5EF4-FFF2-40B4-BE49-F238E27FC236}">
                <a16:creationId xmlns:a16="http://schemas.microsoft.com/office/drawing/2014/main" id="{73F9B43A-203F-7B97-B8F8-E9A3A544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6" name="Text Box 28">
            <a:extLst>
              <a:ext uri="{FF2B5EF4-FFF2-40B4-BE49-F238E27FC236}">
                <a16:creationId xmlns:a16="http://schemas.microsoft.com/office/drawing/2014/main" id="{C6A5F921-9686-10EA-6498-87043ADF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7677" name="Text Box 29">
            <a:extLst>
              <a:ext uri="{FF2B5EF4-FFF2-40B4-BE49-F238E27FC236}">
                <a16:creationId xmlns:a16="http://schemas.microsoft.com/office/drawing/2014/main" id="{75EC62B5-6720-75B9-FA53-7C083868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7678" name="Text Box 30">
            <a:extLst>
              <a:ext uri="{FF2B5EF4-FFF2-40B4-BE49-F238E27FC236}">
                <a16:creationId xmlns:a16="http://schemas.microsoft.com/office/drawing/2014/main" id="{2C1B9215-77AC-2C4B-3B81-D071A475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7679" name="Text Box 31">
            <a:extLst>
              <a:ext uri="{FF2B5EF4-FFF2-40B4-BE49-F238E27FC236}">
                <a16:creationId xmlns:a16="http://schemas.microsoft.com/office/drawing/2014/main" id="{E1A3B1FC-36F3-B5E6-40C8-D14605B8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7680" name="Text Box 32">
            <a:extLst>
              <a:ext uri="{FF2B5EF4-FFF2-40B4-BE49-F238E27FC236}">
                <a16:creationId xmlns:a16="http://schemas.microsoft.com/office/drawing/2014/main" id="{387DB00C-4096-A0C8-1FDF-3AAF8735C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7681" name="Text Box 33">
            <a:extLst>
              <a:ext uri="{FF2B5EF4-FFF2-40B4-BE49-F238E27FC236}">
                <a16:creationId xmlns:a16="http://schemas.microsoft.com/office/drawing/2014/main" id="{06BDC7D1-8CE9-32B7-2281-079EDC27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7682" name="Text Box 34">
            <a:extLst>
              <a:ext uri="{FF2B5EF4-FFF2-40B4-BE49-F238E27FC236}">
                <a16:creationId xmlns:a16="http://schemas.microsoft.com/office/drawing/2014/main" id="{3E5B7084-B4E9-2998-82CB-9B4C0D3D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7683" name="Text Box 35">
            <a:extLst>
              <a:ext uri="{FF2B5EF4-FFF2-40B4-BE49-F238E27FC236}">
                <a16:creationId xmlns:a16="http://schemas.microsoft.com/office/drawing/2014/main" id="{B764ADD7-0DF6-1A51-AB20-6B4438F0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7684" name="Text Box 36">
            <a:extLst>
              <a:ext uri="{FF2B5EF4-FFF2-40B4-BE49-F238E27FC236}">
                <a16:creationId xmlns:a16="http://schemas.microsoft.com/office/drawing/2014/main" id="{3AB0827B-B44E-D80D-CE7A-C4ED15BA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7685" name="Text Box 37">
            <a:extLst>
              <a:ext uri="{FF2B5EF4-FFF2-40B4-BE49-F238E27FC236}">
                <a16:creationId xmlns:a16="http://schemas.microsoft.com/office/drawing/2014/main" id="{4CC7505E-492A-E582-254B-D8167A49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419600"/>
            <a:ext cx="94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4 &lt; 8</a:t>
            </a:r>
          </a:p>
        </p:txBody>
      </p:sp>
      <p:sp>
        <p:nvSpPr>
          <p:cNvPr id="667686" name="Text Box 38">
            <a:extLst>
              <a:ext uri="{FF2B5EF4-FFF2-40B4-BE49-F238E27FC236}">
                <a16:creationId xmlns:a16="http://schemas.microsoft.com/office/drawing/2014/main" id="{B4F5A9C7-4850-55A2-710E-4A7BA11DA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7691" name="AutoShape 43">
            <a:extLst>
              <a:ext uri="{FF2B5EF4-FFF2-40B4-BE49-F238E27FC236}">
                <a16:creationId xmlns:a16="http://schemas.microsoft.com/office/drawing/2014/main" id="{40593464-9013-694D-892D-F6DE7F77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73B7AFD-47FF-4CF8-5303-D8FF20D1A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4A66-9238-4C66-8D9A-4F87EBCA5B40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66FC83F-17E4-C66C-2037-A884C666EB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FF2BA62-6AB6-4F58-8DAC-99F0F2D572C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08577745-88F7-5401-37C8-81DE4D492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8675" name="Oval 3">
            <a:extLst>
              <a:ext uri="{FF2B5EF4-FFF2-40B4-BE49-F238E27FC236}">
                <a16:creationId xmlns:a16="http://schemas.microsoft.com/office/drawing/2014/main" id="{862CD318-62C8-54B8-C745-70F49EFA0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76" name="Line 4">
            <a:extLst>
              <a:ext uri="{FF2B5EF4-FFF2-40B4-BE49-F238E27FC236}">
                <a16:creationId xmlns:a16="http://schemas.microsoft.com/office/drawing/2014/main" id="{7CF2157F-9CCA-1DB4-2C22-F6CA50020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8677" name="Group 5">
            <a:extLst>
              <a:ext uri="{FF2B5EF4-FFF2-40B4-BE49-F238E27FC236}">
                <a16:creationId xmlns:a16="http://schemas.microsoft.com/office/drawing/2014/main" id="{205B1801-815B-417B-C4DB-A3D06412E8E3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8678" name="Oval 6">
              <a:extLst>
                <a:ext uri="{FF2B5EF4-FFF2-40B4-BE49-F238E27FC236}">
                  <a16:creationId xmlns:a16="http://schemas.microsoft.com/office/drawing/2014/main" id="{A7D1A921-90D4-49B3-801B-9FB37BE6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8679" name="Group 7">
              <a:extLst>
                <a:ext uri="{FF2B5EF4-FFF2-40B4-BE49-F238E27FC236}">
                  <a16:creationId xmlns:a16="http://schemas.microsoft.com/office/drawing/2014/main" id="{4AD4590F-654A-17B4-C804-60827745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8680" name="Line 8">
                <a:extLst>
                  <a:ext uri="{FF2B5EF4-FFF2-40B4-BE49-F238E27FC236}">
                    <a16:creationId xmlns:a16="http://schemas.microsoft.com/office/drawing/2014/main" id="{69517BF3-FFCA-5C07-0623-4996E90EE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81" name="Oval 9">
                <a:extLst>
                  <a:ext uri="{FF2B5EF4-FFF2-40B4-BE49-F238E27FC236}">
                    <a16:creationId xmlns:a16="http://schemas.microsoft.com/office/drawing/2014/main" id="{B0AB13E3-1BC0-3679-AC8D-AFCC3AC5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8682" name="Group 10">
              <a:extLst>
                <a:ext uri="{FF2B5EF4-FFF2-40B4-BE49-F238E27FC236}">
                  <a16:creationId xmlns:a16="http://schemas.microsoft.com/office/drawing/2014/main" id="{4236770C-0E91-7920-E464-0470FCCAC1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8683" name="Line 11">
                <a:extLst>
                  <a:ext uri="{FF2B5EF4-FFF2-40B4-BE49-F238E27FC236}">
                    <a16:creationId xmlns:a16="http://schemas.microsoft.com/office/drawing/2014/main" id="{ED56F4B5-8620-E247-843B-9D95D9460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84" name="Oval 12">
                <a:extLst>
                  <a:ext uri="{FF2B5EF4-FFF2-40B4-BE49-F238E27FC236}">
                    <a16:creationId xmlns:a16="http://schemas.microsoft.com/office/drawing/2014/main" id="{B7DA765E-AFF1-0D12-C654-51685D4E3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8685" name="Line 13">
            <a:extLst>
              <a:ext uri="{FF2B5EF4-FFF2-40B4-BE49-F238E27FC236}">
                <a16:creationId xmlns:a16="http://schemas.microsoft.com/office/drawing/2014/main" id="{529E6EC3-B9D9-BFF3-AB3A-32F59DC98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8686" name="Group 14">
            <a:extLst>
              <a:ext uri="{FF2B5EF4-FFF2-40B4-BE49-F238E27FC236}">
                <a16:creationId xmlns:a16="http://schemas.microsoft.com/office/drawing/2014/main" id="{133C23B2-5D2F-4A5C-3FCF-50135BF11E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8687" name="Oval 15">
              <a:extLst>
                <a:ext uri="{FF2B5EF4-FFF2-40B4-BE49-F238E27FC236}">
                  <a16:creationId xmlns:a16="http://schemas.microsoft.com/office/drawing/2014/main" id="{992A9D5B-1133-1BCD-43EA-FE9DF8A6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8688" name="Group 16">
              <a:extLst>
                <a:ext uri="{FF2B5EF4-FFF2-40B4-BE49-F238E27FC236}">
                  <a16:creationId xmlns:a16="http://schemas.microsoft.com/office/drawing/2014/main" id="{DB810F76-8F4B-0F2A-6B9B-A94B6DF68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8689" name="Line 17">
                <a:extLst>
                  <a:ext uri="{FF2B5EF4-FFF2-40B4-BE49-F238E27FC236}">
                    <a16:creationId xmlns:a16="http://schemas.microsoft.com/office/drawing/2014/main" id="{B006B218-8A02-1EC7-47EF-DEDA59212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90" name="Oval 18">
                <a:extLst>
                  <a:ext uri="{FF2B5EF4-FFF2-40B4-BE49-F238E27FC236}">
                    <a16:creationId xmlns:a16="http://schemas.microsoft.com/office/drawing/2014/main" id="{6CE30CF6-F741-9E48-3EDB-7873A373C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8691" name="Group 19">
              <a:extLst>
                <a:ext uri="{FF2B5EF4-FFF2-40B4-BE49-F238E27FC236}">
                  <a16:creationId xmlns:a16="http://schemas.microsoft.com/office/drawing/2014/main" id="{B685DC79-FC80-4877-9812-0388CCF2F7D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8692" name="Line 20">
                <a:extLst>
                  <a:ext uri="{FF2B5EF4-FFF2-40B4-BE49-F238E27FC236}">
                    <a16:creationId xmlns:a16="http://schemas.microsoft.com/office/drawing/2014/main" id="{F8051E3E-40BA-0EEC-3C7A-3663E020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93" name="Oval 21">
                <a:extLst>
                  <a:ext uri="{FF2B5EF4-FFF2-40B4-BE49-F238E27FC236}">
                    <a16:creationId xmlns:a16="http://schemas.microsoft.com/office/drawing/2014/main" id="{A144D236-7BCC-9BD0-7AD5-777B104E2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8694" name="Line 22">
            <a:extLst>
              <a:ext uri="{FF2B5EF4-FFF2-40B4-BE49-F238E27FC236}">
                <a16:creationId xmlns:a16="http://schemas.microsoft.com/office/drawing/2014/main" id="{74A67607-9C7C-A2C2-7215-28D988A6E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95" name="Oval 23">
            <a:extLst>
              <a:ext uri="{FF2B5EF4-FFF2-40B4-BE49-F238E27FC236}">
                <a16:creationId xmlns:a16="http://schemas.microsoft.com/office/drawing/2014/main" id="{A5877B3C-5881-7CA4-18BF-77B68A4D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96" name="Line 24">
            <a:extLst>
              <a:ext uri="{FF2B5EF4-FFF2-40B4-BE49-F238E27FC236}">
                <a16:creationId xmlns:a16="http://schemas.microsoft.com/office/drawing/2014/main" id="{C19169CE-A4F1-83E0-204B-E714A962F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97" name="Oval 25">
            <a:extLst>
              <a:ext uri="{FF2B5EF4-FFF2-40B4-BE49-F238E27FC236}">
                <a16:creationId xmlns:a16="http://schemas.microsoft.com/office/drawing/2014/main" id="{9AE0459B-4D1C-FAFA-22C2-D2E8D3DAE9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98" name="Line 26">
            <a:extLst>
              <a:ext uri="{FF2B5EF4-FFF2-40B4-BE49-F238E27FC236}">
                <a16:creationId xmlns:a16="http://schemas.microsoft.com/office/drawing/2014/main" id="{2E734451-C345-AE3B-6001-75AB3AE33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99" name="Oval 27">
            <a:extLst>
              <a:ext uri="{FF2B5EF4-FFF2-40B4-BE49-F238E27FC236}">
                <a16:creationId xmlns:a16="http://schemas.microsoft.com/office/drawing/2014/main" id="{E43E1261-F6E5-F137-8786-4729D3BD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700" name="Text Box 28">
            <a:extLst>
              <a:ext uri="{FF2B5EF4-FFF2-40B4-BE49-F238E27FC236}">
                <a16:creationId xmlns:a16="http://schemas.microsoft.com/office/drawing/2014/main" id="{660C6A8D-DD1D-CA5A-1B4F-8A26DFA59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8701" name="Text Box 29">
            <a:extLst>
              <a:ext uri="{FF2B5EF4-FFF2-40B4-BE49-F238E27FC236}">
                <a16:creationId xmlns:a16="http://schemas.microsoft.com/office/drawing/2014/main" id="{F95A57DB-8FA3-B313-0CC8-4FD557F8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8702" name="Text Box 30">
            <a:extLst>
              <a:ext uri="{FF2B5EF4-FFF2-40B4-BE49-F238E27FC236}">
                <a16:creationId xmlns:a16="http://schemas.microsoft.com/office/drawing/2014/main" id="{8062B6C9-C784-0FCF-1C8E-19982BA4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8703" name="Text Box 31">
            <a:extLst>
              <a:ext uri="{FF2B5EF4-FFF2-40B4-BE49-F238E27FC236}">
                <a16:creationId xmlns:a16="http://schemas.microsoft.com/office/drawing/2014/main" id="{5F929FD8-D82A-28DA-012A-131180D8C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8704" name="Text Box 32">
            <a:extLst>
              <a:ext uri="{FF2B5EF4-FFF2-40B4-BE49-F238E27FC236}">
                <a16:creationId xmlns:a16="http://schemas.microsoft.com/office/drawing/2014/main" id="{46161C8B-8E0F-3FBB-7EEA-B07683F64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8705" name="Text Box 33">
            <a:extLst>
              <a:ext uri="{FF2B5EF4-FFF2-40B4-BE49-F238E27FC236}">
                <a16:creationId xmlns:a16="http://schemas.microsoft.com/office/drawing/2014/main" id="{8AF4145D-D0BA-F014-1401-4D5A40AB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8706" name="Text Box 34">
            <a:extLst>
              <a:ext uri="{FF2B5EF4-FFF2-40B4-BE49-F238E27FC236}">
                <a16:creationId xmlns:a16="http://schemas.microsoft.com/office/drawing/2014/main" id="{B5416DBE-8985-4C1C-529F-9BFFD1341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8707" name="Text Box 35">
            <a:extLst>
              <a:ext uri="{FF2B5EF4-FFF2-40B4-BE49-F238E27FC236}">
                <a16:creationId xmlns:a16="http://schemas.microsoft.com/office/drawing/2014/main" id="{BDE193D4-EFD3-D066-C294-E677BE36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8708" name="Text Box 36">
            <a:extLst>
              <a:ext uri="{FF2B5EF4-FFF2-40B4-BE49-F238E27FC236}">
                <a16:creationId xmlns:a16="http://schemas.microsoft.com/office/drawing/2014/main" id="{25CAA846-0874-CE42-D515-68EE60EE7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8709" name="Text Box 37">
            <a:extLst>
              <a:ext uri="{FF2B5EF4-FFF2-40B4-BE49-F238E27FC236}">
                <a16:creationId xmlns:a16="http://schemas.microsoft.com/office/drawing/2014/main" id="{513B3FB7-0F72-0622-5919-C892B04F2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8714" name="AutoShape 42">
            <a:extLst>
              <a:ext uri="{FF2B5EF4-FFF2-40B4-BE49-F238E27FC236}">
                <a16:creationId xmlns:a16="http://schemas.microsoft.com/office/drawing/2014/main" id="{C5AA58DA-9E7E-F0C8-1D28-F1213E68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34540BA-C7B5-D440-1AFB-9CCA89D26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1D47-4C02-4DC0-A213-6E5A045035BC}" type="slidenum">
              <a:rPr lang="it-IT" altLang="en-US"/>
              <a:pPr/>
              <a:t>26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4713480-A93D-92F8-DAF6-E5109C2FEC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1A20079-977F-461D-81BE-75CCB19E4AD2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8CEC74C-6305-C2C4-16FA-AE34E2E8F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Costruire un Heap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E9ED4276-C67D-838B-A45A-8070A71BD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6346825" cy="4497388"/>
          </a:xfrm>
        </p:spPr>
        <p:txBody>
          <a:bodyPr/>
          <a:lstStyle/>
          <a:p>
            <a:r>
              <a:rPr lang="it-IT" altLang="en-US"/>
              <a:t>La seguente procedura serve a costruire un Heap da un array:</a:t>
            </a:r>
          </a:p>
          <a:p>
            <a:endParaRPr lang="it-IT" altLang="en-US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void BuildHeap(int A[MAX])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int i;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    HeapSize = ArraySize;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    for (i=ArraySize/2; i&gt;=0; i--)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		Heapify(A, i);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}</a:t>
            </a:r>
          </a:p>
        </p:txBody>
      </p:sp>
      <p:sp>
        <p:nvSpPr>
          <p:cNvPr id="669703" name="AutoShape 7">
            <a:extLst>
              <a:ext uri="{FF2B5EF4-FFF2-40B4-BE49-F238E27FC236}">
                <a16:creationId xmlns:a16="http://schemas.microsoft.com/office/drawing/2014/main" id="{7B500A33-DAF7-1BDC-E35B-10E1738A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629400" cy="4465637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69704" name="AutoShape 8">
            <a:extLst>
              <a:ext uri="{FF2B5EF4-FFF2-40B4-BE49-F238E27FC236}">
                <a16:creationId xmlns:a16="http://schemas.microsoft.com/office/drawing/2014/main" id="{A0701068-722F-3FC3-F4FA-55511DCA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00213"/>
            <a:ext cx="1606550" cy="4471987"/>
          </a:xfrm>
          <a:prstGeom prst="roundRect">
            <a:avLst>
              <a:gd name="adj" fmla="val 2843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69705" name="Rectangle 9">
            <a:extLst>
              <a:ext uri="{FF2B5EF4-FFF2-40B4-BE49-F238E27FC236}">
                <a16:creationId xmlns:a16="http://schemas.microsoft.com/office/drawing/2014/main" id="{F29A70D8-6F2D-6390-4036-981C301B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436688" cy="4251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95350" indent="-228600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14450" indent="-228600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733550" indent="-228600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907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479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51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623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r>
              <a:rPr lang="it-IT" altLang="en-US" sz="900" b="0"/>
              <a:t>Risorse:</a:t>
            </a:r>
            <a:endParaRPr lang="it-IT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/>
              <a:t> </a:t>
            </a:r>
            <a:r>
              <a:rPr lang="en-GB" altLang="en-US" sz="800">
                <a:hlinkClick r:id="rId2" action="ppaction://hlinkpres?slideindex=1&amp;slidetitle="/>
              </a:rPr>
              <a:t>Esempio di Costruzione dell'heap</a:t>
            </a:r>
            <a:endParaRPr lang="en-GB" altLang="en-US" sz="800"/>
          </a:p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endParaRPr lang="it-IT" altLang="en-US" sz="800"/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D2F1495-EBF3-4A43-14FC-8E92EE303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DE23-E9AD-4413-A039-73752D3CDC60}" type="slidenum">
              <a:rPr lang="it-IT" altLang="en-US"/>
              <a:pPr/>
              <a:t>27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2691DE4-1467-6FF3-F26A-886CB9E74A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BBBC355-488E-449B-A7D5-8E1CBE4380F0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FF2CF757-D2A1-76E5-1C1D-338502608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HeapSort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68B4EAA8-ABD0-5FE5-5EB4-CD8E48DE7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void HeapSort(int A[MAX])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int i;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BuildHeap(A);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for (i=ArraySize-1; i&gt;=1; i--) {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swap(A, 0, i);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HeapSize--;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Heapify(A, 0);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}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endParaRPr lang="it-IT" altLang="en-US" sz="1800">
              <a:solidFill>
                <a:srgbClr val="1204CA"/>
              </a:solidFill>
            </a:endParaRPr>
          </a:p>
        </p:txBody>
      </p:sp>
      <p:sp>
        <p:nvSpPr>
          <p:cNvPr id="677898" name="AutoShape 10">
            <a:extLst>
              <a:ext uri="{FF2B5EF4-FFF2-40B4-BE49-F238E27FC236}">
                <a16:creationId xmlns:a16="http://schemas.microsoft.com/office/drawing/2014/main" id="{EA5D31B4-4566-A206-0A71-90FC2929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629400" cy="4465637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77899" name="AutoShape 11">
            <a:extLst>
              <a:ext uri="{FF2B5EF4-FFF2-40B4-BE49-F238E27FC236}">
                <a16:creationId xmlns:a16="http://schemas.microsoft.com/office/drawing/2014/main" id="{81B30051-9E50-FDB6-DCB1-A3C7734F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00213"/>
            <a:ext cx="1606550" cy="4471987"/>
          </a:xfrm>
          <a:prstGeom prst="roundRect">
            <a:avLst>
              <a:gd name="adj" fmla="val 2843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77900" name="Rectangle 12">
            <a:extLst>
              <a:ext uri="{FF2B5EF4-FFF2-40B4-BE49-F238E27FC236}">
                <a16:creationId xmlns:a16="http://schemas.microsoft.com/office/drawing/2014/main" id="{38FA4AEB-D3EF-E0B4-4202-D528E1F11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436688" cy="4251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95350" indent="-228600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14450" indent="-228600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733550" indent="-228600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907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479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51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623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r>
              <a:rPr lang="it-IT" altLang="en-US" sz="900" b="0"/>
              <a:t>Risorse:</a:t>
            </a:r>
            <a:endParaRPr lang="it-IT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/>
              <a:t> </a:t>
            </a:r>
            <a:r>
              <a:rPr lang="en-GB" altLang="en-US" sz="800">
                <a:hlinkClick r:id="rId2" action="ppaction://hlinkpres?slideindex=1&amp;slidetitle="/>
              </a:rPr>
              <a:t>Esempio di HeapSort</a:t>
            </a:r>
            <a:endParaRPr lang="en-GB" altLang="en-US" sz="800"/>
          </a:p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endParaRPr lang="it-IT" altLang="en-US" sz="800"/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E4D06D6-04AC-C972-6822-BC55024D95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F174D-FFA2-4527-B501-08B7C94B4DD3}" type="slidenum">
              <a:rPr lang="it-IT" altLang="en-US"/>
              <a:pPr/>
              <a:t>28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2FF8AED-7C16-21F7-8531-9C4202314C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A7127-C3F7-4CDA-9019-8C3A8ACC763E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AF379A7D-F3AD-71A0-4F00-8820DD72A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Simulazione</a:t>
            </a:r>
          </a:p>
        </p:txBody>
      </p:sp>
      <p:pic>
        <p:nvPicPr>
          <p:cNvPr id="678916" name="Picture 4" descr="extract maximum element">
            <a:extLst>
              <a:ext uri="{FF2B5EF4-FFF2-40B4-BE49-F238E27FC236}">
                <a16:creationId xmlns:a16="http://schemas.microsoft.com/office/drawing/2014/main" id="{C49815CF-370E-07EE-B038-3372AC23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1527175" cy="18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17" name="Picture 5" descr="delete last leaf and write its label to the root">
            <a:extLst>
              <a:ext uri="{FF2B5EF4-FFF2-40B4-BE49-F238E27FC236}">
                <a16:creationId xmlns:a16="http://schemas.microsoft.com/office/drawing/2014/main" id="{427D0A0B-876B-CBE5-62D4-23420D5B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575"/>
            <a:ext cx="1739900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18" name="Picture 6" descr="exchange label with the maximum label of its direct descendants">
            <a:extLst>
              <a:ext uri="{FF2B5EF4-FFF2-40B4-BE49-F238E27FC236}">
                <a16:creationId xmlns:a16="http://schemas.microsoft.com/office/drawing/2014/main" id="{D15327E2-DBC6-0359-D614-134FE959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2205038"/>
            <a:ext cx="1347787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19" name="Picture 7" descr="exchange label with the maximum label of its direct descendants">
            <a:extLst>
              <a:ext uri="{FF2B5EF4-FFF2-40B4-BE49-F238E27FC236}">
                <a16:creationId xmlns:a16="http://schemas.microsoft.com/office/drawing/2014/main" id="{9429F751-7803-DD20-FB28-7FCE9DB2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4005263"/>
            <a:ext cx="1592263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20" name="Picture 8" descr="heap restored">
            <a:extLst>
              <a:ext uri="{FF2B5EF4-FFF2-40B4-BE49-F238E27FC236}">
                <a16:creationId xmlns:a16="http://schemas.microsoft.com/office/drawing/2014/main" id="{4F34C7E5-A1B4-FC48-E4C9-D158149F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4005263"/>
            <a:ext cx="1541463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8925" name="AutoShape 13">
            <a:extLst>
              <a:ext uri="{FF2B5EF4-FFF2-40B4-BE49-F238E27FC236}">
                <a16:creationId xmlns:a16="http://schemas.microsoft.com/office/drawing/2014/main" id="{CEC58B80-C9A6-B1F0-6010-E1C529321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364458-9E3E-32A2-32E3-904943427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E305A-07B9-4EC7-B33B-A5319FA24E8A}" type="slidenum">
              <a:rPr lang="it-IT" altLang="en-US"/>
              <a:pPr/>
              <a:t>29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EB50B6F-5782-4A41-60C3-4545928894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B25A301-6D4B-49CD-9663-61909C3CB1BB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82E8FEB1-75F8-5584-DEF0-9D067953A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Algoritmo di HeapSort</a:t>
            </a:r>
          </a:p>
        </p:txBody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CF062CB5-5A6F-3124-A41F-2BCC7F70A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800"/>
              <a:t>#include &lt;stdlib.h&gt;</a:t>
            </a:r>
          </a:p>
          <a:p>
            <a:r>
              <a:rPr lang="it-IT" altLang="en-US" sz="1800"/>
              <a:t>#define MAX 20</a:t>
            </a:r>
          </a:p>
          <a:p>
            <a:r>
              <a:rPr lang="it-IT" altLang="en-US" sz="1800"/>
              <a:t>int ArraySize, HeapSize, tot;</a:t>
            </a:r>
          </a:p>
          <a:p>
            <a:r>
              <a:rPr lang="it-IT" altLang="en-US" sz="1800"/>
              <a:t>int left(int i)   { return 2*i+1;}</a:t>
            </a:r>
          </a:p>
          <a:p>
            <a:r>
              <a:rPr lang="it-IT" altLang="en-US" sz="1800"/>
              <a:t>int right(int i) { return 2*i+2;}</a:t>
            </a:r>
          </a:p>
          <a:p>
            <a:r>
              <a:rPr lang="it-IT" altLang="en-US" sz="1800"/>
              <a:t>int p(int i)       {return (i-1)/2;}</a:t>
            </a:r>
          </a:p>
          <a:p>
            <a:r>
              <a:rPr lang="it-IT" altLang="en-US" sz="1800"/>
              <a:t>void swap(int A[MAX], int i, int j)</a:t>
            </a:r>
          </a:p>
          <a:p>
            <a:r>
              <a:rPr lang="it-IT" altLang="en-US" sz="1800"/>
              <a:t>	{int tmp = A[i];</a:t>
            </a:r>
          </a:p>
          <a:p>
            <a:r>
              <a:rPr lang="it-IT" altLang="en-US" sz="1800"/>
              <a:t>	A[i] = A[j]; </a:t>
            </a:r>
          </a:p>
          <a:p>
            <a:r>
              <a:rPr lang="it-IT" altLang="en-US" sz="1800"/>
              <a:t>	A[j] =tmp;}</a:t>
            </a:r>
          </a:p>
          <a:p>
            <a:r>
              <a:rPr lang="it-IT" altLang="en-US" sz="1800"/>
              <a:t>void Heapify(int A[MAX], int i);</a:t>
            </a:r>
          </a:p>
          <a:p>
            <a:r>
              <a:rPr lang="it-IT" altLang="en-US" sz="1800"/>
              <a:t>void BuildHeap(int A[MAX]);</a:t>
            </a:r>
          </a:p>
          <a:p>
            <a:r>
              <a:rPr lang="it-IT" altLang="en-US" sz="1800"/>
              <a:t>void HeapSort(int A[MAX]);</a:t>
            </a:r>
          </a:p>
          <a:p>
            <a:endParaRPr lang="it-IT" altLang="en-US"/>
          </a:p>
        </p:txBody>
      </p:sp>
      <p:sp>
        <p:nvSpPr>
          <p:cNvPr id="688133" name="AutoShape 5">
            <a:extLst>
              <a:ext uri="{FF2B5EF4-FFF2-40B4-BE49-F238E27FC236}">
                <a16:creationId xmlns:a16="http://schemas.microsoft.com/office/drawing/2014/main" id="{990CEBA3-DFF3-EC8A-4693-246969E2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49CCB7-A288-16CB-CB8B-9F8B714D3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3B5E-15F7-44FF-A1D2-E798BECD6873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3A953C3-87A3-5E01-FBE9-4E1C83DF4A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56F649-6C97-45D1-9788-1BB336C4F3E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6A55867C-FC43-8EA5-BBBB-EA5D4A5F1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Soluzione ricorsiva di un problema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E920AB3-704A-654D-7989-4BCA1E20A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628775"/>
            <a:ext cx="8229600" cy="4497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en-US" sz="1800" b="0">
                <a:solidFill>
                  <a:srgbClr val="333399"/>
                </a:solidFill>
              </a:rPr>
              <a:t>PROBLEMA: Voglio lavare una pila di 15 piatti.</a:t>
            </a:r>
          </a:p>
          <a:p>
            <a:pPr>
              <a:lnSpc>
                <a:spcPct val="80000"/>
              </a:lnSpc>
            </a:pPr>
            <a:endParaRPr lang="it-IT" altLang="en-US" sz="1800" b="0">
              <a:solidFill>
                <a:srgbClr val="333399"/>
              </a:solidFill>
            </a:endParaRPr>
          </a:p>
          <a:p>
            <a:pPr>
              <a:lnSpc>
                <a:spcPct val="80000"/>
              </a:lnSpc>
            </a:pPr>
            <a:r>
              <a:rPr lang="it-IT" altLang="en-US" sz="1800">
                <a:solidFill>
                  <a:srgbClr val="003399"/>
                </a:solidFill>
              </a:rPr>
              <a:t>Ho un sistema che riesce a lavare i piatti se ha in input una pila più piccola:</a:t>
            </a:r>
          </a:p>
          <a:p>
            <a:pPr>
              <a:lnSpc>
                <a:spcPct val="80000"/>
              </a:lnSpc>
            </a:pPr>
            <a:r>
              <a:rPr lang="it-IT" altLang="en-US" sz="1800">
                <a:solidFill>
                  <a:srgbClr val="003399"/>
                </a:solidFill>
              </a:rPr>
              <a:t>(intuitivamente, il calcolatore è in grado di lavare 14 piatti)</a:t>
            </a:r>
          </a:p>
          <a:p>
            <a:pPr>
              <a:lnSpc>
                <a:spcPct val="80000"/>
              </a:lnSpc>
            </a:pPr>
            <a:endParaRPr lang="it-IT" altLang="en-US" sz="1800">
              <a:solidFill>
                <a:srgbClr val="009900"/>
              </a:solidFill>
            </a:endParaRPr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26248C09-4A7D-323A-F190-F818CB373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3284538"/>
            <a:ext cx="4191000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algn="l"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1193800" indent="-749300" algn="l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601788" indent="-228600" algn="l">
              <a:spcBef>
                <a:spcPct val="20000"/>
              </a:spcBef>
              <a:buClr>
                <a:srgbClr val="568F3F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2009775" indent="-228600" algn="l">
              <a:spcBef>
                <a:spcPct val="20000"/>
              </a:spcBef>
              <a:buClr>
                <a:srgbClr val="568F3F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417763" indent="-228600" algn="l">
              <a:spcBef>
                <a:spcPct val="20000"/>
              </a:spcBef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8749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3321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893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465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en-US" sz="1800">
                <a:solidFill>
                  <a:schemeClr val="hlink"/>
                </a:solidFill>
              </a:rPr>
              <a:t>Algoritmo </a:t>
            </a:r>
            <a:r>
              <a:rPr lang="it-IT" altLang="en-US" sz="1800" b="0" i="1">
                <a:solidFill>
                  <a:schemeClr val="hlink"/>
                </a:solidFill>
              </a:rPr>
              <a:t>RICORSIVO: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prendo un piatto,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resta una pila di 14 piatti: 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	il calcolatore li lava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lavo il mio piatto 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  </a:t>
            </a:r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D52A0713-1AB5-2647-D3FE-186EFEA8C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734050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it-IT" altLang="en-US" sz="1800" i="1">
                <a:solidFill>
                  <a:srgbClr val="003399"/>
                </a:solidFill>
              </a:rPr>
              <a:t>facilissimo</a:t>
            </a:r>
            <a:endParaRPr lang="it-IT" altLang="en-US" sz="1800">
              <a:solidFill>
                <a:schemeClr val="hlink"/>
              </a:solidFill>
            </a:endParaRPr>
          </a:p>
        </p:txBody>
      </p:sp>
      <p:sp>
        <p:nvSpPr>
          <p:cNvPr id="500742" name="Rectangle 6">
            <a:extLst>
              <a:ext uri="{FF2B5EF4-FFF2-40B4-BE49-F238E27FC236}">
                <a16:creationId xmlns:a16="http://schemas.microsoft.com/office/drawing/2014/main" id="{A72DEB0E-1F55-C016-5BE1-08B82E3A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13100"/>
            <a:ext cx="2671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en-US" sz="1800" i="1">
                <a:solidFill>
                  <a:srgbClr val="003399"/>
                </a:solidFill>
              </a:rPr>
              <a:t>un po’ più semplice</a:t>
            </a:r>
            <a:endParaRPr lang="it-IT" altLang="en-US" sz="1800" b="0">
              <a:solidFill>
                <a:srgbClr val="003399"/>
              </a:solidFill>
            </a:endParaRPr>
          </a:p>
          <a:p>
            <a:pPr algn="l" eaLnBrk="0" hangingPunct="0"/>
            <a:r>
              <a:rPr lang="it-IT" altLang="en-US" sz="1800" b="0" i="1">
                <a:solidFill>
                  <a:srgbClr val="003399"/>
                </a:solidFill>
              </a:rPr>
              <a:t>del problema intero</a:t>
            </a:r>
          </a:p>
        </p:txBody>
      </p:sp>
      <p:sp>
        <p:nvSpPr>
          <p:cNvPr id="500743" name="Line 7">
            <a:extLst>
              <a:ext uri="{FF2B5EF4-FFF2-40B4-BE49-F238E27FC236}">
                <a16:creationId xmlns:a16="http://schemas.microsoft.com/office/drawing/2014/main" id="{F6EFD3FA-A669-D7EC-B885-127602C7C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9900" y="5497513"/>
            <a:ext cx="1057275" cy="30797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4" name="Line 8">
            <a:extLst>
              <a:ext uri="{FF2B5EF4-FFF2-40B4-BE49-F238E27FC236}">
                <a16:creationId xmlns:a16="http://schemas.microsoft.com/office/drawing/2014/main" id="{073C57C4-2B03-7118-7326-1AD53CF0C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44925"/>
            <a:ext cx="609600" cy="3048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745" name="Group 9">
            <a:extLst>
              <a:ext uri="{FF2B5EF4-FFF2-40B4-BE49-F238E27FC236}">
                <a16:creationId xmlns:a16="http://schemas.microsoft.com/office/drawing/2014/main" id="{130C3A5A-1207-B6BA-1EEE-A3207739952A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5495925"/>
            <a:ext cx="1143000" cy="381000"/>
            <a:chOff x="1008" y="3216"/>
            <a:chExt cx="720" cy="240"/>
          </a:xfrm>
        </p:grpSpPr>
        <p:sp>
          <p:nvSpPr>
            <p:cNvPr id="500746" name="Oval 10">
              <a:extLst>
                <a:ext uri="{FF2B5EF4-FFF2-40B4-BE49-F238E27FC236}">
                  <a16:creationId xmlns:a16="http://schemas.microsoft.com/office/drawing/2014/main" id="{5F8ABC1F-CDCC-A317-7FB9-C6A4A756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7" name="Oval 11">
              <a:extLst>
                <a:ext uri="{FF2B5EF4-FFF2-40B4-BE49-F238E27FC236}">
                  <a16:creationId xmlns:a16="http://schemas.microsoft.com/office/drawing/2014/main" id="{A4A3D662-99C3-EE74-E32B-F6C07950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48" name="Group 12">
            <a:extLst>
              <a:ext uri="{FF2B5EF4-FFF2-40B4-BE49-F238E27FC236}">
                <a16:creationId xmlns:a16="http://schemas.microsoft.com/office/drawing/2014/main" id="{CAC1EA22-13BF-D9AF-692F-91DBBBB0226B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5267325"/>
            <a:ext cx="1143000" cy="381000"/>
            <a:chOff x="1008" y="3216"/>
            <a:chExt cx="720" cy="240"/>
          </a:xfrm>
        </p:grpSpPr>
        <p:sp>
          <p:nvSpPr>
            <p:cNvPr id="500749" name="Oval 13">
              <a:extLst>
                <a:ext uri="{FF2B5EF4-FFF2-40B4-BE49-F238E27FC236}">
                  <a16:creationId xmlns:a16="http://schemas.microsoft.com/office/drawing/2014/main" id="{81FEB452-3771-3DBA-70CD-EDE948E4D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0" name="Oval 14">
              <a:extLst>
                <a:ext uri="{FF2B5EF4-FFF2-40B4-BE49-F238E27FC236}">
                  <a16:creationId xmlns:a16="http://schemas.microsoft.com/office/drawing/2014/main" id="{ED5F3506-3484-B07C-D9FF-BDA30C40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51" name="Group 15">
            <a:extLst>
              <a:ext uri="{FF2B5EF4-FFF2-40B4-BE49-F238E27FC236}">
                <a16:creationId xmlns:a16="http://schemas.microsoft.com/office/drawing/2014/main" id="{31779942-9D2E-7217-CFFD-E415C2EBEE2E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5038725"/>
            <a:ext cx="1143000" cy="381000"/>
            <a:chOff x="1008" y="3216"/>
            <a:chExt cx="720" cy="240"/>
          </a:xfrm>
        </p:grpSpPr>
        <p:sp>
          <p:nvSpPr>
            <p:cNvPr id="500752" name="Oval 16">
              <a:extLst>
                <a:ext uri="{FF2B5EF4-FFF2-40B4-BE49-F238E27FC236}">
                  <a16:creationId xmlns:a16="http://schemas.microsoft.com/office/drawing/2014/main" id="{1AE0402C-616C-D0D1-50A4-8C8F338AA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3" name="Oval 17">
              <a:extLst>
                <a:ext uri="{FF2B5EF4-FFF2-40B4-BE49-F238E27FC236}">
                  <a16:creationId xmlns:a16="http://schemas.microsoft.com/office/drawing/2014/main" id="{A3390D03-43EA-E575-AC86-439A60C01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54" name="Group 18">
            <a:extLst>
              <a:ext uri="{FF2B5EF4-FFF2-40B4-BE49-F238E27FC236}">
                <a16:creationId xmlns:a16="http://schemas.microsoft.com/office/drawing/2014/main" id="{DEA9C0E2-79E8-B563-2D2E-5B6915983C35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4810125"/>
            <a:ext cx="1143000" cy="381000"/>
            <a:chOff x="1008" y="3216"/>
            <a:chExt cx="720" cy="240"/>
          </a:xfrm>
        </p:grpSpPr>
        <p:sp>
          <p:nvSpPr>
            <p:cNvPr id="500755" name="Oval 19">
              <a:extLst>
                <a:ext uri="{FF2B5EF4-FFF2-40B4-BE49-F238E27FC236}">
                  <a16:creationId xmlns:a16="http://schemas.microsoft.com/office/drawing/2014/main" id="{90B161AC-5B04-8E0C-722B-A5EB81B2C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6" name="Oval 20">
              <a:extLst>
                <a:ext uri="{FF2B5EF4-FFF2-40B4-BE49-F238E27FC236}">
                  <a16:creationId xmlns:a16="http://schemas.microsoft.com/office/drawing/2014/main" id="{14924078-CC75-EE0A-B8F8-424506876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57" name="Group 21">
            <a:extLst>
              <a:ext uri="{FF2B5EF4-FFF2-40B4-BE49-F238E27FC236}">
                <a16:creationId xmlns:a16="http://schemas.microsoft.com/office/drawing/2014/main" id="{D14ABA0D-B622-BF59-520A-3E89FDBEACF5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3514725"/>
            <a:ext cx="1143000" cy="381000"/>
            <a:chOff x="1008" y="3216"/>
            <a:chExt cx="720" cy="240"/>
          </a:xfrm>
        </p:grpSpPr>
        <p:sp>
          <p:nvSpPr>
            <p:cNvPr id="500758" name="Oval 22">
              <a:extLst>
                <a:ext uri="{FF2B5EF4-FFF2-40B4-BE49-F238E27FC236}">
                  <a16:creationId xmlns:a16="http://schemas.microsoft.com/office/drawing/2014/main" id="{538C7BF1-B173-1F0B-32E1-0C34B8EB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9" name="Oval 23">
              <a:extLst>
                <a:ext uri="{FF2B5EF4-FFF2-40B4-BE49-F238E27FC236}">
                  <a16:creationId xmlns:a16="http://schemas.microsoft.com/office/drawing/2014/main" id="{E268EC91-BCD3-2481-231F-1E81D9150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60" name="Group 24">
            <a:extLst>
              <a:ext uri="{FF2B5EF4-FFF2-40B4-BE49-F238E27FC236}">
                <a16:creationId xmlns:a16="http://schemas.microsoft.com/office/drawing/2014/main" id="{2367FFE4-2D54-8C99-FDF8-99B04FECB788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4581525"/>
            <a:ext cx="1143000" cy="381000"/>
            <a:chOff x="1008" y="3216"/>
            <a:chExt cx="720" cy="240"/>
          </a:xfrm>
        </p:grpSpPr>
        <p:sp>
          <p:nvSpPr>
            <p:cNvPr id="500761" name="Oval 25">
              <a:extLst>
                <a:ext uri="{FF2B5EF4-FFF2-40B4-BE49-F238E27FC236}">
                  <a16:creationId xmlns:a16="http://schemas.microsoft.com/office/drawing/2014/main" id="{19A5677E-DC9A-E565-1126-FA7172857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62" name="Oval 26">
              <a:extLst>
                <a:ext uri="{FF2B5EF4-FFF2-40B4-BE49-F238E27FC236}">
                  <a16:creationId xmlns:a16="http://schemas.microsoft.com/office/drawing/2014/main" id="{2D49FF8C-9916-4220-7B5C-3821E6F57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63" name="Group 27">
            <a:extLst>
              <a:ext uri="{FF2B5EF4-FFF2-40B4-BE49-F238E27FC236}">
                <a16:creationId xmlns:a16="http://schemas.microsoft.com/office/drawing/2014/main" id="{A665FD87-36BE-24ED-B7E1-724F3817F192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4352925"/>
            <a:ext cx="1143000" cy="381000"/>
            <a:chOff x="1008" y="3216"/>
            <a:chExt cx="720" cy="240"/>
          </a:xfrm>
        </p:grpSpPr>
        <p:sp>
          <p:nvSpPr>
            <p:cNvPr id="500764" name="Oval 28">
              <a:extLst>
                <a:ext uri="{FF2B5EF4-FFF2-40B4-BE49-F238E27FC236}">
                  <a16:creationId xmlns:a16="http://schemas.microsoft.com/office/drawing/2014/main" id="{FD5299C0-0C1F-DA6E-3B0D-9711CE9B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65" name="Oval 29">
              <a:extLst>
                <a:ext uri="{FF2B5EF4-FFF2-40B4-BE49-F238E27FC236}">
                  <a16:creationId xmlns:a16="http://schemas.microsoft.com/office/drawing/2014/main" id="{4F3A19E4-72E4-4879-8582-6F6AFA39C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0766" name="Freeform 30">
            <a:extLst>
              <a:ext uri="{FF2B5EF4-FFF2-40B4-BE49-F238E27FC236}">
                <a16:creationId xmlns:a16="http://schemas.microsoft.com/office/drawing/2014/main" id="{953058AF-0188-B8A1-9C4F-9FB7A8D04BDB}"/>
              </a:ext>
            </a:extLst>
          </p:cNvPr>
          <p:cNvSpPr>
            <a:spLocks/>
          </p:cNvSpPr>
          <p:nvPr/>
        </p:nvSpPr>
        <p:spPr bwMode="auto">
          <a:xfrm>
            <a:off x="6735763" y="5343525"/>
            <a:ext cx="609600" cy="381000"/>
          </a:xfrm>
          <a:custGeom>
            <a:avLst/>
            <a:gdLst>
              <a:gd name="T0" fmla="*/ 0 w 624"/>
              <a:gd name="T1" fmla="*/ 288 h 288"/>
              <a:gd name="T2" fmla="*/ 288 w 624"/>
              <a:gd name="T3" fmla="*/ 48 h 288"/>
              <a:gd name="T4" fmla="*/ 624 w 62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88">
                <a:moveTo>
                  <a:pt x="0" y="288"/>
                </a:moveTo>
                <a:cubicBezTo>
                  <a:pt x="92" y="192"/>
                  <a:pt x="184" y="96"/>
                  <a:pt x="288" y="48"/>
                </a:cubicBezTo>
                <a:cubicBezTo>
                  <a:pt x="392" y="0"/>
                  <a:pt x="508" y="0"/>
                  <a:pt x="62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67" name="Freeform 31">
            <a:extLst>
              <a:ext uri="{FF2B5EF4-FFF2-40B4-BE49-F238E27FC236}">
                <a16:creationId xmlns:a16="http://schemas.microsoft.com/office/drawing/2014/main" id="{244CC357-1FC2-BEAB-46C1-C2FCE1AE9EF8}"/>
              </a:ext>
            </a:extLst>
          </p:cNvPr>
          <p:cNvSpPr>
            <a:spLocks/>
          </p:cNvSpPr>
          <p:nvPr/>
        </p:nvSpPr>
        <p:spPr bwMode="auto">
          <a:xfrm>
            <a:off x="6659563" y="3667125"/>
            <a:ext cx="609600" cy="381000"/>
          </a:xfrm>
          <a:custGeom>
            <a:avLst/>
            <a:gdLst>
              <a:gd name="T0" fmla="*/ 0 w 624"/>
              <a:gd name="T1" fmla="*/ 288 h 288"/>
              <a:gd name="T2" fmla="*/ 288 w 624"/>
              <a:gd name="T3" fmla="*/ 48 h 288"/>
              <a:gd name="T4" fmla="*/ 624 w 62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88">
                <a:moveTo>
                  <a:pt x="0" y="288"/>
                </a:moveTo>
                <a:cubicBezTo>
                  <a:pt x="92" y="192"/>
                  <a:pt x="184" y="96"/>
                  <a:pt x="288" y="48"/>
                </a:cubicBezTo>
                <a:cubicBezTo>
                  <a:pt x="392" y="0"/>
                  <a:pt x="508" y="0"/>
                  <a:pt x="62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69" name="AutoShape 33">
            <a:extLst>
              <a:ext uri="{FF2B5EF4-FFF2-40B4-BE49-F238E27FC236}">
                <a16:creationId xmlns:a16="http://schemas.microsoft.com/office/drawing/2014/main" id="{F4A317AF-DFBA-4831-6A6A-B252FB1A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970A15B-FC8A-15CD-533F-87CAB30CA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825A2-D213-4973-AF68-A4CE99DFD40F}" type="slidenum">
              <a:rPr lang="it-IT" altLang="en-US"/>
              <a:pPr/>
              <a:t>30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525479E-0871-1973-9322-83A48420CD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16ED0A3-9AE7-49B8-8C06-56790E7DB305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191D6483-DFE2-99D6-8942-3DE4F84DA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Main di HeapSort</a:t>
            </a:r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835547A9-55B1-206F-9507-5E49C9716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600"/>
              <a:t>main(){</a:t>
            </a:r>
          </a:p>
          <a:p>
            <a:r>
              <a:rPr lang="it-IT" altLang="en-US" sz="1600"/>
              <a:t>int A[MAX], k;</a:t>
            </a:r>
          </a:p>
          <a:p>
            <a:r>
              <a:rPr lang="it-IT" altLang="en-US" sz="1600"/>
              <a:t> printf("\nQuanti elementi deve contenere l'array: ");</a:t>
            </a:r>
          </a:p>
          <a:p>
            <a:r>
              <a:rPr lang="it-IT" altLang="en-US" sz="1600"/>
              <a:t> scanf("%d",&amp;tot);</a:t>
            </a:r>
          </a:p>
          <a:p>
            <a:r>
              <a:rPr lang="it-IT" altLang="en-US" sz="1600"/>
              <a:t> while (tot&gt;MAX) </a:t>
            </a:r>
          </a:p>
          <a:p>
            <a:r>
              <a:rPr lang="it-IT" altLang="en-US" sz="1600"/>
              <a:t>    {printf("\n max 20 elementi: ");   scanf("%d",&amp;tot);}</a:t>
            </a:r>
          </a:p>
          <a:p>
            <a:r>
              <a:rPr lang="it-IT" altLang="en-US" sz="1600"/>
              <a:t>  for (k=0;k&lt;tot;k++) {</a:t>
            </a:r>
          </a:p>
          <a:p>
            <a:r>
              <a:rPr lang="it-IT" altLang="en-US" sz="1600"/>
              <a:t>	 printf("\nInserire il %d° elemento: ",k+1);</a:t>
            </a:r>
          </a:p>
          <a:p>
            <a:r>
              <a:rPr lang="it-IT" altLang="en-US" sz="1600"/>
              <a:t>	 scanf("%d",&amp;A[k]); }</a:t>
            </a:r>
          </a:p>
          <a:p>
            <a:r>
              <a:rPr lang="it-IT" altLang="en-US" sz="1600"/>
              <a:t>  HeapSize=ArraySize=tot;			</a:t>
            </a:r>
          </a:p>
          <a:p>
            <a:r>
              <a:rPr lang="it-IT" altLang="en-US" sz="1600"/>
              <a:t>  HeapSort(A);			</a:t>
            </a:r>
          </a:p>
          <a:p>
            <a:r>
              <a:rPr lang="it-IT" altLang="en-US" sz="1600"/>
              <a:t>  printf("\nArray Ordinato:");</a:t>
            </a:r>
          </a:p>
          <a:p>
            <a:r>
              <a:rPr lang="it-IT" altLang="en-US" sz="1600"/>
              <a:t>    for (k=0;k&lt;tot;k++)</a:t>
            </a:r>
          </a:p>
          <a:p>
            <a:r>
              <a:rPr lang="it-IT" altLang="en-US" sz="1600"/>
              <a:t>       printf(" %d",A[k]);</a:t>
            </a:r>
          </a:p>
          <a:p>
            <a:r>
              <a:rPr lang="it-IT" altLang="en-US" sz="1600"/>
              <a:t>}</a:t>
            </a:r>
          </a:p>
          <a:p>
            <a:endParaRPr lang="it-IT" altLang="en-US" sz="1600"/>
          </a:p>
        </p:txBody>
      </p:sp>
      <p:sp>
        <p:nvSpPr>
          <p:cNvPr id="689157" name="AutoShape 5">
            <a:extLst>
              <a:ext uri="{FF2B5EF4-FFF2-40B4-BE49-F238E27FC236}">
                <a16:creationId xmlns:a16="http://schemas.microsoft.com/office/drawing/2014/main" id="{0C89E89A-E58D-6D63-E4D3-CB6AE6FB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EDBB24C-4AD4-89FC-9B4E-D8060AA19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9B63A-68D4-47A1-8E69-B47DA5B3C59D}" type="slidenum">
              <a:rPr lang="it-IT" altLang="en-US"/>
              <a:pPr/>
              <a:t>31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F72400A0-9A7C-3A1F-E998-431C32088B9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ED9BF36-C1F0-4EFA-BC68-A6EDF1FD8A9F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90178" name="Rectangle 2">
            <a:extLst>
              <a:ext uri="{FF2B5EF4-FFF2-40B4-BE49-F238E27FC236}">
                <a16:creationId xmlns:a16="http://schemas.microsoft.com/office/drawing/2014/main" id="{6E915DFC-4E32-DAEE-0801-3B195A1E5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Complessità</a:t>
            </a:r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77C530A0-E433-6B1D-1DC4-1D40757F2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it-IT" altLang="en-US"/>
              <a:t>Il running time di Heapify è O(h) dove h è l’altezza dell’Heap. Siccome l’heap è un albero binario completo, il running time è O(logn). Più in dettaglio la sua complessità è la soluzione della ricorrenza T(n) ≤ T(2n/3) + Θ(1) utilizzando il master method (caso 2).</a:t>
            </a:r>
          </a:p>
          <a:p>
            <a:pPr lvl="1">
              <a:lnSpc>
                <a:spcPct val="90000"/>
              </a:lnSpc>
            </a:pPr>
            <a:r>
              <a:rPr lang="it-IT" altLang="en-US"/>
              <a:t>BuildHeap fa O(n) chiamate a Heapify. Per cui il running time di Buildheap è sicuramente O(nlogn). Si noti che le chiamate a Heapify avvengono su nodi ad altezza variabile minore di h. Da un’analisi dettagliata, risulta che il running time di Heapify è O(n).</a:t>
            </a:r>
          </a:p>
          <a:p>
            <a:pPr lvl="1">
              <a:lnSpc>
                <a:spcPct val="90000"/>
              </a:lnSpc>
            </a:pPr>
            <a:r>
              <a:rPr lang="it-IT" altLang="en-US"/>
              <a:t>Heapsort fa O(n) chiamate a Heapify. Dunque il running time di Heapsort è O(nlogn)</a:t>
            </a:r>
          </a:p>
          <a:p>
            <a:pPr lvl="1">
              <a:lnSpc>
                <a:spcPct val="90000"/>
              </a:lnSpc>
            </a:pPr>
            <a:r>
              <a:rPr lang="it-IT" altLang="en-US"/>
              <a:t>La complessità di spazio di Heapsort è invece O(n), visto che oltre il vettore di input necessita solamente di un numero costante di variabili per implementare l’algoritmo.</a:t>
            </a:r>
          </a:p>
        </p:txBody>
      </p:sp>
      <p:sp>
        <p:nvSpPr>
          <p:cNvPr id="690181" name="AutoShape 5">
            <a:extLst>
              <a:ext uri="{FF2B5EF4-FFF2-40B4-BE49-F238E27FC236}">
                <a16:creationId xmlns:a16="http://schemas.microsoft.com/office/drawing/2014/main" id="{6CCD75C2-6D70-7DC7-A7E4-FB7A5C72A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3E4CA7-F6A0-606D-9AA9-7830A3CBC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D263-AE55-4F35-831C-5DCA74520C69}" type="slidenum">
              <a:rPr lang="it-IT" altLang="en-US"/>
              <a:pPr/>
              <a:t>32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E7CE2B6-A629-6A6E-D026-808C1F56F7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92418C1-087A-48E4-AF0D-86597ABAC489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4F320151-55FB-5A7F-D17E-D40844EAD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Code di Priorità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F74D7D1F-53B9-DB41-AB53-23A6A5903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/>
            <a:r>
              <a:rPr lang="it-IT" altLang="en-US"/>
              <a:t>Le code di priorità rappresentano una delle applicazioni più efficienti della struttura dati Heap.</a:t>
            </a:r>
          </a:p>
          <a:p>
            <a:pPr marL="266700" indent="-266700"/>
            <a:r>
              <a:rPr lang="it-IT" altLang="en-US"/>
              <a:t>Una coda di priorità è una struttura dati utilizzata per mantenere un insieme S di elementi, a ciascuno associato un valore chiamato “</a:t>
            </a:r>
            <a:r>
              <a:rPr lang="it-IT" altLang="en-US" b="0"/>
              <a:t>chiave</a:t>
            </a:r>
            <a:r>
              <a:rPr lang="it-IT" altLang="en-US"/>
              <a:t>”.</a:t>
            </a:r>
          </a:p>
          <a:p>
            <a:pPr marL="266700" indent="-266700"/>
            <a:r>
              <a:rPr lang="it-IT" altLang="en-US"/>
              <a:t>Una coda di priorità supporta le seguenti operazioni</a:t>
            </a:r>
          </a:p>
          <a:p>
            <a:pPr marL="266700" indent="-266700"/>
            <a:r>
              <a:rPr lang="it-IT" altLang="en-US"/>
              <a:t>Insert(S,x): Inserisce l’elemento x nell’insieme S.</a:t>
            </a:r>
          </a:p>
          <a:p>
            <a:pPr marL="266700" indent="-266700"/>
            <a:r>
              <a:rPr lang="it-IT" altLang="en-US"/>
              <a:t>Maximum(S): Restituisce l’elemento di S con la chiave più grande. </a:t>
            </a:r>
          </a:p>
          <a:p>
            <a:pPr marL="266700" indent="-266700"/>
            <a:r>
              <a:rPr lang="it-IT" altLang="en-US"/>
              <a:t>Extract-Max(S): Rimuove e ritorna l’elemento di S con la chiave più grande.</a:t>
            </a:r>
          </a:p>
        </p:txBody>
      </p:sp>
      <p:sp>
        <p:nvSpPr>
          <p:cNvPr id="693253" name="AutoShape 5">
            <a:extLst>
              <a:ext uri="{FF2B5EF4-FFF2-40B4-BE49-F238E27FC236}">
                <a16:creationId xmlns:a16="http://schemas.microsoft.com/office/drawing/2014/main" id="{3FC23480-D74B-8A4C-505B-0432D82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9230288-757F-6CF9-34C8-0782ED6F2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34F8F-806D-4922-988A-F1323BF18BE3}" type="slidenum">
              <a:rPr lang="it-IT" altLang="en-US"/>
              <a:pPr/>
              <a:t>33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097D247-084E-C36D-6015-3E112EFD16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E78881-4F78-44EA-8C99-AF2BA04CE7C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68201497-FF7D-C5DA-5C9E-2DF3B989D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Una possibile applicazione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E698CDC3-378D-8313-5BE9-381068ECC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/>
            <a:r>
              <a:rPr lang="it-IT" altLang="en-US"/>
              <a:t>Una delle applicazioni più comuni delle code di priorità è quella della schedulazione dei lavori su computer condivisi (per esempio per gestire le code di stampa)</a:t>
            </a:r>
          </a:p>
          <a:p>
            <a:pPr marL="361950" indent="-361950"/>
            <a:r>
              <a:rPr lang="it-IT" altLang="en-US"/>
              <a:t>La coda di priorità tiene traccia del lavoro da realizzare e la relativa priorità.</a:t>
            </a:r>
          </a:p>
          <a:p>
            <a:pPr marL="361950" indent="-361950"/>
            <a:r>
              <a:rPr lang="it-IT" altLang="en-US"/>
              <a:t>Quando un lavoro viene eseguito o interrotto, il lavoro con più alta priorità è selezionato da quelli in attesa utilizzando la procedura Extract-Max. </a:t>
            </a:r>
          </a:p>
          <a:p>
            <a:pPr marL="361950" indent="-361950"/>
            <a:r>
              <a:rPr lang="it-IT" altLang="en-US"/>
              <a:t>Ad ogni istante un nuovo lavoro può essere aggiunto alla coda.</a:t>
            </a:r>
          </a:p>
        </p:txBody>
      </p:sp>
      <p:sp>
        <p:nvSpPr>
          <p:cNvPr id="694277" name="AutoShape 5">
            <a:extLst>
              <a:ext uri="{FF2B5EF4-FFF2-40B4-BE49-F238E27FC236}">
                <a16:creationId xmlns:a16="http://schemas.microsoft.com/office/drawing/2014/main" id="{2E3E2920-B257-0435-0E27-3392B1BD9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C3BBD8C-C8E1-5471-CCD0-EA041AFD6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16BCF-9859-40F3-BEA4-F4F1DD519FDD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E780065C-2BF5-69C4-CC67-3C69E104C3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2F956D-EDE5-4CA1-921A-FF67933A216C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377E74FC-8C2A-47DF-F963-F7F8013F6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F93A9388-DB8A-0375-52A1-7ED4AAC3A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075612" cy="41370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void </a:t>
            </a:r>
            <a:r>
              <a:rPr lang="it-IT" altLang="en-US" sz="1800" b="0">
                <a:solidFill>
                  <a:srgbClr val="003399"/>
                </a:solidFill>
              </a:rPr>
              <a:t>lava_piatti</a:t>
            </a:r>
            <a:r>
              <a:rPr lang="it-IT" altLang="en-US" sz="1800">
                <a:solidFill>
                  <a:srgbClr val="003399"/>
                </a:solidFill>
              </a:rPr>
              <a:t>(n)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{ 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	 if (nessun_piatto_da_lavare)        </a:t>
            </a:r>
            <a:r>
              <a:rPr lang="it-IT" altLang="en-US" sz="1800" i="1">
                <a:solidFill>
                  <a:srgbClr val="009900"/>
                </a:solidFill>
              </a:rPr>
              <a:t>// caso base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		  riposati!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	else 	   </a:t>
            </a:r>
            <a:r>
              <a:rPr lang="it-IT" altLang="en-US" sz="1800" i="1">
                <a:solidFill>
                  <a:srgbClr val="009900"/>
                </a:solidFill>
              </a:rPr>
              <a:t>// passo ricorsivo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  	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     	Prendi un piatto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     	Lavalo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 b="0">
                <a:solidFill>
                  <a:srgbClr val="003399"/>
                </a:solidFill>
              </a:rPr>
              <a:t>         	lava_piatti</a:t>
            </a:r>
            <a:r>
              <a:rPr lang="it-IT" altLang="en-US" sz="1800">
                <a:solidFill>
                  <a:srgbClr val="003399"/>
                </a:solidFill>
              </a:rPr>
              <a:t>(n-1)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	 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endParaRPr lang="it-IT" altLang="en-US" sz="1800">
              <a:solidFill>
                <a:srgbClr val="003399"/>
              </a:solidFill>
            </a:endParaRPr>
          </a:p>
        </p:txBody>
      </p:sp>
      <p:sp>
        <p:nvSpPr>
          <p:cNvPr id="502796" name="AutoShape 12">
            <a:extLst>
              <a:ext uri="{FF2B5EF4-FFF2-40B4-BE49-F238E27FC236}">
                <a16:creationId xmlns:a16="http://schemas.microsoft.com/office/drawing/2014/main" id="{0FA02CDC-F738-4898-EB94-ABA128C8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644900"/>
            <a:ext cx="1081088" cy="719138"/>
          </a:xfrm>
          <a:prstGeom prst="wedgeRectCallout">
            <a:avLst>
              <a:gd name="adj1" fmla="val -77898"/>
              <a:gd name="adj2" fmla="val 36532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r>
              <a:rPr lang="it-IT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Chiamata </a:t>
            </a:r>
          </a:p>
          <a:p>
            <a:r>
              <a:rPr lang="it-IT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Ricorsiva</a:t>
            </a:r>
          </a:p>
        </p:txBody>
      </p:sp>
      <p:sp>
        <p:nvSpPr>
          <p:cNvPr id="502797" name="AutoShape 13">
            <a:extLst>
              <a:ext uri="{FF2B5EF4-FFF2-40B4-BE49-F238E27FC236}">
                <a16:creationId xmlns:a16="http://schemas.microsoft.com/office/drawing/2014/main" id="{9EFECCAC-9845-25CA-83DF-980F2FDC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4991100"/>
            <a:ext cx="4319587" cy="649288"/>
          </a:xfrm>
          <a:prstGeom prst="wedgeRectCallout">
            <a:avLst>
              <a:gd name="adj1" fmla="val -3144"/>
              <a:gd name="adj2" fmla="val -154157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altLang="en-US" sz="1600" b="0">
                <a:solidFill>
                  <a:srgbClr val="FF0000"/>
                </a:solidFill>
              </a:rPr>
              <a:t>il numero di piatti da lavare decresce:</a:t>
            </a:r>
          </a:p>
          <a:p>
            <a:pPr>
              <a:lnSpc>
                <a:spcPct val="80000"/>
              </a:lnSpc>
            </a:pPr>
            <a:r>
              <a:rPr lang="it-IT" altLang="en-US" sz="1600" b="0">
                <a:solidFill>
                  <a:srgbClr val="FF0000"/>
                </a:solidFill>
              </a:rPr>
              <a:t>la terminazione e' garantita!</a:t>
            </a:r>
            <a:r>
              <a:rPr lang="it-IT" altLang="en-US"/>
              <a:t> </a:t>
            </a:r>
          </a:p>
        </p:txBody>
      </p:sp>
      <p:sp>
        <p:nvSpPr>
          <p:cNvPr id="502798" name="Text Box 14">
            <a:extLst>
              <a:ext uri="{FF2B5EF4-FFF2-40B4-BE49-F238E27FC236}">
                <a16:creationId xmlns:a16="http://schemas.microsoft.com/office/drawing/2014/main" id="{9B87E206-F859-66AE-1A31-96183B77A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213100"/>
            <a:ext cx="3146425" cy="2643188"/>
          </a:xfrm>
          <a:prstGeom prst="rect">
            <a:avLst/>
          </a:prstGeom>
          <a:noFill/>
          <a:ln w="63500" cmpd="thinThick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7188" indent="-357188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36575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35000"/>
              </a:spcBef>
            </a:pPr>
            <a:r>
              <a:rPr lang="it-IT" altLang="en-US" sz="1800" b="0">
                <a:solidFill>
                  <a:srgbClr val="003399"/>
                </a:solidFill>
                <a:latin typeface="Verdana" panose="020B0604030504040204" pitchFamily="34" charset="0"/>
              </a:rPr>
              <a:t>Una funzione ricorsiva:</a:t>
            </a:r>
          </a:p>
          <a:p>
            <a:pPr algn="just">
              <a:spcBef>
                <a:spcPct val="35000"/>
              </a:spcBef>
              <a:buFontTx/>
              <a:buChar char="•"/>
            </a:pPr>
            <a:r>
              <a:rPr lang="it-IT" altLang="en-US" sz="1600" b="0">
                <a:latin typeface="Verdana" panose="020B0604030504040204" pitchFamily="34" charset="0"/>
              </a:rPr>
              <a:t>Ha una o più condizioni di terminazione (casi base)</a:t>
            </a:r>
          </a:p>
          <a:p>
            <a:pPr algn="just">
              <a:spcBef>
                <a:spcPct val="35000"/>
              </a:spcBef>
              <a:buFontTx/>
              <a:buChar char="•"/>
            </a:pPr>
            <a:r>
              <a:rPr lang="it-IT" altLang="en-US" sz="1600" b="0">
                <a:latin typeface="Verdana" panose="020B0604030504040204" pitchFamily="34" charset="0"/>
              </a:rPr>
              <a:t>Chiama se stessa ricor-sivamete.  </a:t>
            </a:r>
          </a:p>
          <a:p>
            <a:pPr algn="just">
              <a:spcBef>
                <a:spcPct val="35000"/>
              </a:spcBef>
              <a:buFontTx/>
              <a:buChar char="•"/>
            </a:pPr>
            <a:r>
              <a:rPr lang="it-IT" altLang="en-US" sz="1600" b="0">
                <a:latin typeface="Verdana" panose="020B0604030504040204" pitchFamily="34" charset="0"/>
              </a:rPr>
              <a:t>Ad ogni chiamata ci si avvicina alla condizione di terminazione</a:t>
            </a:r>
          </a:p>
        </p:txBody>
      </p:sp>
      <p:sp>
        <p:nvSpPr>
          <p:cNvPr id="502799" name="AutoShape 15">
            <a:extLst>
              <a:ext uri="{FF2B5EF4-FFF2-40B4-BE49-F238E27FC236}">
                <a16:creationId xmlns:a16="http://schemas.microsoft.com/office/drawing/2014/main" id="{69B6DAAF-6BD0-52C6-7B29-9618660C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89138"/>
            <a:ext cx="4319588" cy="288925"/>
          </a:xfrm>
          <a:prstGeom prst="wedgeRectCallout">
            <a:avLst>
              <a:gd name="adj1" fmla="val -44449"/>
              <a:gd name="adj2" fmla="val 13956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altLang="en-US" sz="1600" b="0">
                <a:solidFill>
                  <a:srgbClr val="FF0000"/>
                </a:solidFill>
              </a:rPr>
              <a:t>Condizione di terminazione</a:t>
            </a:r>
            <a:endParaRPr lang="it-IT" altLang="en-US"/>
          </a:p>
        </p:txBody>
      </p:sp>
      <p:sp>
        <p:nvSpPr>
          <p:cNvPr id="502800" name="AutoShape 16">
            <a:extLst>
              <a:ext uri="{FF2B5EF4-FFF2-40B4-BE49-F238E27FC236}">
                <a16:creationId xmlns:a16="http://schemas.microsoft.com/office/drawing/2014/main" id="{E5469FFA-4C32-E02E-4440-E1799BAA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BDE9C0-04CA-BEAD-A525-9628E7546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DF9E-5107-475B-8065-D8F0CED56C73}" type="slidenum">
              <a:rPr lang="it-IT" altLang="en-US"/>
              <a:pPr/>
              <a:t>5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55A9078-8F16-37DA-ACCD-FA2E620D7C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2E9A944-B54D-4550-B32F-7D11ACCC3010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37B95461-24A6-A2F7-4348-3632F1DED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Stampa dei primi N interi positivi</a:t>
            </a:r>
          </a:p>
        </p:txBody>
      </p:sp>
      <p:sp>
        <p:nvSpPr>
          <p:cNvPr id="504835" name="Text Box 3">
            <a:extLst>
              <a:ext uri="{FF2B5EF4-FFF2-40B4-BE49-F238E27FC236}">
                <a16:creationId xmlns:a16="http://schemas.microsoft.com/office/drawing/2014/main" id="{1A419D20-E514-0CEE-570E-8D7BDEAA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1653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4836" name="Text Box 4">
            <a:extLst>
              <a:ext uri="{FF2B5EF4-FFF2-40B4-BE49-F238E27FC236}">
                <a16:creationId xmlns:a16="http://schemas.microsoft.com/office/drawing/2014/main" id="{B4EF9E0A-BA7A-781A-EA7C-007F39120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51013"/>
            <a:ext cx="8018463" cy="451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2175" indent="-26670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1563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Sia N=3. 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Assumiamo che il calcolatore sappia fare la stampa di N-1 interi (I primi due interi).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Il mio risultato è dato da: </a:t>
            </a:r>
            <a:b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</a:br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dopo aver stampato i primi N-1 interi (2 interi) stampa l’ennesimo intero (l’intero 3) 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Attenzione: Gli elementi devono essere stampati in ordine crescente!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Considerazioni: </a:t>
            </a:r>
          </a:p>
          <a:p>
            <a:pPr lvl="1">
              <a:buFontTx/>
              <a:buChar char="•"/>
            </a:pPr>
            <a:r>
              <a:rPr lang="it-IT" altLang="en-US" sz="1800" b="0">
                <a:latin typeface="Verdana" panose="020B0604030504040204" pitchFamily="34" charset="0"/>
              </a:rPr>
              <a:t>Assumiamo sempre che la chiamata ricorsiva svolge sempre il suo compito correttamente.</a:t>
            </a:r>
          </a:p>
          <a:p>
            <a:pPr lvl="1">
              <a:buFontTx/>
              <a:buChar char="•"/>
            </a:pPr>
            <a:r>
              <a:rPr lang="it-IT" altLang="en-US" sz="1800" b="0">
                <a:latin typeface="Verdana" panose="020B0604030504040204" pitchFamily="34" charset="0"/>
              </a:rPr>
              <a:t>Bisogna concentrarsi solo sull'ultimo passo di elaborazione per ottenere la soluzione corretta.</a:t>
            </a:r>
          </a:p>
          <a:p>
            <a:endParaRPr lang="it-IT" altLang="en-US" sz="1800" b="0">
              <a:latin typeface="Verdana" panose="020B0604030504040204" pitchFamily="34" charset="0"/>
            </a:endParaRPr>
          </a:p>
        </p:txBody>
      </p:sp>
      <p:sp>
        <p:nvSpPr>
          <p:cNvPr id="504840" name="AutoShape 8">
            <a:extLst>
              <a:ext uri="{FF2B5EF4-FFF2-40B4-BE49-F238E27FC236}">
                <a16:creationId xmlns:a16="http://schemas.microsoft.com/office/drawing/2014/main" id="{07243030-65EE-DF39-C39B-D559ADA9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4FD7519-CD57-55F0-E790-97315560C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EE86B-5025-4719-9880-C35B4F647034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F215ECC-95BA-030E-B765-E464357838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3FB474-DC9E-4688-80CA-8B120BA6893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50E2ED56-98FB-50FC-2137-E63F4439B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 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F8493EC0-0F7B-1EB1-C010-690E547CE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3022600" cy="2247900"/>
          </a:xfrm>
          <a:prstGeom prst="rect">
            <a:avLst/>
          </a:prstGeom>
          <a:noFill/>
          <a:ln w="222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void StampaN (int n)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{if (n==0) 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    return;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  else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    {</a:t>
            </a:r>
            <a:r>
              <a:rPr lang="en-US" altLang="en-US" sz="2000" b="0">
                <a:solidFill>
                  <a:schemeClr val="tx1"/>
                </a:solidFill>
              </a:rPr>
              <a:t> </a:t>
            </a:r>
            <a:r>
              <a:rPr lang="en-US" altLang="en-US" sz="2000" b="0">
                <a:solidFill>
                  <a:schemeClr val="hlink"/>
                </a:solidFill>
              </a:rPr>
              <a:t>StampaN(n-1);</a:t>
            </a:r>
          </a:p>
          <a:p>
            <a:pPr algn="l"/>
            <a:r>
              <a:rPr lang="en-US" altLang="en-US" sz="2000" b="0">
                <a:solidFill>
                  <a:schemeClr val="hlink"/>
                </a:solidFill>
              </a:rPr>
              <a:t>      Printf(“ %d ”,n);</a:t>
            </a:r>
            <a:r>
              <a:rPr lang="en-US" altLang="en-US" sz="2000" b="0">
                <a:solidFill>
                  <a:srgbClr val="333399"/>
                </a:solidFill>
              </a:rPr>
              <a:t>}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EDAAE879-DB77-C772-97EE-CE7C4812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060575"/>
            <a:ext cx="179863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N=3;</a:t>
            </a:r>
          </a:p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Stampa (3-1);</a:t>
            </a:r>
          </a:p>
        </p:txBody>
      </p:sp>
      <p:sp>
        <p:nvSpPr>
          <p:cNvPr id="506885" name="Text Box 5">
            <a:extLst>
              <a:ext uri="{FF2B5EF4-FFF2-40B4-BE49-F238E27FC236}">
                <a16:creationId xmlns:a16="http://schemas.microsoft.com/office/drawing/2014/main" id="{FFAD387C-AD4E-04F9-97A4-4FF24930F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1541463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Stampa(3)</a:t>
            </a: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86" name="Text Box 6">
            <a:extLst>
              <a:ext uri="{FF2B5EF4-FFF2-40B4-BE49-F238E27FC236}">
                <a16:creationId xmlns:a16="http://schemas.microsoft.com/office/drawing/2014/main" id="{5030BFD1-D25F-ED9B-A351-0BAF3F62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3327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1A042C78-3B77-7372-1991-5DC1D01E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422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0FE839FD-BD71-008F-DF84-13DC2AE3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357563"/>
            <a:ext cx="1798637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N=2; </a:t>
            </a:r>
          </a:p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Stampa (2-1);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7D8FD431-50FD-ED42-8E57-AAD2F172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852738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Stampa(2)</a:t>
            </a:r>
            <a:endParaRPr lang="en-US" altLang="en-US" sz="2000" b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FFA4C561-65AD-5410-5486-3050F261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559300"/>
            <a:ext cx="175736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N=1; </a:t>
            </a:r>
          </a:p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Stampa (1-1);</a:t>
            </a:r>
          </a:p>
        </p:txBody>
      </p:sp>
      <p:sp>
        <p:nvSpPr>
          <p:cNvPr id="506891" name="Text Box 11">
            <a:extLst>
              <a:ext uri="{FF2B5EF4-FFF2-40B4-BE49-F238E27FC236}">
                <a16:creationId xmlns:a16="http://schemas.microsoft.com/office/drawing/2014/main" id="{FB61C258-B036-5487-CBE8-C7E5A12FA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0767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Stampa(1)</a:t>
            </a: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92" name="Text Box 12">
            <a:extLst>
              <a:ext uri="{FF2B5EF4-FFF2-40B4-BE49-F238E27FC236}">
                <a16:creationId xmlns:a16="http://schemas.microsoft.com/office/drawing/2014/main" id="{3FCA2249-D141-BD2E-239A-724FB071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73738"/>
            <a:ext cx="193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93" name="Text Box 13">
            <a:extLst>
              <a:ext uri="{FF2B5EF4-FFF2-40B4-BE49-F238E27FC236}">
                <a16:creationId xmlns:a16="http://schemas.microsoft.com/office/drawing/2014/main" id="{989CE18F-BD82-8484-FB77-E0A32022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40338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Stampa(0)</a:t>
            </a:r>
          </a:p>
          <a:p>
            <a:pPr algn="l" eaLnBrk="0" hangingPunct="0"/>
            <a:r>
              <a:rPr lang="en-US" altLang="en-US" sz="2400" b="0">
                <a:solidFill>
                  <a:schemeClr val="tx1"/>
                </a:solidFill>
              </a:rPr>
              <a:t>            </a:t>
            </a:r>
          </a:p>
        </p:txBody>
      </p:sp>
      <p:sp>
        <p:nvSpPr>
          <p:cNvPr id="506894" name="Freeform 14">
            <a:extLst>
              <a:ext uri="{FF2B5EF4-FFF2-40B4-BE49-F238E27FC236}">
                <a16:creationId xmlns:a16="http://schemas.microsoft.com/office/drawing/2014/main" id="{BE344338-1297-F4D4-9E27-48AAD19F47C1}"/>
              </a:ext>
            </a:extLst>
          </p:cNvPr>
          <p:cNvSpPr>
            <a:spLocks/>
          </p:cNvSpPr>
          <p:nvPr/>
        </p:nvSpPr>
        <p:spPr bwMode="auto">
          <a:xfrm>
            <a:off x="6659563" y="2060575"/>
            <a:ext cx="1268412" cy="1062038"/>
          </a:xfrm>
          <a:custGeom>
            <a:avLst/>
            <a:gdLst>
              <a:gd name="T0" fmla="*/ 528 w 760"/>
              <a:gd name="T1" fmla="*/ 0 h 672"/>
              <a:gd name="T2" fmla="*/ 672 w 760"/>
              <a:gd name="T3" fmla="*/ 240 h 672"/>
              <a:gd name="T4" fmla="*/ 0 w 76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672">
                <a:moveTo>
                  <a:pt x="528" y="0"/>
                </a:moveTo>
                <a:cubicBezTo>
                  <a:pt x="644" y="64"/>
                  <a:pt x="760" y="128"/>
                  <a:pt x="672" y="240"/>
                </a:cubicBezTo>
                <a:cubicBezTo>
                  <a:pt x="584" y="352"/>
                  <a:pt x="292" y="512"/>
                  <a:pt x="0" y="67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895" name="Freeform 15">
            <a:extLst>
              <a:ext uri="{FF2B5EF4-FFF2-40B4-BE49-F238E27FC236}">
                <a16:creationId xmlns:a16="http://schemas.microsoft.com/office/drawing/2014/main" id="{56948BD4-35CE-5C0F-5A84-216137A8583D}"/>
              </a:ext>
            </a:extLst>
          </p:cNvPr>
          <p:cNvSpPr>
            <a:spLocks/>
          </p:cNvSpPr>
          <p:nvPr/>
        </p:nvSpPr>
        <p:spPr bwMode="auto">
          <a:xfrm>
            <a:off x="5795963" y="3213100"/>
            <a:ext cx="1206500" cy="1152525"/>
          </a:xfrm>
          <a:custGeom>
            <a:avLst/>
            <a:gdLst>
              <a:gd name="T0" fmla="*/ 528 w 760"/>
              <a:gd name="T1" fmla="*/ 0 h 672"/>
              <a:gd name="T2" fmla="*/ 672 w 760"/>
              <a:gd name="T3" fmla="*/ 240 h 672"/>
              <a:gd name="T4" fmla="*/ 0 w 76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672">
                <a:moveTo>
                  <a:pt x="528" y="0"/>
                </a:moveTo>
                <a:cubicBezTo>
                  <a:pt x="644" y="64"/>
                  <a:pt x="760" y="128"/>
                  <a:pt x="672" y="240"/>
                </a:cubicBezTo>
                <a:cubicBezTo>
                  <a:pt x="584" y="352"/>
                  <a:pt x="292" y="512"/>
                  <a:pt x="0" y="67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896" name="Freeform 16">
            <a:extLst>
              <a:ext uri="{FF2B5EF4-FFF2-40B4-BE49-F238E27FC236}">
                <a16:creationId xmlns:a16="http://schemas.microsoft.com/office/drawing/2014/main" id="{44C10A83-FE6C-6CA3-6551-4D4AB1ADD9C0}"/>
              </a:ext>
            </a:extLst>
          </p:cNvPr>
          <p:cNvSpPr>
            <a:spLocks/>
          </p:cNvSpPr>
          <p:nvPr/>
        </p:nvSpPr>
        <p:spPr bwMode="auto">
          <a:xfrm>
            <a:off x="3779838" y="4724400"/>
            <a:ext cx="2209800" cy="1143000"/>
          </a:xfrm>
          <a:custGeom>
            <a:avLst/>
            <a:gdLst>
              <a:gd name="T0" fmla="*/ 528 w 760"/>
              <a:gd name="T1" fmla="*/ 0 h 672"/>
              <a:gd name="T2" fmla="*/ 672 w 760"/>
              <a:gd name="T3" fmla="*/ 240 h 672"/>
              <a:gd name="T4" fmla="*/ 0 w 76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672">
                <a:moveTo>
                  <a:pt x="528" y="0"/>
                </a:moveTo>
                <a:cubicBezTo>
                  <a:pt x="644" y="64"/>
                  <a:pt x="760" y="128"/>
                  <a:pt x="672" y="240"/>
                </a:cubicBezTo>
                <a:cubicBezTo>
                  <a:pt x="584" y="352"/>
                  <a:pt x="292" y="512"/>
                  <a:pt x="0" y="67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00" name="AutoShape 20">
            <a:extLst>
              <a:ext uri="{FF2B5EF4-FFF2-40B4-BE49-F238E27FC236}">
                <a16:creationId xmlns:a16="http://schemas.microsoft.com/office/drawing/2014/main" id="{6E11A017-B955-E437-91F1-DE25B4CD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6" grpId="0"/>
      <p:bldP spid="506888" grpId="0" animBg="1"/>
      <p:bldP spid="506889" grpId="0"/>
      <p:bldP spid="506890" grpId="0" animBg="1"/>
      <p:bldP spid="506891" grpId="0"/>
      <p:bldP spid="506892" grpId="0" animBg="1"/>
      <p:bldP spid="5068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F4E51D-AC5C-5D92-AAF9-77A2FFA72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DB146-83D1-413F-931E-9F70A3CC7C2F}" type="slidenum">
              <a:rPr lang="it-IT" altLang="en-US"/>
              <a:pPr/>
              <a:t>7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B27574A-C0AC-118E-F428-23747434EC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BFFF1B4-E1D8-462C-84B0-4CB43DB51BA2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B173894B-D91F-102F-CA37-A8E3A96BB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ricorsione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438F1CE6-2786-55C4-0527-BE1D78742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/>
              <a:t>Calcolo del fattoriale di un numero:</a:t>
            </a:r>
          </a:p>
          <a:p>
            <a:r>
              <a:rPr lang="it-IT" altLang="en-US"/>
              <a:t>n! = n*(n-1)*(n-2)* .. .* (n - (n-1))</a:t>
            </a:r>
          </a:p>
        </p:txBody>
      </p:sp>
      <p:graphicFrame>
        <p:nvGraphicFramePr>
          <p:cNvPr id="607251" name="Group 19">
            <a:extLst>
              <a:ext uri="{FF2B5EF4-FFF2-40B4-BE49-F238E27FC236}">
                <a16:creationId xmlns:a16="http://schemas.microsoft.com/office/drawing/2014/main" id="{3A3C7C1A-2DFB-6C60-F07F-DBF250F594DC}"/>
              </a:ext>
            </a:extLst>
          </p:cNvPr>
          <p:cNvGraphicFramePr>
            <a:graphicFrameLocks noGrp="1"/>
          </p:cNvGraphicFramePr>
          <p:nvPr/>
        </p:nvGraphicFramePr>
        <p:xfrm>
          <a:off x="1016000" y="2689225"/>
          <a:ext cx="7200900" cy="3044825"/>
        </p:xfrm>
        <a:graphic>
          <a:graphicData uri="http://schemas.openxmlformats.org/drawingml/2006/table">
            <a:tbl>
              <a:tblPr/>
              <a:tblGrid>
                <a:gridCol w="3195638">
                  <a:extLst>
                    <a:ext uri="{9D8B030D-6E8A-4147-A177-3AD203B41FA5}">
                      <a16:colId xmlns:a16="http://schemas.microsoft.com/office/drawing/2014/main" val="2971336830"/>
                    </a:ext>
                  </a:extLst>
                </a:gridCol>
                <a:gridCol w="4005262">
                  <a:extLst>
                    <a:ext uri="{9D8B030D-6E8A-4147-A177-3AD203B41FA5}">
                      <a16:colId xmlns:a16="http://schemas.microsoft.com/office/drawing/2014/main" val="1426810397"/>
                    </a:ext>
                  </a:extLst>
                </a:gridCol>
              </a:tblGrid>
              <a:tr h="304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tabLst>
                          <a:tab pos="174625" algn="l"/>
                        </a:tabLst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tabLst>
                          <a:tab pos="174625" algn="l"/>
                        </a:tabLs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fact(int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int product=1;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for(; num&gt;1; --num)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product*=num;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return product;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endParaRPr kumimoji="0" lang="it-IT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fact(int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if ( num &lt;=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return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return (num* fact(num -1));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347524"/>
                  </a:ext>
                </a:extLst>
              </a:tr>
            </a:tbl>
          </a:graphicData>
        </a:graphic>
      </p:graphicFrame>
      <p:sp>
        <p:nvSpPr>
          <p:cNvPr id="607244" name="AutoShape 12">
            <a:extLst>
              <a:ext uri="{FF2B5EF4-FFF2-40B4-BE49-F238E27FC236}">
                <a16:creationId xmlns:a16="http://schemas.microsoft.com/office/drawing/2014/main" id="{78F16AB5-DB70-442A-46F4-FC2EFDE6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60ECF08-258A-F62F-E840-7033E9BBE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070E5-CEEC-4781-BFE8-A13B900535E4}" type="slidenum">
              <a:rPr lang="it-IT" altLang="en-US"/>
              <a:pPr/>
              <a:t>8</a:t>
            </a:fld>
            <a:endParaRPr lang="it-IT" altLang="en-US"/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E5CA51FD-22FA-804B-BE55-14FCA1330B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19002B-BE60-4D83-B0E1-3F8D66AA52BF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94672F53-FBB7-96D6-9004-D2F4D3893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ricorsione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E9545218-3126-FFEA-F558-F96B10E06D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r>
              <a:rPr lang="it-IT" altLang="en-US" sz="1800"/>
              <a:t>Calcolo del numero di Fibonacci </a:t>
            </a:r>
          </a:p>
          <a:p>
            <a:pPr>
              <a:buFontTx/>
              <a:buChar char="•"/>
            </a:pPr>
            <a:r>
              <a:rPr lang="it-IT" altLang="en-US" sz="1800" b="0">
                <a:solidFill>
                  <a:srgbClr val="0000FF"/>
                </a:solidFill>
              </a:rPr>
              <a:t>f(n) = f(n-1)+f(n-2); </a:t>
            </a:r>
          </a:p>
          <a:p>
            <a:pPr>
              <a:buFontTx/>
              <a:buChar char="•"/>
            </a:pPr>
            <a:r>
              <a:rPr lang="it-IT" altLang="en-US" sz="1800" b="0">
                <a:solidFill>
                  <a:srgbClr val="0000FF"/>
                </a:solidFill>
              </a:rPr>
              <a:t>f(0) = 0; f(1) =1;</a:t>
            </a:r>
          </a:p>
          <a:p>
            <a:endParaRPr lang="it-IT" altLang="en-US" sz="1800" b="0">
              <a:solidFill>
                <a:srgbClr val="0000FF"/>
              </a:solidFill>
            </a:endParaRPr>
          </a:p>
        </p:txBody>
      </p:sp>
      <p:graphicFrame>
        <p:nvGraphicFramePr>
          <p:cNvPr id="608291" name="Group 35">
            <a:extLst>
              <a:ext uri="{FF2B5EF4-FFF2-40B4-BE49-F238E27FC236}">
                <a16:creationId xmlns:a16="http://schemas.microsoft.com/office/drawing/2014/main" id="{C6DE7844-9EC8-561D-A911-F005A12C400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02350" y="2593975"/>
          <a:ext cx="2501900" cy="2951163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1262902619"/>
                    </a:ext>
                  </a:extLst>
                </a:gridCol>
              </a:tblGrid>
              <a:tr h="295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1F02"/>
                          </a:solidFill>
                          <a:effectLst/>
                          <a:latin typeface="Verdana" panose="020B0604030504040204" pitchFamily="34" charset="0"/>
                        </a:rPr>
                        <a:t>RICORSIVO: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fib(int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switch (num)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case 0: return 0;break;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case 1: return 1;break;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default: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return (fib(num-1)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fib(num-2));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12998"/>
                  </a:ext>
                </a:extLst>
              </a:tr>
            </a:tbl>
          </a:graphicData>
        </a:graphic>
      </p:graphicFrame>
      <p:graphicFrame>
        <p:nvGraphicFramePr>
          <p:cNvPr id="608287" name="Group 31">
            <a:extLst>
              <a:ext uri="{FF2B5EF4-FFF2-40B4-BE49-F238E27FC236}">
                <a16:creationId xmlns:a16="http://schemas.microsoft.com/office/drawing/2014/main" id="{6867B1EC-F9CC-54DE-F728-F62DC9BCA35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77825" y="2833688"/>
          <a:ext cx="2806700" cy="3074988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618868019"/>
                    </a:ext>
                  </a:extLst>
                </a:gridCol>
              </a:tblGrid>
              <a:tr h="3074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1F02"/>
                          </a:solidFill>
                          <a:effectLst/>
                          <a:latin typeface="Verdana" panose="020B0604030504040204" pitchFamily="34" charset="0"/>
                        </a:rPr>
                        <a:t>RICORSIVO: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main()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printf("\n numero?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scanf("%d",&amp;num);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printf("ris.= %d",fib(num));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21274"/>
                  </a:ext>
                </a:extLst>
              </a:tr>
            </a:tbl>
          </a:graphicData>
        </a:graphic>
      </p:graphicFrame>
      <p:graphicFrame>
        <p:nvGraphicFramePr>
          <p:cNvPr id="608302" name="Group 46">
            <a:extLst>
              <a:ext uri="{FF2B5EF4-FFF2-40B4-BE49-F238E27FC236}">
                <a16:creationId xmlns:a16="http://schemas.microsoft.com/office/drawing/2014/main" id="{A8A32C14-DC4C-5C20-E11E-5334AC64E8B4}"/>
              </a:ext>
            </a:extLst>
          </p:cNvPr>
          <p:cNvGraphicFramePr>
            <a:graphicFrameLocks noGrp="1"/>
          </p:cNvGraphicFramePr>
          <p:nvPr/>
        </p:nvGraphicFramePr>
        <p:xfrm>
          <a:off x="3262313" y="2000250"/>
          <a:ext cx="2735262" cy="4145280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2864237304"/>
                    </a:ext>
                  </a:extLst>
                </a:gridCol>
              </a:tblGrid>
              <a:tr h="3732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1F02"/>
                          </a:solidFill>
                          <a:effectLst/>
                          <a:latin typeface="Verdana" panose="020B0604030504040204" pitchFamily="34" charset="0"/>
                        </a:rPr>
                        <a:t>ITERATIVO: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fib(int 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int tmp=0, ris=1, prec=0;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switch (num)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case 0: return 0;break;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case 1: return 1;break;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default: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for (; num&gt;1;--num)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     tmp=ris;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     ris+=prec;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     prec=tmp;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return ris;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37614"/>
                  </a:ext>
                </a:extLst>
              </a:tr>
            </a:tbl>
          </a:graphicData>
        </a:graphic>
      </p:graphicFrame>
      <p:sp>
        <p:nvSpPr>
          <p:cNvPr id="608292" name="AutoShape 36">
            <a:extLst>
              <a:ext uri="{FF2B5EF4-FFF2-40B4-BE49-F238E27FC236}">
                <a16:creationId xmlns:a16="http://schemas.microsoft.com/office/drawing/2014/main" id="{C4EFAF53-F9A1-603A-48E6-1C8F8B80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FEBCC9E-91AB-DD7D-A104-D0EEA46C4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DF19-72D4-434A-924F-2488640E4E96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D7789CD1-E0A2-0636-58A8-049F731D24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FBE5FD-AE78-4643-BE16-4E37A90F496F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2DD48B75-2383-A4BC-B206-A75BBC8C9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Algoritmi di ordinamento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8F8F09D4-FB97-A6B6-A882-116DD7FFB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700213"/>
            <a:ext cx="7931150" cy="4425950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it-IT" altLang="en-US"/>
              <a:t>Insertion Sort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L’Insertion Sort è uno algoritmo di ordinamento molto efficiente per ordinare un piccolo numero di elementi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L’idea di ordinamento è quella che potrebbe usare un persona per ordinare le carte nella propria mano.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Si inizia con la mano vuota e le carte capovolte sul tavolo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Poi si prende una carta alla volta dal tavolo e si inserisce nella giusta posizione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Per trovare la giusta posizione per una carta, la confrontiamo con le altre carte nella mano, da destra verso sinistra.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Ogni carta più grande verrà spostata verso destra in modo da fare posto alla carta da inserire.</a:t>
            </a:r>
          </a:p>
        </p:txBody>
      </p:sp>
      <p:pic>
        <p:nvPicPr>
          <p:cNvPr id="614404" name="Picture 4">
            <a:extLst>
              <a:ext uri="{FF2B5EF4-FFF2-40B4-BE49-F238E27FC236}">
                <a16:creationId xmlns:a16="http://schemas.microsoft.com/office/drawing/2014/main" id="{26167FFC-5E08-C654-6664-9CF5021B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787400"/>
            <a:ext cx="1354138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06" name="AutoShape 6">
            <a:extLst>
              <a:ext uri="{FF2B5EF4-FFF2-40B4-BE49-F238E27FC236}">
                <a16:creationId xmlns:a16="http://schemas.microsoft.com/office/drawing/2014/main" id="{D07C1E34-CA87-40C9-2B02-AC8362BE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347927-4A7C-40CD-A88D-19338C8FE0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A6372C-0FDD-4B0B-A298-C15932EB9FF0}"/>
</file>

<file path=customXml/itemProps3.xml><?xml version="1.0" encoding="utf-8"?>
<ds:datastoreItem xmlns:ds="http://schemas.openxmlformats.org/officeDocument/2006/customXml" ds:itemID="{23EFF4A8-1786-48FE-96F1-58D4A047CB6D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1754</TotalTime>
  <Words>1790</Words>
  <Application>Microsoft Office PowerPoint</Application>
  <PresentationFormat>On-screen Show (4:3)</PresentationFormat>
  <Paragraphs>422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newT13-06</vt:lpstr>
      <vt:lpstr>Laboratorio di  Algoritmi e Strutture Dati</vt:lpstr>
      <vt:lpstr>La Ricorsione</vt:lpstr>
      <vt:lpstr>Soluzione ricorsiva di un problema</vt:lpstr>
      <vt:lpstr>Esempio</vt:lpstr>
      <vt:lpstr>Stampa dei primi N interi positivi</vt:lpstr>
      <vt:lpstr> </vt:lpstr>
      <vt:lpstr>Esempio di ricorsione</vt:lpstr>
      <vt:lpstr>Esempio di ricorsione</vt:lpstr>
      <vt:lpstr>Algoritmi di ordinamento</vt:lpstr>
      <vt:lpstr>Funzione Insertion Sort</vt:lpstr>
      <vt:lpstr>Programma per Insertion Sort  </vt:lpstr>
      <vt:lpstr>Ingegneria del software...</vt:lpstr>
      <vt:lpstr>Documentazione per Insertion Sort</vt:lpstr>
      <vt:lpstr>Documentazione per Insertion Sort</vt:lpstr>
      <vt:lpstr>Documentazione per Insertion Sort</vt:lpstr>
      <vt:lpstr>Heapsort</vt:lpstr>
      <vt:lpstr>Heap</vt:lpstr>
      <vt:lpstr>Organizzazione dell’array</vt:lpstr>
      <vt:lpstr>Esempio di Heap</vt:lpstr>
      <vt:lpstr>Heapify</vt:lpstr>
      <vt:lpstr>Implementazione di Heapify</vt:lpstr>
      <vt:lpstr>Example of heapify</vt:lpstr>
      <vt:lpstr>Example of heapify</vt:lpstr>
      <vt:lpstr>Example of heapify</vt:lpstr>
      <vt:lpstr>Example of heapify</vt:lpstr>
      <vt:lpstr>Costruire un Heap</vt:lpstr>
      <vt:lpstr>Funzione HeapSort</vt:lpstr>
      <vt:lpstr>Simulazione</vt:lpstr>
      <vt:lpstr>Algoritmo di HeapSort</vt:lpstr>
      <vt:lpstr>Main di HeapSort</vt:lpstr>
      <vt:lpstr>Complessità</vt:lpstr>
      <vt:lpstr>Code di Priorità</vt:lpstr>
      <vt:lpstr>Una possibile applicazione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202</cp:revision>
  <cp:lastPrinted>2007-06-13T15:29:27Z</cp:lastPrinted>
  <dcterms:created xsi:type="dcterms:W3CDTF">2007-06-13T12:06:30Z</dcterms:created>
  <dcterms:modified xsi:type="dcterms:W3CDTF">2023-03-13T13:13:47Z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