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3"/>
  </p:sldMasterIdLst>
  <p:notesMasterIdLst>
    <p:notesMasterId r:id="rId11"/>
  </p:notesMasterIdLst>
  <p:handoutMasterIdLst>
    <p:handoutMasterId r:id="rId12"/>
  </p:handoutMasterIdLst>
  <p:sldIdLst>
    <p:sldId id="256" r:id="rId4"/>
    <p:sldId id="317" r:id="rId5"/>
    <p:sldId id="316" r:id="rId6"/>
    <p:sldId id="315" r:id="rId7"/>
    <p:sldId id="314" r:id="rId8"/>
    <p:sldId id="313" r:id="rId9"/>
    <p:sldId id="312" r:id="rId10"/>
  </p:sldIdLst>
  <p:sldSz cx="9144000" cy="6858000" type="screen4x3"/>
  <p:notesSz cx="6858000" cy="9144000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68F3F"/>
    <a:srgbClr val="FFFFFF"/>
    <a:srgbClr val="CDCDCD"/>
    <a:srgbClr val="C74C00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57" autoAdjust="0"/>
    <p:restoredTop sz="94737" autoAdjust="0"/>
  </p:normalViewPr>
  <p:slideViewPr>
    <p:cSldViewPr>
      <p:cViewPr varScale="1">
        <p:scale>
          <a:sx n="49" d="100"/>
          <a:sy n="49" d="100"/>
        </p:scale>
        <p:origin x="-84" y="-420"/>
      </p:cViewPr>
      <p:guideLst>
        <p:guide orient="horz" pos="3264"/>
        <p:guide pos="2832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64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E3AA01A-BB16-045A-9E3A-05E4D1599B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314255F-20A6-0D6B-BEFC-6B344F5725D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AD9F5E71-E5D9-46D5-BB31-EF7691395D27}" type="datetime1">
              <a:rPr lang="it-IT" altLang="it-IT"/>
              <a:pPr/>
              <a:t>28/03/2022</a:t>
            </a:fld>
            <a:endParaRPr lang="it-IT" altLang="it-IT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92F66103-5AFC-E0FD-AA61-CC447F675FF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306495F-DB6F-8BCA-0822-3EBB9EE24CB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E2858B27-2598-4C21-A3DB-63B5881CC50A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C16054C-95AE-EC5A-9BE5-C60DE89773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2A5F3DD-4DF0-5F4A-5785-1C56D53023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656865C7-F4C3-404A-952D-A0EAC3324913}" type="datetime1">
              <a:rPr lang="it-IT" altLang="it-IT"/>
              <a:pPr/>
              <a:t>28/03/2022</a:t>
            </a:fld>
            <a:endParaRPr lang="it-IT" altLang="it-IT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C614161D-BC9F-C38C-A400-DD66F8E0C24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72FC3C5-D293-1669-B2D8-B97D731828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0206F3EC-73D9-3A67-1E50-4A6F7ED4EE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94B9B9E5-407F-6716-8768-5DD2B8125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9E14AE4E-76DA-4A69-9566-589B13101523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90E0A50-133F-BDEB-6778-D3EFD173CAB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E65BD2-FCAA-42EA-8111-5971F05B110F}" type="datetime1">
              <a:rPr lang="it-IT" altLang="it-IT"/>
              <a:pPr/>
              <a:t>28/03/2022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F0D336F-E0F5-A172-A321-28DE9F0464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FFF19-0CDB-4000-BD88-87C48D93473C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14CBF28C-8E61-12D5-30B3-FC492AA5F6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098065D-255F-F057-9454-5945B3424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91F15975-4305-9126-2155-666F72C23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774700"/>
            <a:ext cx="8621712" cy="54991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9EE35588-3DE9-36EF-04F8-1567985FA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5834063"/>
            <a:ext cx="8624887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A8B6019D-E928-B861-83CC-A0832326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6369050"/>
            <a:ext cx="42640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6562C8-6355-8B85-52A3-F3BB7AAF9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75338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Rectangle 12">
            <a:extLst>
              <a:ext uri="{FF2B5EF4-FFF2-40B4-BE49-F238E27FC236}">
                <a16:creationId xmlns:a16="http://schemas.microsoft.com/office/drawing/2014/main" id="{1FD21B4E-EFCE-4610-C91C-07F650540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6700" y="5194300"/>
            <a:ext cx="8623300" cy="701675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B1405140-1ECA-BB5B-E268-98EF32E89B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5254625"/>
            <a:ext cx="15573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721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Corso di Laurea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Codice insegnamento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Email docente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Anno accademico</a:t>
            </a:r>
            <a:endParaRPr lang="it-IT" altLang="it-IT" sz="900" b="0">
              <a:solidFill>
                <a:srgbClr val="545454"/>
              </a:solidFill>
            </a:endParaRP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069DBAE4-9C89-B05E-2A6B-F45F82FA03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Facolt</a:t>
            </a:r>
            <a:r>
              <a:rPr lang="it-IT" altLang="it-IT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 di Scienze </a:t>
            </a: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</a:rPr>
              <a:t>Matematiche</a:t>
            </a:r>
            <a:endParaRPr lang="it-IT" altLang="it-IT" sz="1100">
              <a:solidFill>
                <a:schemeClr val="bg1"/>
              </a:solidFill>
              <a:latin typeface="Lucida Grande" pitchFamily="16" charset="0"/>
            </a:endParaRP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Fisiche Naturali</a:t>
            </a:r>
          </a:p>
        </p:txBody>
      </p:sp>
      <p:pic>
        <p:nvPicPr>
          <p:cNvPr id="4113" name="Picture 17">
            <a:extLst>
              <a:ext uri="{FF2B5EF4-FFF2-40B4-BE49-F238E27FC236}">
                <a16:creationId xmlns:a16="http://schemas.microsoft.com/office/drawing/2014/main" id="{B0D1C4F3-EF90-B35B-4638-F23EB646E6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D80BC40D-65A3-B316-B224-648A03CC8C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7C355-BCAC-01FD-98E2-2BC615F1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5DF56E-683C-A25B-A748-912F96A93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D8ECEC-1CCD-3CE7-520B-3999E5654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CF7ECB-2EBB-4E10-A036-8B20E7BC52AC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898C22-FC89-D544-6E79-09167C6A884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EC6C3F7-E58C-4C02-AE20-AD586EA4FEC9}" type="datetime1">
              <a:rPr lang="it-IT" altLang="it-IT"/>
              <a:pPr/>
              <a:t>28/03/2022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253209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0D1FF3-72C3-7850-BDC2-2949BFC8E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34175" y="765175"/>
            <a:ext cx="2136775" cy="536098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64DA55-828E-A704-6E55-BAB11262E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765175"/>
            <a:ext cx="6257925" cy="536098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5C48CF-1807-A313-4BE6-E4D60F8169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745BA9-C55F-4AE9-949F-3DED9DDD21D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7B0155-1F26-75DB-8A39-FD05A93679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06A18FE-BC6C-47A8-8095-0AD18700CD3E}" type="datetime1">
              <a:rPr lang="it-IT" altLang="it-IT"/>
              <a:pPr/>
              <a:t>28/03/2022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16560280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10971-377D-BB97-3F4A-9802027F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619659-7AC0-548C-E27C-FFC34F91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535662-2734-45EA-DBD1-25DA4D14C5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D42815-280B-4827-942A-D0653247098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F49C83-5DD9-2D8E-B8F7-6F592F852EB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72B7C06-1455-49E0-ABB9-69F64C1E0643}" type="datetime1">
              <a:rPr lang="it-IT" altLang="it-IT"/>
              <a:pPr/>
              <a:t>28/03/2022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6800091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5A477-3048-CD22-C898-319EE1D4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12CCD7-C307-0B14-FE5F-D83E4DDC2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A07D70-6716-54FD-31B6-2162EB5CB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0BDA04-87D0-4624-B58C-99A6960DEBF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66314F-C78A-E798-9F97-5DB0389F159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9650D9A-E75D-4468-A02A-62531A0FC7E5}" type="datetime1">
              <a:rPr lang="it-IT" altLang="it-IT"/>
              <a:pPr/>
              <a:t>28/03/2022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82061950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9AB046-C046-EDF7-AAA2-DE83E3E9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A944A-346D-2BDE-2463-1DEC0CBD8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B1B4E1-F939-2DCD-9DC7-4D8E9929B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8F123B-441B-A4F5-9D03-D0F7ADC15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62349D-65EB-4FE4-9D34-3A8D9A40F01C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47CDD93-F9BA-288E-A8B4-3C6859B8A59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DD1836A-BB93-4220-8C84-88B4203FC339}" type="datetime1">
              <a:rPr lang="it-IT" altLang="it-IT"/>
              <a:pPr/>
              <a:t>28/03/2022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29403814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D5C26-AC43-3D83-8E10-99A86429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7823ED-F32E-76A5-5792-E965603A3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7A3204-0308-EEAD-88B4-DA6328C96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1DEF61C-9E8E-9FCC-0DAB-757959BFD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23C920E-D278-0C81-D757-4C31BE295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DB6F17-2DB8-8DDB-2191-8A5891080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75915F-D242-4193-912A-64858741FA0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BD6413A4-EE5A-01D8-BB55-61E50B57059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C0D2705-77C1-430A-A19F-A2712438D466}" type="datetime1">
              <a:rPr lang="it-IT" altLang="it-IT"/>
              <a:pPr/>
              <a:t>28/03/2022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3645598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AE512-C029-7C40-D7BF-3704A3B9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92B3D60-C081-2363-2A00-ADC94DCFE7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4417FE-6990-44F7-A768-92BDE9A8177D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38585-8EB8-56B0-D9B3-5FED72FE04F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E756F02-A197-42E9-B81C-6E6B74BE3C92}" type="datetime1">
              <a:rPr lang="it-IT" altLang="it-IT"/>
              <a:pPr/>
              <a:t>28/03/2022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6548117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63F833B-C529-47FE-664D-EF13ABA6F3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82FA5E-B6D7-43DC-B2E4-090F2DB14F4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AA2046A-695B-005A-55B3-2CDAFEED2F9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1329478-5551-4509-A36D-EAD6B59EF2FC}" type="datetime1">
              <a:rPr lang="it-IT" altLang="it-IT"/>
              <a:pPr/>
              <a:t>28/03/2022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28449156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B0C92D-684E-A874-1E51-F4CB6216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F8E55A-3382-758E-FDC2-049BD335F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B86494-C1C7-670D-B81D-3ED9C4D35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A1F86F1-3B4E-40AF-2952-CC681F496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580ECA-2603-4A49-A612-97180F877C1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636232DD-1B26-9E2F-55E6-1E6D2010A1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7B8FA1C-A653-4D18-A112-6851B807E2CC}" type="datetime1">
              <a:rPr lang="it-IT" altLang="it-IT"/>
              <a:pPr/>
              <a:t>28/03/2022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62455572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1E1D17-AEB3-0631-C7C9-3AA8DF20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686AFA0-96A1-9EA0-A02E-FD8040A87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2E4E7D7-4311-B6EE-2A8E-6E3E7E503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024AC06-5BC4-8E3D-BB0E-F660E4FB9D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7785A1-CC3E-4D9D-A438-036FF094E64D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E3C6594-1646-499D-EBC0-85EE8231CBA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DF91F49-CF81-462C-859F-75A1EB0C4533}" type="datetime1">
              <a:rPr lang="it-IT" altLang="it-IT"/>
              <a:pPr/>
              <a:t>28/03/2022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45016361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50000">
              <a:srgbClr val="545454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extLst>
              <a:ext uri="{FF2B5EF4-FFF2-40B4-BE49-F238E27FC236}">
                <a16:creationId xmlns:a16="http://schemas.microsoft.com/office/drawing/2014/main" id="{E8F4D2D0-6DDE-3AD2-95E8-599549E1B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762000"/>
            <a:ext cx="8621713" cy="59563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C65132AF-BCBB-776B-360D-368D5885B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6294438"/>
            <a:ext cx="8629650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6A3EA23-48BF-C7E0-26FA-93729F6F0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65175"/>
            <a:ext cx="8547100" cy="863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pic>
        <p:nvPicPr>
          <p:cNvPr id="3078" name="Pictur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514F264-41E4-DB84-916C-C5D577E93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6323013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D31BA2-EB1C-A18C-B826-0731FFB35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6315075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Rectangle 12">
            <a:extLst>
              <a:ext uri="{FF2B5EF4-FFF2-40B4-BE49-F238E27FC236}">
                <a16:creationId xmlns:a16="http://schemas.microsoft.com/office/drawing/2014/main" id="{187458D7-5875-7803-9004-05485EE22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Facolt</a:t>
            </a:r>
            <a:r>
              <a:rPr lang="it-IT" altLang="it-IT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 di Scienze </a:t>
            </a: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</a:rPr>
              <a:t>Matematiche</a:t>
            </a:r>
            <a:endParaRPr lang="it-IT" altLang="it-IT" sz="1100">
              <a:solidFill>
                <a:schemeClr val="bg1"/>
              </a:solidFill>
              <a:latin typeface="Lucida Grande" pitchFamily="16" charset="0"/>
            </a:endParaRP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Fisiche Naturali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D021F519-4B7B-5FA3-30EB-8D3E272E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16">
            <a:extLst>
              <a:ext uri="{FF2B5EF4-FFF2-40B4-BE49-F238E27FC236}">
                <a16:creationId xmlns:a16="http://schemas.microsoft.com/office/drawing/2014/main" id="{436274F9-C651-D617-0D77-9D2C94FF6D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20637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Lucida Grande" pitchFamily="16" charset="0"/>
              </a:defRPr>
            </a:lvl1pPr>
          </a:lstStyle>
          <a:p>
            <a:fld id="{FEC0C0AA-7461-4889-B953-2C1CCBB9978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E16986F6-091B-00D9-D211-AA8653C1E2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0" y="20796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Lucida Grande" pitchFamily="16" charset="0"/>
              </a:defRPr>
            </a:lvl1pPr>
          </a:lstStyle>
          <a:p>
            <a:fld id="{22CC2556-23ED-4B12-9EB3-FB5494615420}" type="datetime1">
              <a:rPr lang="it-IT" altLang="it-IT"/>
              <a:pPr/>
              <a:t>28/03/2022</a:t>
            </a:fld>
            <a:endParaRPr lang="it-IT" altLang="it-IT"/>
          </a:p>
        </p:txBody>
      </p:sp>
      <p:pic>
        <p:nvPicPr>
          <p:cNvPr id="3098" name="Picture 26">
            <a:extLst>
              <a:ext uri="{FF2B5EF4-FFF2-40B4-BE49-F238E27FC236}">
                <a16:creationId xmlns:a16="http://schemas.microsoft.com/office/drawing/2014/main" id="{93B39BD6-B838-2E7C-BB1B-7242719FEF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0" name="Rectangle 28">
            <a:extLst>
              <a:ext uri="{FF2B5EF4-FFF2-40B4-BE49-F238E27FC236}">
                <a16:creationId xmlns:a16="http://schemas.microsoft.com/office/drawing/2014/main" id="{8E597FA5-4F12-8473-F9FC-3DAA12480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pic>
        <p:nvPicPr>
          <p:cNvPr id="3101" name="Picture 2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F2EAADD-86DF-66C2-A845-A9162670B5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14838" y="6353175"/>
            <a:ext cx="3127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>
    <p:pull/>
  </p:transition>
  <p:hf hdr="0" ftr="0"/>
  <p:txStyles>
    <p:titleStyle>
      <a:lvl1pPr algn="ctr" rtl="0" fontAlgn="base">
        <a:spcBef>
          <a:spcPct val="0"/>
        </a:spcBef>
        <a:spcAft>
          <a:spcPct val="0"/>
        </a:spcAft>
        <a:defRPr sz="2400" b="1" kern="1200">
          <a:solidFill>
            <a:srgbClr val="568F3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 kern="1200">
          <a:solidFill>
            <a:srgbClr val="568F3F"/>
          </a:solidFill>
          <a:latin typeface="+mn-lt"/>
          <a:ea typeface="+mn-ea"/>
          <a:cs typeface="+mn-cs"/>
        </a:defRPr>
      </a:lvl1pPr>
      <a:lvl2pPr marL="858838" indent="-285750" algn="l" rtl="0" fontAlgn="base">
        <a:spcBef>
          <a:spcPct val="20000"/>
        </a:spcBef>
        <a:spcAft>
          <a:spcPct val="0"/>
        </a:spcAft>
        <a:buClr>
          <a:srgbClr val="568F3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2779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970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8CD1D8B-88A5-1375-3EFE-7C1B4195E4E1}"/>
              </a:ext>
            </a:extLst>
          </p:cNvPr>
          <p:cNvSpPr>
            <a:spLocks noChangeArrowheads="1"/>
          </p:cNvSpPr>
          <p:nvPr>
            <p:ph type="ctrTitle"/>
          </p:nvPr>
        </p:nvSpPr>
        <p:spPr bwMode="auto">
          <a:xfrm>
            <a:off x="609600" y="1600200"/>
            <a:ext cx="7772400" cy="1546225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 sz="2800"/>
              <a:t>Laboratorio di </a:t>
            </a:r>
            <a:br>
              <a:rPr lang="it-IT" altLang="it-IT" sz="2800"/>
            </a:br>
            <a:r>
              <a:rPr lang="it-IT" altLang="it-IT" sz="2800"/>
              <a:t>Algoritmi e Strutture Dati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2C21A45-D188-9CBE-2370-43B964CCE349}"/>
              </a:ext>
            </a:extLst>
          </p:cNvPr>
          <p:cNvSpPr>
            <a:spLocks noChangeArrowheads="1"/>
          </p:cNvSpPr>
          <p:nvPr>
            <p:ph type="subTitle" idx="1"/>
          </p:nvPr>
        </p:nvSpPr>
        <p:spPr bwMode="auto">
          <a:xfrm>
            <a:off x="1295400" y="3505200"/>
            <a:ext cx="6400800" cy="9144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it-IT" altLang="it-IT" sz="2200" b="0">
                <a:solidFill>
                  <a:schemeClr val="tx1"/>
                </a:solidFill>
                <a:latin typeface="Lucida Grande" pitchFamily="16" charset="0"/>
              </a:rPr>
              <a:t>Esercitazione su Ricorsione e Code di Piorit</a:t>
            </a:r>
            <a:r>
              <a:rPr lang="it-IT" altLang="it-IT" sz="2200" b="0">
                <a:solidFill>
                  <a:schemeClr val="tx1"/>
                </a:solidFill>
              </a:rPr>
              <a:t>à</a:t>
            </a:r>
            <a:endParaRPr lang="it-IT" altLang="it-IT" sz="2200" b="0">
              <a:solidFill>
                <a:schemeClr val="tx1"/>
              </a:solidFill>
              <a:latin typeface="Lucida Grande" pitchFamily="16" charset="0"/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52C98A1F-A0CE-09C2-5821-2FA896510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708275"/>
            <a:ext cx="6400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it-IT" altLang="it-IT" sz="1600" b="0">
                <a:solidFill>
                  <a:schemeClr val="tx1"/>
                </a:solidFill>
                <a:latin typeface="Lucida Grande" pitchFamily="16" charset="0"/>
              </a:rPr>
              <a:t>Prof. Aniello Murano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3B91E495-49C4-326B-23BF-758259717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16525"/>
            <a:ext cx="2819400" cy="601663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it-IT" sz="800"/>
              <a:t>Informatica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13917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murano@na.infn.it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2007/2008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A5FDB7CD-C208-66CB-4D63-1CD9B9EC7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38750"/>
            <a:ext cx="2692400" cy="600075"/>
          </a:xfrm>
          <a:prstGeom prst="rect">
            <a:avLst/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it-IT" sz="800" b="0">
                <a:solidFill>
                  <a:srgbClr val="393939"/>
                </a:solidFill>
              </a:rPr>
              <a:t>Lezione numero: 4</a:t>
            </a:r>
          </a:p>
          <a:p>
            <a:pPr algn="l">
              <a:lnSpc>
                <a:spcPct val="90000"/>
              </a:lnSpc>
            </a:pPr>
            <a:endParaRPr lang="it-IT" altLang="it-IT" sz="800" b="0">
              <a:solidFill>
                <a:srgbClr val="393939"/>
              </a:solidFill>
            </a:endParaRPr>
          </a:p>
          <a:p>
            <a:pPr algn="l">
              <a:lnSpc>
                <a:spcPct val="90000"/>
              </a:lnSpc>
            </a:pPr>
            <a:r>
              <a:rPr lang="it-IT" altLang="it-IT" sz="800" b="0">
                <a:solidFill>
                  <a:srgbClr val="393939"/>
                </a:solidFill>
              </a:rPr>
              <a:t>Parole chiave: </a:t>
            </a:r>
            <a:r>
              <a:rPr lang="it-IT" altLang="it-IT" sz="800"/>
              <a:t> Ricorsione, Code a priorita’</a:t>
            </a:r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numero diapositiva 3">
            <a:extLst>
              <a:ext uri="{FF2B5EF4-FFF2-40B4-BE49-F238E27FC236}">
                <a16:creationId xmlns:a16="http://schemas.microsoft.com/office/drawing/2014/main" id="{9842BEAF-0F2D-F868-306B-731C0AF30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0DA5C-73A8-4B5B-8DDA-71A04117CDAB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17" name="Segnaposto data 4">
            <a:extLst>
              <a:ext uri="{FF2B5EF4-FFF2-40B4-BE49-F238E27FC236}">
                <a16:creationId xmlns:a16="http://schemas.microsoft.com/office/drawing/2014/main" id="{B7CF8252-C58D-EE89-8941-F2823F1AD8A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98EE96C-2A89-4045-91C9-AE5C007AC535}" type="datetime1">
              <a:rPr lang="it-IT" altLang="it-IT"/>
              <a:pPr/>
              <a:t>28/03/2022</a:t>
            </a:fld>
            <a:endParaRPr lang="it-IT" altLang="it-IT"/>
          </a:p>
        </p:txBody>
      </p:sp>
      <p:grpSp>
        <p:nvGrpSpPr>
          <p:cNvPr id="621582" name="Group 14">
            <a:extLst>
              <a:ext uri="{FF2B5EF4-FFF2-40B4-BE49-F238E27FC236}">
                <a16:creationId xmlns:a16="http://schemas.microsoft.com/office/drawing/2014/main" id="{9DA318CB-27B7-7FC3-5BA2-30D1B551BC96}"/>
              </a:ext>
            </a:extLst>
          </p:cNvPr>
          <p:cNvGrpSpPr>
            <a:grpSpLocks/>
          </p:cNvGrpSpPr>
          <p:nvPr/>
        </p:nvGrpSpPr>
        <p:grpSpPr bwMode="auto">
          <a:xfrm>
            <a:off x="955675" y="4279900"/>
            <a:ext cx="6591300" cy="1768475"/>
            <a:chOff x="602" y="2696"/>
            <a:chExt cx="4152" cy="1114"/>
          </a:xfrm>
        </p:grpSpPr>
        <p:sp>
          <p:nvSpPr>
            <p:cNvPr id="621570" name="Rectangle 2">
              <a:extLst>
                <a:ext uri="{FF2B5EF4-FFF2-40B4-BE49-F238E27FC236}">
                  <a16:creationId xmlns:a16="http://schemas.microsoft.com/office/drawing/2014/main" id="{A0958610-073B-882D-5455-475159A2C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3656"/>
              <a:ext cx="47" cy="1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21571" name="Rectangle 3">
              <a:extLst>
                <a:ext uri="{FF2B5EF4-FFF2-40B4-BE49-F238E27FC236}">
                  <a16:creationId xmlns:a16="http://schemas.microsoft.com/office/drawing/2014/main" id="{6A6162BC-050C-A295-7BC8-EB85AF261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3680"/>
              <a:ext cx="3958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21572" name="Rectangle 4">
              <a:extLst>
                <a:ext uri="{FF2B5EF4-FFF2-40B4-BE49-F238E27FC236}">
                  <a16:creationId xmlns:a16="http://schemas.microsoft.com/office/drawing/2014/main" id="{D027937D-0B80-115A-7E29-218AFF35A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" y="2705"/>
              <a:ext cx="56" cy="4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21573" name="Rectangle 5">
              <a:extLst>
                <a:ext uri="{FF2B5EF4-FFF2-40B4-BE49-F238E27FC236}">
                  <a16:creationId xmlns:a16="http://schemas.microsoft.com/office/drawing/2014/main" id="{13936DF4-AA6B-AD64-B76F-93253D868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698"/>
              <a:ext cx="56" cy="9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21574" name="Rectangle 6">
              <a:extLst>
                <a:ext uri="{FF2B5EF4-FFF2-40B4-BE49-F238E27FC236}">
                  <a16:creationId xmlns:a16="http://schemas.microsoft.com/office/drawing/2014/main" id="{AFE6753C-63EF-133B-B0DC-3A24C0D70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2696"/>
              <a:ext cx="56" cy="9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21575" name="Rectangle 7">
              <a:extLst>
                <a:ext uri="{FF2B5EF4-FFF2-40B4-BE49-F238E27FC236}">
                  <a16:creationId xmlns:a16="http://schemas.microsoft.com/office/drawing/2014/main" id="{64783C7E-DECE-B8AA-DFD6-C8777065C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566"/>
              <a:ext cx="956" cy="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21576" name="Rectangle 8">
              <a:extLst>
                <a:ext uri="{FF2B5EF4-FFF2-40B4-BE49-F238E27FC236}">
                  <a16:creationId xmlns:a16="http://schemas.microsoft.com/office/drawing/2014/main" id="{0251F1A0-99B4-9183-7A86-2A94D39C1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338"/>
              <a:ext cx="672" cy="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21577" name="Rectangle 9">
              <a:extLst>
                <a:ext uri="{FF2B5EF4-FFF2-40B4-BE49-F238E27FC236}">
                  <a16:creationId xmlns:a16="http://schemas.microsoft.com/office/drawing/2014/main" id="{ADC3F089-CF2A-0DD0-0370-2C951C49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3460"/>
              <a:ext cx="826" cy="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21578" name="Rectangle 10">
              <a:extLst>
                <a:ext uri="{FF2B5EF4-FFF2-40B4-BE49-F238E27FC236}">
                  <a16:creationId xmlns:a16="http://schemas.microsoft.com/office/drawing/2014/main" id="{D5F84428-D91C-07DD-E806-4F7BE39DA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3223"/>
              <a:ext cx="525" cy="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21579" name="Rectangle 11">
              <a:extLst>
                <a:ext uri="{FF2B5EF4-FFF2-40B4-BE49-F238E27FC236}">
                  <a16:creationId xmlns:a16="http://schemas.microsoft.com/office/drawing/2014/main" id="{81F34C92-15D0-E7FB-DC9F-D76E1C12D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110"/>
              <a:ext cx="356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621580" name="Rectangle 12">
            <a:extLst>
              <a:ext uri="{FF2B5EF4-FFF2-40B4-BE49-F238E27FC236}">
                <a16:creationId xmlns:a16="http://schemas.microsoft.com/office/drawing/2014/main" id="{0B58AA83-7918-255A-6A81-52665971F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Torri di Hanoi</a:t>
            </a:r>
            <a:endParaRPr lang="en-US" altLang="it-IT"/>
          </a:p>
        </p:txBody>
      </p:sp>
      <p:sp>
        <p:nvSpPr>
          <p:cNvPr id="621581" name="Rectangle 13">
            <a:extLst>
              <a:ext uri="{FF2B5EF4-FFF2-40B4-BE49-F238E27FC236}">
                <a16:creationId xmlns:a16="http://schemas.microsoft.com/office/drawing/2014/main" id="{8746E682-DD1A-AD4F-AF51-B6595759F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>
                <a:solidFill>
                  <a:srgbClr val="008000"/>
                </a:solidFill>
              </a:rPr>
              <a:t>Quello delle </a:t>
            </a:r>
            <a:r>
              <a:rPr lang="it-IT" altLang="it-IT" i="1">
                <a:solidFill>
                  <a:srgbClr val="008000"/>
                </a:solidFill>
              </a:rPr>
              <a:t>Torri di Hanoi </a:t>
            </a:r>
            <a:r>
              <a:rPr lang="it-IT" altLang="it-IT">
                <a:solidFill>
                  <a:srgbClr val="008000"/>
                </a:solidFill>
              </a:rPr>
              <a:t>è un gioco che si svolge con tre paletti e alcuni dischi di diametro differente con un foro al centro in modo da poter essere infilati nei paletti.</a:t>
            </a:r>
          </a:p>
          <a:p>
            <a:endParaRPr lang="it-IT" altLang="it-IT">
              <a:solidFill>
                <a:srgbClr val="008000"/>
              </a:solidFill>
            </a:endParaRPr>
          </a:p>
          <a:p>
            <a:r>
              <a:rPr lang="it-IT" altLang="it-IT">
                <a:solidFill>
                  <a:srgbClr val="008000"/>
                </a:solidFill>
              </a:rPr>
              <a:t>Inizialmente i dischi sono tutti impilati a piramide sul primo paletto. Il disco più grande è in basso, il più  piccolo in alto.</a:t>
            </a:r>
          </a:p>
          <a:p>
            <a:endParaRPr lang="en-US" altLang="it-IT"/>
          </a:p>
        </p:txBody>
      </p:sp>
      <p:sp>
        <p:nvSpPr>
          <p:cNvPr id="621583" name="AutoShape 15">
            <a:extLst>
              <a:ext uri="{FF2B5EF4-FFF2-40B4-BE49-F238E27FC236}">
                <a16:creationId xmlns:a16="http://schemas.microsoft.com/office/drawing/2014/main" id="{854432CD-1CB7-5C9F-273A-1545CD692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C834CDA0-33CB-EC31-0A45-01D7F7A1A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13B52-F208-4AF7-89B4-86EB36CBAECE}" type="slidenum">
              <a:rPr lang="it-IT" altLang="it-IT"/>
              <a:pPr/>
              <a:t>3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A0058A94-8F90-1FAA-DA09-293D0A35623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267698-345F-49EE-8284-AB5A195572B7}" type="datetime1">
              <a:rPr lang="it-IT" altLang="it-IT"/>
              <a:pPr/>
              <a:t>28/03/2022</a:t>
            </a:fld>
            <a:endParaRPr lang="it-IT" altLang="it-IT"/>
          </a:p>
        </p:txBody>
      </p:sp>
      <p:sp>
        <p:nvSpPr>
          <p:cNvPr id="620546" name="Rectangle 2">
            <a:extLst>
              <a:ext uri="{FF2B5EF4-FFF2-40B4-BE49-F238E27FC236}">
                <a16:creationId xmlns:a16="http://schemas.microsoft.com/office/drawing/2014/main" id="{E3DE3D87-79CC-F3F2-B0FF-AD10EFD8D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Torri di Hanoi</a:t>
            </a:r>
          </a:p>
        </p:txBody>
      </p:sp>
      <p:sp>
        <p:nvSpPr>
          <p:cNvPr id="620547" name="Rectangle 3">
            <a:extLst>
              <a:ext uri="{FF2B5EF4-FFF2-40B4-BE49-F238E27FC236}">
                <a16:creationId xmlns:a16="http://schemas.microsoft.com/office/drawing/2014/main" id="{AF113FAB-5198-4649-886C-4EB489CF1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it-IT" altLang="it-IT"/>
              <a:t>Scopo del gioco:</a:t>
            </a:r>
          </a:p>
          <a:p>
            <a:pPr lvl="1">
              <a:lnSpc>
                <a:spcPct val="95000"/>
              </a:lnSpc>
            </a:pPr>
            <a:r>
              <a:rPr lang="it-IT" altLang="it-IT"/>
              <a:t>Lo scopo del gioco è quello di trasferire i dischi dal paletto di sinistra a quello di destra, senza mai mettere un disco su un altro di dimensione più piccola.</a:t>
            </a:r>
          </a:p>
          <a:p>
            <a:pPr>
              <a:lnSpc>
                <a:spcPct val="95000"/>
              </a:lnSpc>
            </a:pPr>
            <a:endParaRPr lang="it-IT" altLang="it-IT"/>
          </a:p>
          <a:p>
            <a:pPr>
              <a:lnSpc>
                <a:spcPct val="95000"/>
              </a:lnSpc>
            </a:pPr>
            <a:r>
              <a:rPr lang="it-IT" altLang="it-IT"/>
              <a:t>Regole del gioco:</a:t>
            </a:r>
          </a:p>
          <a:p>
            <a:pPr lvl="1">
              <a:lnSpc>
                <a:spcPct val="95000"/>
              </a:lnSpc>
            </a:pPr>
            <a:r>
              <a:rPr lang="it-IT" altLang="it-IT"/>
              <a:t>È possibile spostare un solo disco alla volta; tutti i dischi devono essere sempre infilati nei paletti.</a:t>
            </a:r>
          </a:p>
          <a:p>
            <a:pPr algn="ctr">
              <a:lnSpc>
                <a:spcPct val="95000"/>
              </a:lnSpc>
              <a:buClr>
                <a:srgbClr val="CC0000"/>
              </a:buClr>
              <a:buFont typeface="Monotype Sorts" pitchFamily="2" charset="2"/>
              <a:buNone/>
            </a:pPr>
            <a:endParaRPr lang="it-IT" altLang="it-IT" b="0" u="sng">
              <a:solidFill>
                <a:schemeClr val="tx2"/>
              </a:solidFill>
            </a:endParaRPr>
          </a:p>
          <a:p>
            <a:pPr>
              <a:lnSpc>
                <a:spcPct val="95000"/>
              </a:lnSpc>
              <a:buClr>
                <a:srgbClr val="CC0000"/>
              </a:buClr>
              <a:buFont typeface="Monotype Sorts" pitchFamily="2" charset="2"/>
              <a:buNone/>
            </a:pPr>
            <a:r>
              <a:rPr lang="it-IT" altLang="it-IT"/>
              <a:t>Strategia:</a:t>
            </a:r>
          </a:p>
          <a:p>
            <a:pPr lvl="1">
              <a:lnSpc>
                <a:spcPct val="95000"/>
              </a:lnSpc>
            </a:pPr>
            <a:r>
              <a:rPr lang="it-IT" altLang="it-IT"/>
              <a:t>La strategia consiste nel considerare uno dei paletti come origine e un altro come destinazione. Il terzo paletto sarà utilizzato come deposito temporaneo.</a:t>
            </a:r>
            <a:endParaRPr lang="en-US" altLang="it-IT"/>
          </a:p>
        </p:txBody>
      </p:sp>
      <p:sp>
        <p:nvSpPr>
          <p:cNvPr id="620548" name="AutoShape 4">
            <a:extLst>
              <a:ext uri="{FF2B5EF4-FFF2-40B4-BE49-F238E27FC236}">
                <a16:creationId xmlns:a16="http://schemas.microsoft.com/office/drawing/2014/main" id="{0E386421-BDC1-71E8-0C02-962B32698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9C9D48-7A2D-C3C4-0E29-5CFDA0F706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456B9-C734-4E43-94F3-758C7C457EDF}" type="slidenum">
              <a:rPr lang="it-IT" altLang="it-IT"/>
              <a:pPr/>
              <a:t>4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2E41A5-66D1-468B-A23F-1645EDB0BB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CDB7A4-A6D0-4793-A554-FAD9FB79135A}" type="datetime1">
              <a:rPr lang="it-IT" altLang="it-IT"/>
              <a:pPr/>
              <a:t>28/03/2022</a:t>
            </a:fld>
            <a:endParaRPr lang="it-IT" altLang="it-IT"/>
          </a:p>
        </p:txBody>
      </p:sp>
      <p:sp>
        <p:nvSpPr>
          <p:cNvPr id="619522" name="Rectangle 2">
            <a:extLst>
              <a:ext uri="{FF2B5EF4-FFF2-40B4-BE49-F238E27FC236}">
                <a16:creationId xmlns:a16="http://schemas.microsoft.com/office/drawing/2014/main" id="{3622F48E-5479-8BF9-7036-9AC184100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Strategia</a:t>
            </a:r>
          </a:p>
        </p:txBody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F5F78B1D-0537-4FE8-F9C1-96266157A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20000"/>
              </a:lnSpc>
            </a:pPr>
            <a:endParaRPr lang="it-IT" altLang="it-IT" sz="1800" b="0" u="sng">
              <a:solidFill>
                <a:schemeClr val="tx2"/>
              </a:solidFill>
            </a:endParaRPr>
          </a:p>
          <a:p>
            <a:pPr>
              <a:lnSpc>
                <a:spcPct val="95000"/>
              </a:lnSpc>
            </a:pPr>
            <a:r>
              <a:rPr lang="it-IT" altLang="it-IT" sz="1800"/>
              <a:t>Supponiamo di avere n dischi, numerati dal più piccolo al più grande. Inizialmente sono tutti impilati nel paletto di sinistra.</a:t>
            </a:r>
          </a:p>
          <a:p>
            <a:pPr>
              <a:lnSpc>
                <a:spcPct val="95000"/>
              </a:lnSpc>
            </a:pPr>
            <a:r>
              <a:rPr lang="it-IT" altLang="it-IT" sz="1800"/>
              <a:t>Il problema di spostare n dischi sul paletto di destra può  essere descritto in modo </a:t>
            </a:r>
            <a:r>
              <a:rPr lang="it-IT" altLang="it-IT" sz="1800" u="sng"/>
              <a:t>ricorsivo</a:t>
            </a:r>
            <a:r>
              <a:rPr lang="it-IT" altLang="it-IT" sz="1800"/>
              <a:t> così:</a:t>
            </a:r>
          </a:p>
          <a:p>
            <a:pPr>
              <a:lnSpc>
                <a:spcPct val="95000"/>
              </a:lnSpc>
            </a:pPr>
            <a:endParaRPr lang="it-IT" altLang="it-IT" sz="1800"/>
          </a:p>
          <a:p>
            <a:pPr lvl="1">
              <a:lnSpc>
                <a:spcPct val="95000"/>
              </a:lnSpc>
            </a:pPr>
            <a:r>
              <a:rPr lang="it-IT" altLang="it-IT" sz="1600"/>
              <a:t>Spostare i primi n-1 dischi dal paletto di sinistra a quello di centro.</a:t>
            </a:r>
          </a:p>
          <a:p>
            <a:pPr lvl="1">
              <a:lnSpc>
                <a:spcPct val="95000"/>
              </a:lnSpc>
            </a:pPr>
            <a:r>
              <a:rPr lang="it-IT" altLang="it-IT" sz="1600"/>
              <a:t>Spostare il disco n-esimo (il più grande) sul paletto di destra.</a:t>
            </a:r>
          </a:p>
          <a:p>
            <a:pPr lvl="1">
              <a:lnSpc>
                <a:spcPct val="95000"/>
              </a:lnSpc>
            </a:pPr>
            <a:r>
              <a:rPr lang="it-IT" altLang="it-IT" sz="1600"/>
              <a:t>Spostare i rimanenti n-1 dischi dal paletto di centro a quello di destra.</a:t>
            </a:r>
          </a:p>
          <a:p>
            <a:pPr>
              <a:lnSpc>
                <a:spcPct val="95000"/>
              </a:lnSpc>
              <a:buClr>
                <a:srgbClr val="CC0000"/>
              </a:buClr>
              <a:buFont typeface="Monotype Sorts" pitchFamily="2" charset="2"/>
              <a:buNone/>
            </a:pPr>
            <a:endParaRPr lang="it-IT" altLang="it-IT" sz="1800"/>
          </a:p>
          <a:p>
            <a:pPr>
              <a:lnSpc>
                <a:spcPct val="95000"/>
              </a:lnSpc>
              <a:buClr>
                <a:srgbClr val="CC0000"/>
              </a:buClr>
              <a:buFont typeface="Monotype Sorts" pitchFamily="2" charset="2"/>
              <a:buNone/>
            </a:pPr>
            <a:r>
              <a:rPr lang="it-IT" altLang="it-IT" sz="1800"/>
              <a:t>In questo modo il problema può essere risolto per qualsiasi valore di n&gt;0 (n=0 è la condizione di stop della ricorsione).</a:t>
            </a:r>
            <a:endParaRPr lang="en-US" altLang="it-IT" sz="1800"/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F23A52B5-A54D-C0E7-6550-46D2D466E9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AC30C-BA35-47DE-88D4-8F865C8B86B5}" type="slidenum">
              <a:rPr lang="it-IT" altLang="it-IT"/>
              <a:pPr/>
              <a:t>5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D2D6B3F6-A326-056E-9ED4-97E0AF4DED4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EF9EC18-B51B-4A04-8462-8FE64ADE4E1E}" type="datetime1">
              <a:rPr lang="it-IT" altLang="it-IT"/>
              <a:pPr/>
              <a:t>28/03/2022</a:t>
            </a:fld>
            <a:endParaRPr lang="it-IT" altLang="it-IT"/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BB609387-E62A-3C34-5E4A-CD67A3B5D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Programma</a:t>
            </a:r>
          </a:p>
        </p:txBody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F6EC7509-EF40-20F3-50DE-9EF7980CC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it-IT" altLang="it-IT" sz="2400">
              <a:solidFill>
                <a:schemeClr val="tx2"/>
              </a:solidFill>
            </a:endParaRPr>
          </a:p>
          <a:p>
            <a:r>
              <a:rPr lang="it-IT" altLang="it-IT"/>
              <a:t>Vogliamo un programma che ci dia la strategia da seguire dato il numero di dischi</a:t>
            </a:r>
          </a:p>
          <a:p>
            <a:endParaRPr lang="it-IT" altLang="it-IT"/>
          </a:p>
          <a:p>
            <a:pPr lvl="1"/>
            <a:r>
              <a:rPr lang="it-IT" altLang="it-IT"/>
              <a:t>il primo paletto (quello di sinistra) con Sorgente</a:t>
            </a:r>
          </a:p>
          <a:p>
            <a:pPr lvl="1"/>
            <a:r>
              <a:rPr lang="it-IT" altLang="it-IT"/>
              <a:t>il secondo paletto (quello di centro) con Aux</a:t>
            </a:r>
          </a:p>
          <a:p>
            <a:pPr lvl="1"/>
            <a:r>
              <a:rPr lang="it-IT" altLang="it-IT"/>
              <a:t>il terzo paletto (quello di destra) con Destinazione</a:t>
            </a:r>
          </a:p>
          <a:p>
            <a:pPr>
              <a:buClr>
                <a:srgbClr val="CC0000"/>
              </a:buClr>
              <a:buFont typeface="Monotype Sorts" pitchFamily="2" charset="2"/>
              <a:buNone/>
            </a:pPr>
            <a:endParaRPr lang="it-IT" altLang="it-IT"/>
          </a:p>
          <a:p>
            <a:r>
              <a:rPr lang="it-IT" altLang="it-IT"/>
              <a:t>Definiamo la </a:t>
            </a:r>
            <a:r>
              <a:rPr lang="it-IT" altLang="it-IT" u="sng"/>
              <a:t>procedura ricorsiva</a:t>
            </a:r>
            <a:r>
              <a:rPr lang="it-IT" altLang="it-IT"/>
              <a:t> transfer, che trasferisce n dischi da un paletto all’altro.</a:t>
            </a:r>
          </a:p>
          <a:p>
            <a:endParaRPr lang="en-US" altLang="it-IT"/>
          </a:p>
        </p:txBody>
      </p:sp>
      <p:sp>
        <p:nvSpPr>
          <p:cNvPr id="618500" name="AutoShape 4">
            <a:extLst>
              <a:ext uri="{FF2B5EF4-FFF2-40B4-BE49-F238E27FC236}">
                <a16:creationId xmlns:a16="http://schemas.microsoft.com/office/drawing/2014/main" id="{668B75AA-BEDB-2A79-DF4B-A95CCB64C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A9D5F584-C156-1BDE-8430-531D8B1A29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321C9-50F2-4FC1-AFAF-39A1AED63266}" type="slidenum">
              <a:rPr lang="it-IT" altLang="it-IT"/>
              <a:pPr/>
              <a:t>6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625EAF22-2DF6-AAD8-FDC4-7345A580697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0D02E86-67A3-4F17-B044-C23F79DE84C3}" type="datetime1">
              <a:rPr lang="it-IT" altLang="it-IT"/>
              <a:pPr/>
              <a:t>28/03/2022</a:t>
            </a:fld>
            <a:endParaRPr lang="it-IT" altLang="it-IT"/>
          </a:p>
        </p:txBody>
      </p:sp>
      <p:sp>
        <p:nvSpPr>
          <p:cNvPr id="611330" name="Rectangle 2">
            <a:extLst>
              <a:ext uri="{FF2B5EF4-FFF2-40B4-BE49-F238E27FC236}">
                <a16:creationId xmlns:a16="http://schemas.microsoft.com/office/drawing/2014/main" id="{CA93851B-6556-B952-0BE2-8AC0D093A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Esercitazione su Heap (1)</a:t>
            </a:r>
          </a:p>
        </p:txBody>
      </p:sp>
      <p:sp>
        <p:nvSpPr>
          <p:cNvPr id="611331" name="Rectangle 3">
            <a:extLst>
              <a:ext uri="{FF2B5EF4-FFF2-40B4-BE49-F238E27FC236}">
                <a16:creationId xmlns:a16="http://schemas.microsoft.com/office/drawing/2014/main" id="{4C591CA1-9AC9-BB79-993F-CE9C89C0A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8288" indent="-268288"/>
            <a:r>
              <a:rPr lang="it-IT" altLang="it-IT"/>
              <a:t>Si consideri una coda di priorità per la gestione della coda di stampa di una rete implementata con una struttura dati heap H[MAX]. </a:t>
            </a:r>
          </a:p>
          <a:p>
            <a:pPr marL="268288" indent="-268288"/>
            <a:r>
              <a:rPr lang="it-IT" altLang="it-IT"/>
              <a:t>Si implementino le seguenti funzioni:</a:t>
            </a:r>
          </a:p>
          <a:p>
            <a:pPr lvl="1"/>
            <a:r>
              <a:rPr lang="it-IT" altLang="it-IT"/>
              <a:t>void Heapify(int H[MAX], int el); \\ el è un indice di H</a:t>
            </a:r>
            <a:endParaRPr lang="en-GB" altLang="it-IT"/>
          </a:p>
          <a:p>
            <a:pPr lvl="1"/>
            <a:r>
              <a:rPr lang="en-GB" altLang="it-IT"/>
              <a:t>void BuildHeap(int H[MAX]);</a:t>
            </a:r>
          </a:p>
          <a:p>
            <a:pPr lvl="1"/>
            <a:r>
              <a:rPr lang="en-GB" altLang="it-IT"/>
              <a:t>void HeapSort(int H[MAX]);</a:t>
            </a:r>
            <a:endParaRPr lang="it-IT" altLang="it-IT"/>
          </a:p>
          <a:p>
            <a:pPr lvl="1"/>
            <a:r>
              <a:rPr lang="it-IT" altLang="it-IT"/>
              <a:t>int ricerca (int H[MAX], int el); \\ restituisce l’indice del vettore in cui si trova l’elemento el; e -1 se l’elemento non è presente nel vettore</a:t>
            </a:r>
          </a:p>
          <a:p>
            <a:pPr marL="268288" indent="-268288"/>
            <a:endParaRPr lang="it-IT" altLang="it-IT"/>
          </a:p>
        </p:txBody>
      </p:sp>
      <p:sp>
        <p:nvSpPr>
          <p:cNvPr id="611332" name="AutoShape 4">
            <a:extLst>
              <a:ext uri="{FF2B5EF4-FFF2-40B4-BE49-F238E27FC236}">
                <a16:creationId xmlns:a16="http://schemas.microsoft.com/office/drawing/2014/main" id="{617717B8-2544-DD36-1A63-DE3794BFD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03C09552-E48F-D324-34F3-4686A6F4BB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5E1B9-E366-4E22-81AC-A30A2C7156DB}" type="slidenum">
              <a:rPr lang="it-IT" altLang="it-IT"/>
              <a:pPr/>
              <a:t>7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D2D588D0-AB83-2910-C5C0-E00EA7913F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FDB17DC-BFA0-443D-8C43-FBAE7DF266E6}" type="datetime1">
              <a:rPr lang="it-IT" altLang="it-IT"/>
              <a:pPr/>
              <a:t>28/03/2022</a:t>
            </a:fld>
            <a:endParaRPr lang="it-IT" altLang="it-IT"/>
          </a:p>
        </p:txBody>
      </p:sp>
      <p:sp>
        <p:nvSpPr>
          <p:cNvPr id="610306" name="Rectangle 2">
            <a:extLst>
              <a:ext uri="{FF2B5EF4-FFF2-40B4-BE49-F238E27FC236}">
                <a16:creationId xmlns:a16="http://schemas.microsoft.com/office/drawing/2014/main" id="{95766ABB-1018-79C8-8557-A8D65FE5B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Esercitazione su Heap (2)</a:t>
            </a:r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F2A7E269-ACD3-CCE1-EBD2-EAC44951B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8775" lvl="1" indent="-179388">
              <a:tabLst>
                <a:tab pos="179388" algn="l"/>
              </a:tabLst>
            </a:pPr>
            <a:r>
              <a:rPr lang="it-IT" altLang="it-IT"/>
              <a:t>Si consideri una coda di priorità per la gestione della coda di stampa di una rete realizzata con una struttura dati heap H[MAX]. </a:t>
            </a:r>
          </a:p>
          <a:p>
            <a:pPr marL="358775" lvl="1" indent="-179388">
              <a:tabLst>
                <a:tab pos="179388" algn="l"/>
              </a:tabLst>
            </a:pPr>
            <a:r>
              <a:rPr lang="it-IT" altLang="it-IT"/>
              <a:t>Sia </a:t>
            </a:r>
            <a:r>
              <a:rPr lang="it-IT" altLang="it-IT">
                <a:solidFill>
                  <a:srgbClr val="CC1F02"/>
                </a:solidFill>
              </a:rPr>
              <a:t>heapsize </a:t>
            </a:r>
            <a:r>
              <a:rPr lang="it-IT" altLang="it-IT"/>
              <a:t> la variabile che memorizza la dimensione dell’heap </a:t>
            </a:r>
          </a:p>
          <a:p>
            <a:pPr marL="358775" lvl="1" indent="-179388">
              <a:tabLst>
                <a:tab pos="179388" algn="l"/>
              </a:tabLst>
            </a:pPr>
            <a:r>
              <a:rPr lang="it-IT" altLang="it-IT"/>
              <a:t>Si implementi la funzioni </a:t>
            </a:r>
          </a:p>
          <a:p>
            <a:pPr marL="358775" lvl="1" indent="-179388" algn="ctr">
              <a:buFont typeface="Wingdings" panose="05000000000000000000" pitchFamily="2" charset="2"/>
              <a:buNone/>
              <a:tabLst>
                <a:tab pos="179388" algn="l"/>
              </a:tabLst>
            </a:pPr>
            <a:r>
              <a:rPr lang="it-IT" altLang="it-IT">
                <a:solidFill>
                  <a:srgbClr val="CC1F02"/>
                </a:solidFill>
              </a:rPr>
              <a:t>void annulla_lavoro(int H[MAX], int el)</a:t>
            </a:r>
            <a:r>
              <a:rPr lang="it-IT" altLang="it-IT"/>
              <a:t>, </a:t>
            </a:r>
          </a:p>
          <a:p>
            <a:pPr marL="358775" lvl="1" indent="-179388">
              <a:buFont typeface="Wingdings" panose="05000000000000000000" pitchFamily="2" charset="2"/>
              <a:buNone/>
              <a:tabLst>
                <a:tab pos="179388" algn="l"/>
              </a:tabLst>
            </a:pPr>
            <a:r>
              <a:rPr lang="it-IT" altLang="it-IT"/>
              <a:t>	che presi in input l’heap e un lavoro el (intero) da eliminare provveda ad eliminare el dall’heap. </a:t>
            </a:r>
          </a:p>
          <a:p>
            <a:pPr marL="358775" lvl="1" indent="-179388">
              <a:tabLst>
                <a:tab pos="179388" algn="l"/>
              </a:tabLst>
            </a:pPr>
            <a:r>
              <a:rPr lang="it-IT" altLang="it-IT"/>
              <a:t>Descrivere la complessità della funzione implementata.</a:t>
            </a:r>
          </a:p>
        </p:txBody>
      </p:sp>
      <p:sp>
        <p:nvSpPr>
          <p:cNvPr id="610308" name="Text Box 4">
            <a:extLst>
              <a:ext uri="{FF2B5EF4-FFF2-40B4-BE49-F238E27FC236}">
                <a16:creationId xmlns:a16="http://schemas.microsoft.com/office/drawing/2014/main" id="{A9F58F1A-E457-921F-301F-D9B9B70AD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868863"/>
            <a:ext cx="6408738" cy="941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it-IT" sz="1800"/>
              <a:t>L’esercizio, completo di una breve documentazione (1 pagina), va consegnato via mail al tutor entro 3 giorni lavorativi</a:t>
            </a:r>
          </a:p>
        </p:txBody>
      </p:sp>
      <p:sp>
        <p:nvSpPr>
          <p:cNvPr id="610309" name="AutoShape 5">
            <a:extLst>
              <a:ext uri="{FF2B5EF4-FFF2-40B4-BE49-F238E27FC236}">
                <a16:creationId xmlns:a16="http://schemas.microsoft.com/office/drawing/2014/main" id="{38486753-C1C3-C1C1-49B3-B303E7829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newT13-06">
  <a:themeElements>
    <a:clrScheme name="newT13-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T13-06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newT13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6967CAF6BF21418E1AD87D1BF9C480" ma:contentTypeVersion="2" ma:contentTypeDescription="Create a new document." ma:contentTypeScope="" ma:versionID="d6c4c5a628b31164979bd641217b85c5">
  <xsd:schema xmlns:xsd="http://www.w3.org/2001/XMLSchema" xmlns:xs="http://www.w3.org/2001/XMLSchema" xmlns:p="http://schemas.microsoft.com/office/2006/metadata/properties" xmlns:ns2="0a16c6e6-6b61-49a8-bb9d-3e85b95dc357" targetNamespace="http://schemas.microsoft.com/office/2006/metadata/properties" ma:root="true" ma:fieldsID="5be34db3249f47c29e220a56c37a3a76" ns2:_="">
    <xsd:import namespace="0a16c6e6-6b61-49a8-bb9d-3e85b95dc3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6c6e6-6b61-49a8-bb9d-3e85b95dc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BDBF66-2955-4D03-B840-D5100EF8FE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8C6D93-F837-4D42-9ADC-CF831BD028F7}"/>
</file>

<file path=customXml/itemProps3.xml><?xml version="1.0" encoding="utf-8"?>
<ds:datastoreItem xmlns:ds="http://schemas.openxmlformats.org/officeDocument/2006/customXml" ds:itemID="{0D66091B-AEC4-4446-9AC7-C523F9A9F029}"/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HD:Users:enza:Desktop:newT13-06.pot</Template>
  <TotalTime>1913</TotalTime>
  <Words>477</Words>
  <Application>Microsoft Office PowerPoint</Application>
  <PresentationFormat>Presentazione su schermo (4:3)</PresentationFormat>
  <Paragraphs>57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newT13-06</vt:lpstr>
      <vt:lpstr>Laboratorio di  Algoritmi e Strutture Dati</vt:lpstr>
      <vt:lpstr>Torri di Hanoi</vt:lpstr>
      <vt:lpstr>Torri di Hanoi</vt:lpstr>
      <vt:lpstr>Strategia</vt:lpstr>
      <vt:lpstr>Programma</vt:lpstr>
      <vt:lpstr>Esercitazione su Heap (1)</vt:lpstr>
      <vt:lpstr>Esercitazione su Heap (2)</vt:lpstr>
    </vt:vector>
  </TitlesOfParts>
  <Company>*** ********** * ******** 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******* ********* **************</dc:creator>
  <cp:keywords/>
  <cp:lastModifiedBy>NM</cp:lastModifiedBy>
  <cp:revision>200</cp:revision>
  <cp:lastPrinted>2007-06-13T15:29:27Z</cp:lastPrinted>
  <dcterms:created xsi:type="dcterms:W3CDTF">2007-06-13T12:06:30Z</dcterms:created>
  <dcterms:modified xsi:type="dcterms:W3CDTF">2022-03-29T06:24:14Z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0x010100CC6967CAF6BF21418E1AD87D1BF9C480</vt:lpwstr>
  </property>
</Properties>
</file>