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9" r:id="rId17"/>
    <p:sldId id="288" r:id="rId18"/>
    <p:sldId id="268" r:id="rId19"/>
    <p:sldId id="269" r:id="rId20"/>
    <p:sldId id="270" r:id="rId21"/>
    <p:sldId id="271" r:id="rId22"/>
    <p:sldId id="272" r:id="rId23"/>
    <p:sldId id="273" r:id="rId24"/>
    <p:sldId id="290" r:id="rId25"/>
    <p:sldId id="274" r:id="rId26"/>
  </p:sldIdLst>
  <p:sldSz cx="9144000" cy="6858000" type="screen4x3"/>
  <p:notesSz cx="7086600" cy="102219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rgbClr val="CF520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1002"/>
    <a:srgbClr val="0000CC"/>
    <a:srgbClr val="0000FF"/>
    <a:srgbClr val="568F3F"/>
    <a:srgbClr val="FFFFFF"/>
    <a:srgbClr val="CDCDCD"/>
    <a:srgbClr val="C74C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49B07-A413-53B0-F43E-E967E7F960FC}" v="1" dt="2022-04-01T12:52:01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57" autoAdjust="0"/>
    <p:restoredTop sz="94657" autoAdjust="0"/>
  </p:normalViewPr>
  <p:slideViewPr>
    <p:cSldViewPr>
      <p:cViewPr varScale="1">
        <p:scale>
          <a:sx n="53" d="100"/>
          <a:sy n="53" d="100"/>
        </p:scale>
        <p:origin x="-84" y="-330"/>
      </p:cViewPr>
      <p:guideLst>
        <p:guide orient="horz" pos="3264"/>
        <p:guide pos="28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648" y="-11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IGI MERCORIO" userId="S::g.mercorio@studenti.unina.it::5a6ed560-5714-41b0-b0b2-f32c4e352e30" providerId="AD" clId="Web-{02849B07-A413-53B0-F43E-E967E7F960FC}"/>
    <pc:docChg chg="modSld">
      <pc:chgData name="GIANLUIGI MERCORIO" userId="S::g.mercorio@studenti.unina.it::5a6ed560-5714-41b0-b0b2-f32c4e352e30" providerId="AD" clId="Web-{02849B07-A413-53B0-F43E-E967E7F960FC}" dt="2022-04-01T12:52:01.879" v="0" actId="1076"/>
      <pc:docMkLst>
        <pc:docMk/>
      </pc:docMkLst>
      <pc:sldChg chg="modSp">
        <pc:chgData name="GIANLUIGI MERCORIO" userId="S::g.mercorio@studenti.unina.it::5a6ed560-5714-41b0-b0b2-f32c4e352e30" providerId="AD" clId="Web-{02849B07-A413-53B0-F43E-E967E7F960FC}" dt="2022-04-01T12:52:01.879" v="0" actId="1076"/>
        <pc:sldMkLst>
          <pc:docMk/>
          <pc:sldMk cId="0" sldId="261"/>
        </pc:sldMkLst>
        <pc:spChg chg="mod">
          <ac:chgData name="GIANLUIGI MERCORIO" userId="S::g.mercorio@studenti.unina.it::5a6ed560-5714-41b0-b0b2-f32c4e352e30" providerId="AD" clId="Web-{02849B07-A413-53B0-F43E-E967E7F960FC}" dt="2022-04-01T12:52:01.879" v="0" actId="1076"/>
          <ac:spMkLst>
            <pc:docMk/>
            <pc:sldMk cId="0" sldId="261"/>
            <ac:spMk id="431107" creationId="{6E02B6E2-E6E9-E337-27B3-8233C119E4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54D0EAA-79FB-3168-2141-A05ECABA63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CD3F5D-651A-3003-14AC-7085876762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52062DC0-E214-4504-BA96-C8D2F589CAB2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577AFE9-FF91-673E-74E3-BAF814831C5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725C826-AF49-EC1F-5A81-96831A7819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9344D1B-FA9C-4B70-B1ED-FE0E92CF69E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B3A9677-17A7-9B57-60EE-4F7AB6B03D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0FF018-0600-E925-D796-BAA86237E0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418D686-348F-42E1-8CA0-3626AD54E69E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79AED99-4A64-6A4E-74A8-3955B74CD0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0FB9DBF-4027-A3C3-C046-59C2D434A9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FBFE8B4-6486-007A-1EE3-C9F7765FE6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93507A1-5A13-DEF4-26C0-61F4FC76B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0738"/>
            <a:ext cx="30702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D36C2385-FEB2-48C0-8BFF-B3AF76A8D93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6C3DA44-B656-B41B-BC85-16C3C765E2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8A0883-478D-4557-8AA6-AF6B0C36A402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8F8F82-A175-050F-69E1-01083729A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80658-4C1D-4910-8C68-DA34462850F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3955839-1C8D-DCB4-7DC6-E0D37C9B8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3D02FB2-790B-15E8-4AE9-8E92C6F4B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E49A762D-3D6F-73B9-9F1B-795810E4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774700"/>
            <a:ext cx="8621712" cy="54991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2F40D933-8D57-9229-5A09-E83D7432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4063"/>
            <a:ext cx="8624887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BC4A25AE-4E01-B9EC-FCC9-08DCB242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6369050"/>
            <a:ext cx="4264025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30DE0C-1095-D06E-8E40-D3B2C01A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75338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Rectangle 12">
            <a:extLst>
              <a:ext uri="{FF2B5EF4-FFF2-40B4-BE49-F238E27FC236}">
                <a16:creationId xmlns:a16="http://schemas.microsoft.com/office/drawing/2014/main" id="{3F3EDAB7-35B3-086A-86F8-CA6B0DB2D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5194300"/>
            <a:ext cx="8623300" cy="701675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B8E377A6-A20F-FFD7-EB51-EDA9796B10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5254625"/>
            <a:ext cx="15573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721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Corso di Laurea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Codice insegnamento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Email docente</a:t>
            </a:r>
            <a:endParaRPr lang="it-IT" altLang="it-IT" sz="900" b="0">
              <a:solidFill>
                <a:srgbClr val="545454"/>
              </a:solidFill>
            </a:endParaRPr>
          </a:p>
          <a:p>
            <a:pPr algn="l" eaLnBrk="0" hangingPunct="0"/>
            <a:r>
              <a:rPr lang="it-IT" altLang="it-IT" sz="900">
                <a:solidFill>
                  <a:srgbClr val="545454"/>
                </a:solidFill>
              </a:rPr>
              <a:t>Anno accademico</a:t>
            </a:r>
            <a:endParaRPr lang="it-IT" altLang="it-IT" sz="900" b="0">
              <a:solidFill>
                <a:srgbClr val="545454"/>
              </a:solidFill>
            </a:endParaRP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AEF4D435-1325-4C8D-AB62-10A528EFA0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EE75880C-4C25-1400-382D-AFD3946718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AE648DA3-9CB8-2151-F7B7-16C585686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19017-D294-A88D-B63E-E2DBF361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5CFC6A-212D-F1C5-3ECF-E2B158A8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2905D8-E02A-84C1-6692-10CAB63DC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28170E-BD1A-41C4-AA35-5573A4BC30F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16C902-1C07-5227-2858-A0FAEFEE67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F10701C-EEE8-4803-92E4-9F71A39D1A0B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798631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7E241B-ABF8-4682-5B1E-5CCE813D0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4175" y="765175"/>
            <a:ext cx="2136775" cy="536098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A265B8-274D-32B3-85C2-0F1D7E63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765175"/>
            <a:ext cx="6257925" cy="53609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F1EADF-DB0C-A289-90AB-4FA280917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30AA64-9CE5-4C6B-AF93-21E541E835A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9A8708-FCE3-DC21-A83F-A916AED519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940847B-CAD2-49B1-B726-71E1797AF659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670835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441D7-AD04-7F8C-2408-B08ADC81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65175"/>
            <a:ext cx="8547100" cy="863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1F135F-DA27-99D0-9348-1AABED5CE2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48D01D-68FA-97BF-599B-0CD12E28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95FAC5-45EF-CB28-05A8-0F128C35E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67400" y="2063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74DC05D3-6144-42F6-81FE-35E6DD8E773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DBF3FB9-DA1E-2B3E-5129-DC7CEC484C9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286000" y="207963"/>
            <a:ext cx="966788" cy="457200"/>
          </a:xfrm>
        </p:spPr>
        <p:txBody>
          <a:bodyPr/>
          <a:lstStyle>
            <a:lvl1pPr>
              <a:defRPr/>
            </a:lvl1pPr>
          </a:lstStyle>
          <a:p>
            <a:fld id="{CB5B1A67-8D1E-4F17-8D1E-CA52729206B8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76461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329C9-D212-3D4F-84B7-506C689B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1E332-1077-32F8-BD86-C7F29656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25E95-D1F7-4BC4-BC54-68FA41F2E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44909-67A5-472D-B537-EDA07F93A16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28372A-2C8C-8964-665D-C8A2EBE3FD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D008190-10CD-46E9-84F5-423AB5CD4F53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8039457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17E8C-B0FF-7FC1-B247-4E74B6A4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B19CC2-60E6-27D8-63A8-550D4CBA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75C361-1EA3-3E67-0CF7-D6243F83E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ECB6CB-6417-4B19-84C2-29E7ED273FBA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5ED0BE-CED6-2867-2F43-C59F80695C4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D30F522-9DEA-430E-B16E-818500D71A4E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16367250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A4298-D56F-82B4-1919-9B1462F8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134DA-D8D3-52FE-5D64-26F52A1F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DDA11-45E9-9066-9376-05410906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BB5401-094D-EED8-31B8-0D1CD3944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A848E-7B96-44AC-B7C7-DBFDBE60BC3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878994F-FF77-95EB-9D90-4CC8B3FF06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E6E1D3E-8C09-4C4A-933E-13E6113D8914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08865527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46A84-498E-FC75-1852-1913D7AA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AE9DB0-9768-4951-4404-955EDD37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8F1B77-3438-845B-264B-3B1098C4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4A2C98A-01AE-7E39-D011-32E2E3A89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6DCF63-47F0-E0A2-4BC3-5145F45A3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DC3A67-7064-5113-D939-AC8D32B079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1EA9DD-E243-4FB7-8AC3-B3A25064FA9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6599B05-030F-FA42-30BD-93D0FD45037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B211AF0-7FCE-4ADA-981B-917466157389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47741376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C53D8-5E8D-B34C-F992-0FCBB1AD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30F82D3-479B-A190-2E9C-761F24C8B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26A31D-0E01-4678-95E3-8C87A90E7E3A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E1601-508B-8AE5-C74B-0C91301F0B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47E295F-776B-42A6-94F9-1C10E75B27C0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12805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9443883-8ADB-7648-3931-3DE9A68B2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6785D7-750D-4B4B-BEFC-83FFC151788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42BBEC-B7FA-1294-EFCC-8E5ED80412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EC521E0-D54D-45D1-9B30-FD5E1EB1C9C0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029495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2DA36-22B2-4FFF-7CF5-A7054B4F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042B8A-1FCD-C1DC-B7B2-C9D1C4D4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2979D7-7010-306E-BAE4-1FB5006E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C29357-A0DA-3D64-7105-36EA824AB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A7B69-458A-48F7-8452-043F5BF19B9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7DB9AE8-83BD-5658-9BD2-80F05F033A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C999653-6DBC-456F-A695-8A2183425B3D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286343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04B85-C221-1475-185D-9EEF023D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6107356-568E-B241-1529-1C3998F2B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FAA30F-031B-FEE1-43ED-71001DC8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50B043-304B-FF45-1714-C1F72AAF6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052156-4E2A-4F54-98DA-22AB42A9CCE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BF0CDCE-DF01-0AC1-2853-B70F2FD5E8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42CC230-306A-4E9E-BE90-83A3D39AD6AF}" type="datetime1">
              <a:rPr lang="it-IT" altLang="it-IT"/>
              <a:pPr/>
              <a:t>01/04/2022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2036730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545454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id="{FE3CE8B4-1EED-923F-2520-3592917B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62000"/>
            <a:ext cx="8621713" cy="5956300"/>
          </a:xfrm>
          <a:prstGeom prst="roundRect">
            <a:avLst>
              <a:gd name="adj" fmla="val 4338"/>
            </a:avLst>
          </a:prstGeom>
          <a:solidFill>
            <a:schemeClr val="bg1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52A686BD-808E-35E6-6ED6-F84B26DD1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6294438"/>
            <a:ext cx="8629650" cy="447675"/>
          </a:xfrm>
          <a:prstGeom prst="roundRect">
            <a:avLst>
              <a:gd name="adj" fmla="val 25176"/>
            </a:avLst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54545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B05B5D5-FDCA-A618-9CB5-0E0250E75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65175"/>
            <a:ext cx="8547100" cy="863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pic>
        <p:nvPicPr>
          <p:cNvPr id="3078" name="Pictur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F0CE44-B84E-2E5A-CA57-21AA0FEE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323013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3D7C3-45FD-CA2B-33F5-5591FEFF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6315075"/>
            <a:ext cx="8477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>
            <a:extLst>
              <a:ext uri="{FF2B5EF4-FFF2-40B4-BE49-F238E27FC236}">
                <a16:creationId xmlns:a16="http://schemas.microsoft.com/office/drawing/2014/main" id="{399BF8E5-AA07-DAC9-38B3-1FABB6F6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19685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Facolt</a:t>
            </a:r>
            <a:r>
              <a:rPr lang="it-IT" altLang="it-IT" sz="1100">
                <a:solidFill>
                  <a:schemeClr val="bg1"/>
                </a:solidFill>
                <a:latin typeface="Arial" panose="020B0604020202020204" pitchFamily="34" charset="0"/>
              </a:rPr>
              <a:t>à</a:t>
            </a:r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 di Scienze </a:t>
            </a: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</a:rPr>
              <a:t>Matematiche</a:t>
            </a:r>
            <a:endParaRPr lang="it-IT" altLang="it-IT" sz="1100">
              <a:solidFill>
                <a:schemeClr val="bg1"/>
              </a:solidFill>
              <a:latin typeface="Lucida Grande" pitchFamily="16" charset="0"/>
            </a:endParaRPr>
          </a:p>
          <a:p>
            <a:pPr algn="l" eaLnBrk="0" hangingPunct="0"/>
            <a:r>
              <a:rPr lang="it-IT" altLang="it-IT" sz="1100">
                <a:solidFill>
                  <a:schemeClr val="bg1"/>
                </a:solidFill>
                <a:latin typeface="Lucida Grande" pitchFamily="16" charset="0"/>
              </a:rPr>
              <a:t>Fisiche Naturali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6969EE12-09E7-814A-E5D5-2E614238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44463"/>
            <a:ext cx="176688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6">
            <a:extLst>
              <a:ext uri="{FF2B5EF4-FFF2-40B4-BE49-F238E27FC236}">
                <a16:creationId xmlns:a16="http://schemas.microsoft.com/office/drawing/2014/main" id="{762206FA-A923-32CD-711D-01DD84C557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20637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AFB3F9BB-76FF-446F-8435-CC504E727EBD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A68D367C-006A-9DD5-5540-DCF6CC4AB1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0" y="20796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 b="0">
                <a:solidFill>
                  <a:schemeClr val="bg2"/>
                </a:solidFill>
                <a:latin typeface="Lucida Grande" pitchFamily="16" charset="0"/>
              </a:defRPr>
            </a:lvl1pPr>
          </a:lstStyle>
          <a:p>
            <a:fld id="{C30ECB5E-C5C7-4048-B978-920292B425F5}" type="datetime1">
              <a:rPr lang="it-IT" altLang="it-IT"/>
              <a:pPr/>
              <a:t>01/04/2022</a:t>
            </a:fld>
            <a:endParaRPr lang="it-IT" altLang="it-IT"/>
          </a:p>
        </p:txBody>
      </p:sp>
      <p:pic>
        <p:nvPicPr>
          <p:cNvPr id="3098" name="Picture 26">
            <a:extLst>
              <a:ext uri="{FF2B5EF4-FFF2-40B4-BE49-F238E27FC236}">
                <a16:creationId xmlns:a16="http://schemas.microsoft.com/office/drawing/2014/main" id="{800F8910-9447-1204-F951-C731BA9895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152400"/>
            <a:ext cx="468312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Rectangle 28">
            <a:extLst>
              <a:ext uri="{FF2B5EF4-FFF2-40B4-BE49-F238E27FC236}">
                <a16:creationId xmlns:a16="http://schemas.microsoft.com/office/drawing/2014/main" id="{C0AA081B-8507-0490-59DA-D60BA2EFF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pic>
        <p:nvPicPr>
          <p:cNvPr id="3101" name="Picture 2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F140303-4872-26D5-BF75-0842818D9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4838" y="6353175"/>
            <a:ext cx="312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 kern="1200">
          <a:solidFill>
            <a:srgbClr val="568F3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568F3F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 kern="1200">
          <a:solidFill>
            <a:srgbClr val="568F3F"/>
          </a:solidFill>
          <a:latin typeface="+mn-lt"/>
          <a:ea typeface="+mn-ea"/>
          <a:cs typeface="+mn-cs"/>
        </a:defRPr>
      </a:lvl1pPr>
      <a:lvl2pPr marL="858838" indent="-285750" algn="l" rtl="0" fontAlgn="base">
        <a:spcBef>
          <a:spcPct val="20000"/>
        </a:spcBef>
        <a:spcAft>
          <a:spcPct val="0"/>
        </a:spcAft>
        <a:buClr>
          <a:srgbClr val="568F3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779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0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28600" algn="l" rtl="0" fontAlgn="base">
        <a:spcBef>
          <a:spcPct val="20000"/>
        </a:spcBef>
        <a:spcAft>
          <a:spcPct val="0"/>
        </a:spcAft>
        <a:buClr>
          <a:srgbClr val="568F3F"/>
        </a:buClr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31AB74-EFAC-F8B2-11D4-7CD10C8C96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600200"/>
            <a:ext cx="7772400" cy="154622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/>
              <a:t>Laboratorio di </a:t>
            </a:r>
            <a:br>
              <a:rPr lang="it-IT" altLang="it-IT" sz="2800"/>
            </a:br>
            <a:r>
              <a:rPr lang="it-IT" altLang="it-IT" sz="2800"/>
              <a:t>Algoritmi e Strutture Dati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C0F70C8-DCCD-D94E-20D9-4ABF6C912F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3505200"/>
            <a:ext cx="6400800" cy="9144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it-IT" altLang="it-IT" sz="2200" b="0">
                <a:solidFill>
                  <a:schemeClr val="tx1"/>
                </a:solidFill>
                <a:latin typeface="Lucida Grande" pitchFamily="16" charset="0"/>
              </a:rPr>
              <a:t>Alberi Binari di Ricerca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AFCFDE54-4CD4-593F-9237-24714F423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708275"/>
            <a:ext cx="6400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it-IT" altLang="it-IT" sz="1600" b="0">
                <a:solidFill>
                  <a:schemeClr val="tx1"/>
                </a:solidFill>
                <a:latin typeface="Lucida Grande" pitchFamily="16" charset="0"/>
              </a:rPr>
              <a:t>Prof. Aniello Murano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F7A3126E-5E75-66B4-D49F-81CFF13DA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16525"/>
            <a:ext cx="2819400" cy="601663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/>
              <a:t>Informatica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13917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murano@na.infn.it</a:t>
            </a:r>
          </a:p>
          <a:p>
            <a:pPr algn="l">
              <a:lnSpc>
                <a:spcPct val="90000"/>
              </a:lnSpc>
            </a:pPr>
            <a:r>
              <a:rPr lang="it-IT" altLang="it-IT" sz="800"/>
              <a:t>2007/2008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14A9EC36-741E-3838-8766-70C8F768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38750"/>
            <a:ext cx="2692400" cy="600075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 b="1">
                <a:solidFill>
                  <a:srgbClr val="568F3F"/>
                </a:solidFill>
                <a:latin typeface="Verdana" panose="020B0604030504040204" pitchFamily="34" charset="0"/>
              </a:defRPr>
            </a:lvl1pPr>
            <a:lvl2pPr indent="115888">
              <a:spcBef>
                <a:spcPct val="20000"/>
              </a:spcBef>
              <a:buClr>
                <a:srgbClr val="568F3F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indent="134938">
              <a:spcBef>
                <a:spcPct val="20000"/>
              </a:spcBef>
              <a:buClr>
                <a:srgbClr val="568F3F"/>
              </a:buCl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indent="96838">
              <a:spcBef>
                <a:spcPct val="20000"/>
              </a:spcBef>
              <a:buClr>
                <a:srgbClr val="568F3F"/>
              </a:buClr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indent="58738">
              <a:spcBef>
                <a:spcPct val="20000"/>
              </a:spcBef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indent="58738" algn="ctr" fontAlgn="base">
              <a:spcBef>
                <a:spcPct val="20000"/>
              </a:spcBef>
              <a:spcAft>
                <a:spcPct val="0"/>
              </a:spcAft>
              <a:buClr>
                <a:srgbClr val="568F3F"/>
              </a:buCl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Lezione numero: 11</a:t>
            </a:r>
          </a:p>
          <a:p>
            <a:pPr algn="l">
              <a:lnSpc>
                <a:spcPct val="90000"/>
              </a:lnSpc>
            </a:pPr>
            <a:endParaRPr lang="it-IT" altLang="it-IT" sz="800" b="0">
              <a:solidFill>
                <a:srgbClr val="393939"/>
              </a:solidFill>
            </a:endParaRPr>
          </a:p>
          <a:p>
            <a:pPr algn="l">
              <a:lnSpc>
                <a:spcPct val="90000"/>
              </a:lnSpc>
            </a:pPr>
            <a:r>
              <a:rPr lang="it-IT" altLang="it-IT" sz="800" b="0">
                <a:solidFill>
                  <a:srgbClr val="393939"/>
                </a:solidFill>
              </a:rPr>
              <a:t>Parole chiave: </a:t>
            </a:r>
            <a:r>
              <a:rPr lang="it-IT" altLang="it-IT" sz="800"/>
              <a:t> Alberi Binari, Ricerca Binaria, Visite di Alberi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31682089-639F-04E6-EE6A-FC5196A66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61FC9-2B51-4015-B1EF-C77A8111AB73}" type="slidenum">
              <a:rPr lang="it-IT" altLang="it-IT"/>
              <a:pPr/>
              <a:t>10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F021DCCF-7F61-64C3-6651-61E37EB9C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1C722C-DFBA-4567-BBA2-8FF39A5B6054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B14143F9-E512-2002-8238-9E7EFB8A4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Visita Postordine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56DE241A-9C23-178D-5384-1AA76A7C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 b="0"/>
              <a:t>Nella visita in postordine, se </a:t>
            </a:r>
            <a:r>
              <a:rPr lang="it-IT" altLang="it-IT"/>
              <a:t>l’albero non è vuoto:</a:t>
            </a:r>
          </a:p>
          <a:p>
            <a:pPr marL="742950" lvl="1"/>
            <a:r>
              <a:rPr lang="it-IT" altLang="it-IT"/>
              <a:t>Si visita in postordine il sottoalbero sinistro;</a:t>
            </a:r>
          </a:p>
          <a:p>
            <a:pPr marL="742950" lvl="1"/>
            <a:r>
              <a:rPr lang="it-IT" altLang="it-IT"/>
              <a:t>Si visita in postordine il sottoalbero destro;</a:t>
            </a:r>
          </a:p>
          <a:p>
            <a:pPr marL="742950" lvl="1"/>
            <a:r>
              <a:rPr lang="it-IT" altLang="it-IT"/>
              <a:t>Si analizza la radice dell’albero.</a:t>
            </a:r>
          </a:p>
          <a:p>
            <a:pPr marL="742950" lvl="1"/>
            <a:endParaRPr lang="it-IT" altLang="it-IT"/>
          </a:p>
          <a:p>
            <a:pPr marL="742950" lvl="1"/>
            <a:endParaRPr lang="it-IT" altLang="it-IT"/>
          </a:p>
          <a:p>
            <a:pPr marL="742950" lvl="1"/>
            <a:endParaRPr lang="it-IT" altLang="it-IT"/>
          </a:p>
          <a:p>
            <a:pPr marL="742950" lvl="1"/>
            <a:endParaRPr lang="it-IT" altLang="it-IT"/>
          </a:p>
          <a:p>
            <a:pPr marL="742950" lvl="1"/>
            <a:endParaRPr lang="it-IT" altLang="it-IT"/>
          </a:p>
          <a:p>
            <a:pPr marL="742950" lvl="1"/>
            <a:endParaRPr lang="it-IT" altLang="it-IT"/>
          </a:p>
          <a:p>
            <a:pPr marL="342900" indent="-342900"/>
            <a:r>
              <a:rPr lang="it-IT" altLang="it-IT"/>
              <a:t>Nella visita in ordine del precedente albero i nodi verrebbero visitati nel seguente ordine: 3, 4, 2, 6, 7, 5, 1</a:t>
            </a:r>
          </a:p>
          <a:p>
            <a:pPr marL="342900" indent="-342900"/>
            <a:endParaRPr lang="it-IT" altLang="it-IT"/>
          </a:p>
        </p:txBody>
      </p:sp>
      <p:pic>
        <p:nvPicPr>
          <p:cNvPr id="435204" name="Picture 4">
            <a:extLst>
              <a:ext uri="{FF2B5EF4-FFF2-40B4-BE49-F238E27FC236}">
                <a16:creationId xmlns:a16="http://schemas.microsoft.com/office/drawing/2014/main" id="{5A8196BC-1A41-10BB-154C-0F3E0AE6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3011488"/>
            <a:ext cx="6075362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5206" name="AutoShape 6">
            <a:extLst>
              <a:ext uri="{FF2B5EF4-FFF2-40B4-BE49-F238E27FC236}">
                <a16:creationId xmlns:a16="http://schemas.microsoft.com/office/drawing/2014/main" id="{83DB7B45-4774-FBF7-7F5A-3C8D892A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606B715E-14FF-A76B-5EF2-EBACDB25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DD6F-2118-46EA-9819-CC226B2534EF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218DF4BB-89CF-8E78-8C08-7ED16D5084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7D169C-1856-48BC-9962-E394E0E19A8D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6014C428-A1D0-33B0-0D69-94F05EADB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Codice per la visita di un albero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E0911F87-67EB-C196-0928-FCAE27F50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void visita_in_preordine(struct nodo *radice) { 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if(radice) { 	printf("%d ",radice-&gt;inforadice);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		visita_in_preordine(radice-&gt;sinistro);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		visita_in_preordine(radice-&gt;destro); } }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endParaRPr lang="it-IT" altLang="it-IT" sz="1600" b="0"/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void visita_in_ordine(struct nodo *radice){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if(radice) {	visita_in_ordine(radice-&gt;sinistro);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		printf("%d ",radice-&gt;inforadice);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		visita_in_ordine(radice-&gt;destro); } }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endParaRPr lang="it-IT" altLang="it-IT" sz="1600" b="0"/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void visita_in_postordine(struct nodo *radice) {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if(radice) {	visita_in_postordine(radice-&gt;sinistro);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		visita_in_postordine(radice-&gt;destro);</a:t>
            </a:r>
          </a:p>
          <a:p>
            <a:pPr marL="342900" indent="-342900">
              <a:lnSpc>
                <a:spcPct val="90000"/>
              </a:lnSpc>
              <a:spcAft>
                <a:spcPct val="10000"/>
              </a:spcAft>
            </a:pPr>
            <a:r>
              <a:rPr lang="it-IT" altLang="it-IT" sz="1600" b="0"/>
              <a:t>			printf("%d ",radice-&gt;inforadice); } }</a:t>
            </a:r>
          </a:p>
        </p:txBody>
      </p:sp>
      <p:sp>
        <p:nvSpPr>
          <p:cNvPr id="436229" name="AutoShape 5">
            <a:extLst>
              <a:ext uri="{FF2B5EF4-FFF2-40B4-BE49-F238E27FC236}">
                <a16:creationId xmlns:a16="http://schemas.microsoft.com/office/drawing/2014/main" id="{D2032C0D-4E42-4A2A-6C29-B2F67BD3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66F00113-0324-21B0-DE21-4BDCC04FA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B5EF-D7CB-495C-9933-72EA448E0E34}" type="slidenum">
              <a:rPr lang="it-IT" altLang="it-IT"/>
              <a:pPr/>
              <a:t>12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BE41F68A-9D71-643E-0EF9-FCE93D9AC0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8793C7-9355-4C7B-9361-033701BCB9D2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7250" name="Rectangle 2">
            <a:extLst>
              <a:ext uri="{FF2B5EF4-FFF2-40B4-BE49-F238E27FC236}">
                <a16:creationId xmlns:a16="http://schemas.microsoft.com/office/drawing/2014/main" id="{D253708B-0B98-1AC5-B9C1-BD62A27DF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 binari di ricerca (ABR)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CCD21089-B457-AFEB-806E-6F25EAE28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0363" lvl="1" indent="-180975"/>
            <a:r>
              <a:rPr lang="it-IT" altLang="it-IT"/>
              <a:t>Un albero binario di ricerca (ABR) è un albero binario in cui per ogni nodo dell’albero N tutti i nodi del sottoalbero sinistro di N hanno un valore minore o uguale di quello di N e tutti i nodi del sottoalbero destro hanno un valore maggiore di quello del nodo N.</a:t>
            </a:r>
          </a:p>
          <a:p>
            <a:pPr marL="360363" lvl="1" indent="-180975"/>
            <a:endParaRPr lang="it-IT" altLang="it-IT"/>
          </a:p>
          <a:p>
            <a:pPr marL="360363" lvl="1" indent="-180975"/>
            <a:endParaRPr lang="it-IT" altLang="it-IT"/>
          </a:p>
          <a:p>
            <a:pPr marL="360363" lvl="1" indent="-180975"/>
            <a:endParaRPr lang="it-IT" altLang="it-IT"/>
          </a:p>
          <a:p>
            <a:pPr marL="360363" lvl="1" indent="-180975"/>
            <a:endParaRPr lang="it-IT" altLang="it-IT"/>
          </a:p>
          <a:p>
            <a:pPr marL="360363" lvl="1" indent="-180975"/>
            <a:endParaRPr lang="it-IT" altLang="it-IT"/>
          </a:p>
          <a:p>
            <a:pPr marL="360363" lvl="1" indent="-180975"/>
            <a:endParaRPr lang="it-IT" altLang="it-IT"/>
          </a:p>
          <a:p>
            <a:pPr marL="360363" lvl="1" indent="-180975"/>
            <a:r>
              <a:rPr lang="it-IT" altLang="it-IT"/>
              <a:t>Il vantaggio principale di tale organizzazione è nella </a:t>
            </a:r>
            <a:r>
              <a:rPr lang="it-IT" altLang="it-IT" b="1"/>
              <a:t>ricerca</a:t>
            </a:r>
            <a:r>
              <a:rPr lang="it-IT" altLang="it-IT"/>
              <a:t>. </a:t>
            </a:r>
          </a:p>
          <a:p>
            <a:pPr marL="360363" lvl="1" indent="-180975"/>
            <a:r>
              <a:rPr lang="it-IT" altLang="it-IT"/>
              <a:t>Ogni volta che bisogna ricercare un elemento, il confronto del valore di un nodo dell’albero permette di eliminare dalla fase di ricerca o il sottoalbero corrente di destra o quello di sinistra.</a:t>
            </a:r>
          </a:p>
        </p:txBody>
      </p:sp>
      <p:pic>
        <p:nvPicPr>
          <p:cNvPr id="437252" name="Picture 4">
            <a:extLst>
              <a:ext uri="{FF2B5EF4-FFF2-40B4-BE49-F238E27FC236}">
                <a16:creationId xmlns:a16="http://schemas.microsoft.com/office/drawing/2014/main" id="{71FAB5ED-6E9D-3583-6DEB-0942B3E8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852738"/>
            <a:ext cx="4679950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54" name="AutoShape 6">
            <a:extLst>
              <a:ext uri="{FF2B5EF4-FFF2-40B4-BE49-F238E27FC236}">
                <a16:creationId xmlns:a16="http://schemas.microsoft.com/office/drawing/2014/main" id="{8654A327-B5E8-264F-DA59-6A10DC10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1A034463-7EAF-A518-0DF7-155CA3B6B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3DCFD-231A-4528-A7BC-D8AA243E4132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07D1824A-23F0-ECC0-6503-4C761632D1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7FD130-6F90-4EFE-BDC3-4A4BEE4A35DA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94E7C9E6-B8BA-74F0-5434-A9B38D81E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Osservazione</a:t>
            </a:r>
          </a:p>
        </p:txBody>
      </p:sp>
      <p:sp>
        <p:nvSpPr>
          <p:cNvPr id="512004" name="Rectangle 4">
            <a:extLst>
              <a:ext uri="{FF2B5EF4-FFF2-40B4-BE49-F238E27FC236}">
                <a16:creationId xmlns:a16="http://schemas.microsoft.com/office/drawing/2014/main" id="{2BBDC657-F679-C3B3-92EC-819E67458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73050" indent="-273050"/>
            <a:r>
              <a:rPr lang="it-IT" altLang="it-IT"/>
              <a:t>Dato un ABR, la visita in “ordine” restituisce una lista ordinata crescente dei valori contenuti nell’albero </a:t>
            </a:r>
          </a:p>
          <a:p>
            <a:pPr lvl="2">
              <a:buFontTx/>
              <a:buNone/>
            </a:pPr>
            <a:endParaRPr lang="it-IT" altLang="it-IT"/>
          </a:p>
          <a:p>
            <a:pPr lvl="2"/>
            <a:endParaRPr lang="it-IT" altLang="it-IT"/>
          </a:p>
          <a:p>
            <a:pPr lvl="2"/>
            <a:endParaRPr lang="it-IT" altLang="it-IT"/>
          </a:p>
          <a:p>
            <a:pPr lvl="2"/>
            <a:endParaRPr lang="it-IT" altLang="it-IT"/>
          </a:p>
          <a:p>
            <a:pPr lvl="2"/>
            <a:endParaRPr lang="it-IT" altLang="it-IT"/>
          </a:p>
          <a:p>
            <a:pPr lvl="2"/>
            <a:endParaRPr lang="it-IT" altLang="it-IT"/>
          </a:p>
          <a:p>
            <a:pPr marL="273050" indent="-273050"/>
            <a:endParaRPr lang="it-IT" altLang="it-IT"/>
          </a:p>
          <a:p>
            <a:pPr marL="273050" indent="-273050"/>
            <a:endParaRPr lang="it-IT" altLang="it-IT"/>
          </a:p>
          <a:p>
            <a:pPr marL="273050" indent="-273050"/>
            <a:endParaRPr lang="it-IT" altLang="it-IT"/>
          </a:p>
          <a:p>
            <a:pPr marL="273050" indent="-273050"/>
            <a:r>
              <a:rPr lang="it-IT" altLang="it-IT"/>
              <a:t>Nella visita in ordine del precedente albero, i nodi sono infatti visitati nell’ordine: 2,4,6,7,8,10,12,15,18,20,25</a:t>
            </a:r>
          </a:p>
        </p:txBody>
      </p:sp>
      <p:sp>
        <p:nvSpPr>
          <p:cNvPr id="512005" name="AutoShape 5">
            <a:extLst>
              <a:ext uri="{FF2B5EF4-FFF2-40B4-BE49-F238E27FC236}">
                <a16:creationId xmlns:a16="http://schemas.microsoft.com/office/drawing/2014/main" id="{95F56038-783D-94EF-FBAF-27DD25B8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pic>
        <p:nvPicPr>
          <p:cNvPr id="512007" name="Picture 7">
            <a:extLst>
              <a:ext uri="{FF2B5EF4-FFF2-40B4-BE49-F238E27FC236}">
                <a16:creationId xmlns:a16="http://schemas.microsoft.com/office/drawing/2014/main" id="{73B239E9-EC8D-3EB3-E9DF-351F951EA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28975"/>
            <a:ext cx="467995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085C42-7693-C6B5-A020-8A3CA0578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6354E-2641-461F-AD37-A4A169DB839B}" type="slidenum">
              <a:rPr lang="it-IT" altLang="it-IT"/>
              <a:pPr/>
              <a:t>14</a:t>
            </a:fld>
            <a:endParaRPr lang="it-IT" alt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D0460-D11A-D63D-B92A-BE6D080663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DCAF18-05FF-4824-8D88-9F8A4168CBFB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542E3784-7D00-BCCA-9E32-547274F96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Esercizio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521B97A6-E998-C85A-DEFD-9125FC3CA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0838" indent="-350838"/>
            <a:r>
              <a:rPr lang="en-US" altLang="it-IT"/>
              <a:t>Scrivere una funzione in linguaggio C che preso in input  un albero binario con n elementi valuti in tempo O(n) se l’albero è un ABR.  </a:t>
            </a: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F9DFE2F8-1682-8E24-E6A1-52B1A3808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C790B-9911-4E9F-A45A-AC4E99AD73DB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FEE40E26-353F-0889-6049-E18F267492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69BC527-E5BA-4424-BA65-48CDA2B25032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B9183345-E2ED-3CF3-323B-A5C83F317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Ricerca in un albero binario di ricerca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F18B9573-5A94-5CFC-DE87-9125317F6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Aft>
                <a:spcPct val="15000"/>
              </a:spcAft>
            </a:pPr>
            <a:r>
              <a:rPr lang="it-IT" altLang="it-IT"/>
              <a:t>Per trovare un numero R si procede nel seguente modo:</a:t>
            </a:r>
          </a:p>
          <a:p>
            <a:pPr marL="1219200" lvl="2" indent="-3048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it-IT" altLang="it-IT"/>
              <a:t>Se l’albero è vuoto l’elemento non è presente;</a:t>
            </a:r>
          </a:p>
          <a:p>
            <a:pPr marL="1219200" lvl="2" indent="-3048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it-IT" altLang="it-IT"/>
              <a:t>Se la radice dell’albero == R l’elemento è stato trovato;</a:t>
            </a:r>
          </a:p>
          <a:p>
            <a:pPr marL="1219200" lvl="2" indent="-3048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it-IT" altLang="it-IT"/>
              <a:t>Se la radice dell’albero &gt; R la ricerca viene condotta nel sottoalbero sinistro;</a:t>
            </a:r>
          </a:p>
          <a:p>
            <a:pPr marL="1219200" lvl="2" indent="-3048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r>
              <a:rPr lang="it-IT" altLang="it-IT"/>
              <a:t>Altrimenti la ricerca viene condotta nel sottoalbero destro;</a:t>
            </a:r>
          </a:p>
          <a:p>
            <a:pPr marL="800100" lvl="1" indent="-3429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endParaRPr lang="it-IT" altLang="it-IT"/>
          </a:p>
          <a:p>
            <a:pPr marL="800100" lvl="1" indent="-3429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endParaRPr lang="it-IT" altLang="it-IT"/>
          </a:p>
          <a:p>
            <a:pPr marL="800100" lvl="1" indent="-3429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endParaRPr lang="it-IT" altLang="it-IT"/>
          </a:p>
          <a:p>
            <a:pPr marL="800100" lvl="1" indent="-3429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endParaRPr lang="it-IT" altLang="it-IT"/>
          </a:p>
          <a:p>
            <a:pPr marL="800100" lvl="1" indent="-342900">
              <a:spcAft>
                <a:spcPct val="15000"/>
              </a:spcAft>
              <a:buFont typeface="Wingdings" panose="05000000000000000000" pitchFamily="2" charset="2"/>
              <a:buAutoNum type="arabicPeriod"/>
            </a:pPr>
            <a:endParaRPr lang="it-IT" altLang="it-IT"/>
          </a:p>
          <a:p>
            <a:pPr marL="800100" lvl="1" indent="-342900">
              <a:spcAft>
                <a:spcPct val="15000"/>
              </a:spcAft>
            </a:pPr>
            <a:r>
              <a:rPr lang="it-IT" altLang="it-IT"/>
              <a:t>La ricerca può essere realizzata mediante una funzione ricorsiva che nei casi 3 e 4 invoca se stessa.</a:t>
            </a:r>
          </a:p>
        </p:txBody>
      </p:sp>
      <p:pic>
        <p:nvPicPr>
          <p:cNvPr id="438276" name="Picture 4">
            <a:extLst>
              <a:ext uri="{FF2B5EF4-FFF2-40B4-BE49-F238E27FC236}">
                <a16:creationId xmlns:a16="http://schemas.microsoft.com/office/drawing/2014/main" id="{69D8B957-5FC0-5A53-E256-2A2A77DE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575945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8278" name="AutoShape 6">
            <a:extLst>
              <a:ext uri="{FF2B5EF4-FFF2-40B4-BE49-F238E27FC236}">
                <a16:creationId xmlns:a16="http://schemas.microsoft.com/office/drawing/2014/main" id="{B591C467-E924-51E3-010F-B2777C87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7627931-8A1E-74D3-39BD-2C5B52934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A8058-D260-424F-B621-6E32284951F2}" type="slidenum">
              <a:rPr lang="it-IT" altLang="it-IT"/>
              <a:pPr/>
              <a:t>16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8B93EC3B-F06A-E6CA-372A-663CC96EA8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09B1E16-2337-4DBE-BB08-69EF828EFC19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0D4DBFD2-989A-9743-B201-5316826D1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Ricerca in un albero binario di ricerca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60E7AA30-25FF-ED9B-B553-8B6FFF8AB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ct val="15000"/>
              </a:spcAft>
            </a:pPr>
            <a:r>
              <a:rPr lang="it-IT" altLang="it-IT"/>
              <a:t>Versione iterativa della ricerca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endParaRPr lang="it-IT" altLang="it-IT" sz="1800" b="0">
              <a:solidFill>
                <a:srgbClr val="0000CC"/>
              </a:solidFill>
            </a:endParaRP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int ricerca (struct nodo *radice, int r)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{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int trovato=0;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while(radice &amp;&amp; trovato==0) 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{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if(radice-&gt;inforadice==r)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	trovato=1; /* Trovato */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else if(radice-&gt;inforadice &gt; r)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	/* Cerca nel sottoalbero sinistro */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	radice=radice-&gt;sinistro;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       else /* Cerca nel sottoalbero destro */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			radice=radice-&gt;destro;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}</a:t>
            </a:r>
          </a:p>
          <a:p>
            <a:pPr marL="1143000"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CC"/>
                </a:solidFill>
              </a:rPr>
              <a:t>return trovato;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39301" name="AutoShape 5">
            <a:extLst>
              <a:ext uri="{FF2B5EF4-FFF2-40B4-BE49-F238E27FC236}">
                <a16:creationId xmlns:a16="http://schemas.microsoft.com/office/drawing/2014/main" id="{1F0BB0CA-15FD-6696-27E4-8832A5B5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CD009C54-9238-54A8-9E03-F01D0D540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A932F-A90C-4CC1-8A2F-BA16ED7D8FA3}" type="slidenum">
              <a:rPr lang="it-IT" altLang="it-IT"/>
              <a:pPr/>
              <a:t>17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66670E1C-5731-1B8F-7F0E-38A238824D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1240442-CBAD-4FDD-B9E5-295E933E538E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3641DD3B-8D31-9C1B-A331-279B7DBA9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Ricerca in un albero binario di ricerca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4D986EF7-8C05-2FE8-9273-B278D6B76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4625" indent="-174625">
              <a:lnSpc>
                <a:spcPct val="90000"/>
              </a:lnSpc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/>
              <a:t>Versione ricorsiva della ricerca</a:t>
            </a:r>
          </a:p>
          <a:p>
            <a:pPr marL="544513" lvl="1" indent="-190500">
              <a:lnSpc>
                <a:spcPct val="90000"/>
              </a:lnSpc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endParaRPr lang="it-IT" altLang="it-IT"/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int ricerca (struct nodo *radice, int r)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{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int trovato=0;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if !(vuoto (radice)) /*else non trovato poiché ABR vuoto */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{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	if(radice-&gt;inforadice==r) return 1; /* Trovato */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	else if(radice-&gt;inforadice &gt; r) /* Cerca nel sottoalbero sx */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		trovato=ricerca(radice-&gt;sinistro,r);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	else /* Cerca nel sottoalbero destro */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		trovato=ricerca(radice-&gt;destro,r);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}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	return trovato;</a:t>
            </a:r>
          </a:p>
          <a:p>
            <a:pPr marL="544513" lvl="1" indent="-190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895350" algn="l"/>
                <a:tab pos="1265238" algn="l"/>
                <a:tab pos="1614488" algn="l"/>
                <a:tab pos="1965325" algn="l"/>
              </a:tabLst>
            </a:pPr>
            <a:r>
              <a:rPr lang="it-IT" altLang="it-IT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40325" name="AutoShape 5">
            <a:extLst>
              <a:ext uri="{FF2B5EF4-FFF2-40B4-BE49-F238E27FC236}">
                <a16:creationId xmlns:a16="http://schemas.microsoft.com/office/drawing/2014/main" id="{0A74C01F-AC7C-C152-0434-C3BF85CB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4EB6965E-A234-3C6A-8A02-7ABB74EA7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8DBF5-2F0F-4AE6-9B56-3F090FE6C2DA}" type="slidenum">
              <a:rPr lang="it-IT" altLang="it-IT"/>
              <a:pPr/>
              <a:t>18</a:t>
            </a:fld>
            <a:endParaRPr lang="it-IT" altLang="it-IT"/>
          </a:p>
        </p:txBody>
      </p:sp>
      <p:sp>
        <p:nvSpPr>
          <p:cNvPr id="8" name="Segnaposto data 4">
            <a:extLst>
              <a:ext uri="{FF2B5EF4-FFF2-40B4-BE49-F238E27FC236}">
                <a16:creationId xmlns:a16="http://schemas.microsoft.com/office/drawing/2014/main" id="{42B8B3C5-261F-08D0-3CB2-7C95671008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38E66E-B7D1-43A2-A26F-1D46CBBEEEC0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CA66F81A-2A07-CD23-98B1-155678F4C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di un nuovo nodo in un ABR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167EC717-5AFE-0CDF-83CB-8057EBF0C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/>
            <a:r>
              <a:rPr lang="it-IT" altLang="it-IT"/>
              <a:t>Se l’albero è vuoto, viene creato un nuovo nodo;</a:t>
            </a:r>
          </a:p>
          <a:p>
            <a:pPr marL="742950" lvl="1"/>
            <a:r>
              <a:rPr lang="it-IT" altLang="it-IT"/>
              <a:t>Se l’elemento è minore o uguale alla radice dell’albero, l’inserimento va fatto nel sottoalbero sinistro;</a:t>
            </a:r>
          </a:p>
          <a:p>
            <a:pPr marL="742950" lvl="1"/>
            <a:r>
              <a:rPr lang="it-IT" altLang="it-IT"/>
              <a:t>Se l’elemento è maggiore o uguale alla radice dell’albero, l’inserimento va fatto nel sottoalbero destro;</a:t>
            </a:r>
          </a:p>
        </p:txBody>
      </p:sp>
      <p:pic>
        <p:nvPicPr>
          <p:cNvPr id="441348" name="Picture 4">
            <a:extLst>
              <a:ext uri="{FF2B5EF4-FFF2-40B4-BE49-F238E27FC236}">
                <a16:creationId xmlns:a16="http://schemas.microsoft.com/office/drawing/2014/main" id="{404EC7B3-2BE6-E124-B626-3D31383B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429000"/>
            <a:ext cx="5818187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1349" name="Picture 5">
            <a:extLst>
              <a:ext uri="{FF2B5EF4-FFF2-40B4-BE49-F238E27FC236}">
                <a16:creationId xmlns:a16="http://schemas.microsoft.com/office/drawing/2014/main" id="{67161191-6586-0FCA-C6D2-BFE3085DC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429000"/>
            <a:ext cx="7429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1351" name="AutoShape 7">
            <a:extLst>
              <a:ext uri="{FF2B5EF4-FFF2-40B4-BE49-F238E27FC236}">
                <a16:creationId xmlns:a16="http://schemas.microsoft.com/office/drawing/2014/main" id="{25BDC749-5CE4-ED35-DC0D-BCE68B7A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4">
            <a:extLst>
              <a:ext uri="{FF2B5EF4-FFF2-40B4-BE49-F238E27FC236}">
                <a16:creationId xmlns:a16="http://schemas.microsoft.com/office/drawing/2014/main" id="{9A36A5E2-3AE6-05F1-13F8-066307392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6F4AB-2760-47A6-96B2-BB3C07B589B4}" type="slidenum">
              <a:rPr lang="it-IT" altLang="it-IT"/>
              <a:pPr/>
              <a:t>19</a:t>
            </a:fld>
            <a:endParaRPr lang="it-IT" altLang="it-IT"/>
          </a:p>
        </p:txBody>
      </p:sp>
      <p:sp>
        <p:nvSpPr>
          <p:cNvPr id="17" name="Segnaposto data 5">
            <a:extLst>
              <a:ext uri="{FF2B5EF4-FFF2-40B4-BE49-F238E27FC236}">
                <a16:creationId xmlns:a16="http://schemas.microsoft.com/office/drawing/2014/main" id="{8475D002-0E9E-AD3D-20EA-F720BA4391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3D519B-504F-445F-84B1-3E9F396A5E76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999A1E19-0EE3-1F66-A67F-10EB2FDF4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Inserimento di un nuovo nodo in un ABR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4A83051F-5A13-2A51-FC04-1095B3648C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218488" cy="4497388"/>
          </a:xfrm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struct nodo *inserisci (struct nodo *radice, int e)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{struct nodo *aux;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if (vuoto(radice)) </a:t>
            </a:r>
            <a:r>
              <a:rPr lang="it-IT" altLang="it-IT" sz="1800" b="0" i="1">
                <a:solidFill>
                  <a:srgbClr val="0000CC"/>
                </a:solidFill>
              </a:rPr>
              <a:t>/* Creazione di un nuovo nodo */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{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aux=(struct nodo*)malloc(sizeof(struct nodo));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if(aux)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{	aux-&gt;info=e; 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	aux-&gt;sx=aux-&gt;dx=NULL;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	radice=aux;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}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else printf(“Memoria non allocata”);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}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else if(e&lt;radice-&gt;info) radice-&gt;sx = inserisci(radice-&gt;sx, e);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           else if(e&gt;radice-&gt;info) radice-&gt;dx = inserisci(radice-&gt;dx, e);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              /* altrimenti il valore è già nell’ABR e non si fa niente */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     return radice;	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} </a:t>
            </a:r>
          </a:p>
        </p:txBody>
      </p:sp>
      <p:sp>
        <p:nvSpPr>
          <p:cNvPr id="442373" name="AutoShape 5">
            <a:extLst>
              <a:ext uri="{FF2B5EF4-FFF2-40B4-BE49-F238E27FC236}">
                <a16:creationId xmlns:a16="http://schemas.microsoft.com/office/drawing/2014/main" id="{F247745F-1F97-5056-49B4-589230DB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graphicFrame>
        <p:nvGraphicFramePr>
          <p:cNvPr id="442394" name="Group 26">
            <a:extLst>
              <a:ext uri="{FF2B5EF4-FFF2-40B4-BE49-F238E27FC236}">
                <a16:creationId xmlns:a16="http://schemas.microsoft.com/office/drawing/2014/main" id="{FA2840BE-350F-6F24-6E91-0DCB83A3CF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254875" y="2027238"/>
          <a:ext cx="1295400" cy="73152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3043992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023743694"/>
                    </a:ext>
                  </a:extLst>
                </a:gridCol>
              </a:tblGrid>
              <a:tr h="29368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marL="57308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0493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4684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8875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716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64418"/>
                  </a:ext>
                </a:extLst>
              </a:tr>
              <a:tr h="292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marL="57308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0493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4684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8875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716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sx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marL="57308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0493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4684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8875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716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31121"/>
                  </a:ext>
                </a:extLst>
              </a:tr>
            </a:tbl>
          </a:graphicData>
        </a:graphic>
      </p:graphicFrame>
      <p:sp>
        <p:nvSpPr>
          <p:cNvPr id="442393" name="Text Box 25">
            <a:extLst>
              <a:ext uri="{FF2B5EF4-FFF2-40B4-BE49-F238E27FC236}">
                <a16:creationId xmlns:a16="http://schemas.microsoft.com/office/drawing/2014/main" id="{85E70BBC-D690-53CF-5BD0-49D5160C1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1636713"/>
            <a:ext cx="1584325" cy="36671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1800"/>
              <a:t>struttura</a:t>
            </a: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A7061BBD-2E22-F153-B74C-AFFABBBEC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B0B33-9677-479A-A9DA-75EC3EDE0871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65A233FC-BF72-1915-5028-4B0ABDCF20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D450E0-F62B-4451-BAC4-BEE2A5E103C1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4B8AC6B8-6FCB-846B-7647-A2EACF08E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F56A2974-B420-E053-2EA7-D771E283B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/>
              <a:t>L’albero è un tipo astratto di dato utilizzato per rappresentare relazioni gerarchiche tra oggetti.</a:t>
            </a:r>
          </a:p>
        </p:txBody>
      </p:sp>
      <p:pic>
        <p:nvPicPr>
          <p:cNvPr id="427012" name="Picture 4">
            <a:extLst>
              <a:ext uri="{FF2B5EF4-FFF2-40B4-BE49-F238E27FC236}">
                <a16:creationId xmlns:a16="http://schemas.microsoft.com/office/drawing/2014/main" id="{DA505E68-227C-B9FA-1899-D38D6A8D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636838"/>
            <a:ext cx="5207000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7014" name="AutoShape 6">
            <a:extLst>
              <a:ext uri="{FF2B5EF4-FFF2-40B4-BE49-F238E27FC236}">
                <a16:creationId xmlns:a16="http://schemas.microsoft.com/office/drawing/2014/main" id="{A712C3D7-6DC6-9121-029D-578644FB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3">
            <a:extLst>
              <a:ext uri="{FF2B5EF4-FFF2-40B4-BE49-F238E27FC236}">
                <a16:creationId xmlns:a16="http://schemas.microsoft.com/office/drawing/2014/main" id="{7DD296B7-907D-CF47-E9CA-A361BD7C8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11C3-1FEB-4176-99C4-C1AC26950D87}" type="slidenum">
              <a:rPr lang="it-IT" altLang="it-IT"/>
              <a:pPr/>
              <a:t>20</a:t>
            </a:fld>
            <a:endParaRPr lang="it-IT" altLang="it-IT"/>
          </a:p>
        </p:txBody>
      </p:sp>
      <p:sp>
        <p:nvSpPr>
          <p:cNvPr id="17" name="Segnaposto data 4">
            <a:extLst>
              <a:ext uri="{FF2B5EF4-FFF2-40B4-BE49-F238E27FC236}">
                <a16:creationId xmlns:a16="http://schemas.microsoft.com/office/drawing/2014/main" id="{9547E991-AA47-2E6E-B5BD-EAF21D841D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757367-404C-4BA2-86BC-18A7EC7EB46F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698BB934-F208-9C65-05A9-C86012BD9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Inserimento di un nuovo nodo tramite l’uso di puntatori a puntatori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C0D38339-6228-74C5-C45C-1B7D4046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void inserisci (struct nodo **radice, int e)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{ 	struct nodo *aux;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if(*radice==NULL)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{  </a:t>
            </a:r>
            <a:r>
              <a:rPr lang="it-IT" altLang="it-IT" sz="1800" b="0">
                <a:solidFill>
                  <a:srgbClr val="C74C00"/>
                </a:solidFill>
              </a:rPr>
              <a:t>/* Creazione di un nuovo nodo */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 	aux=(struct nodo*)malloc(sizeof(struct nodo));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if(aux)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{	aux-&gt;info=e; 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	aux-&gt;sx=aux-&gt;dx=NULL;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	*radice=aux;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}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	else printf(“Memoria non allocata”);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}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else if((*radice)-&gt;info&gt;e)   inserisci(&amp;(*radice)-&gt;sx,e);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	       else if((*radice)-&gt;info&lt;e) inserisci(&amp;(*radice)-&gt;dx,e);</a:t>
            </a:r>
          </a:p>
          <a:p>
            <a:pPr marL="342900" indent="-342900">
              <a:spcBef>
                <a:spcPct val="0"/>
              </a:spcBef>
            </a:pPr>
            <a:r>
              <a:rPr lang="it-IT" altLang="it-IT" sz="1800" b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43397" name="AutoShape 5">
            <a:extLst>
              <a:ext uri="{FF2B5EF4-FFF2-40B4-BE49-F238E27FC236}">
                <a16:creationId xmlns:a16="http://schemas.microsoft.com/office/drawing/2014/main" id="{3FE83B4F-6CA0-1C84-6B57-6B82DDA6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graphicFrame>
        <p:nvGraphicFramePr>
          <p:cNvPr id="443398" name="Group 6">
            <a:extLst>
              <a:ext uri="{FF2B5EF4-FFF2-40B4-BE49-F238E27FC236}">
                <a16:creationId xmlns:a16="http://schemas.microsoft.com/office/drawing/2014/main" id="{F9EE1078-3F0D-6D15-EA8F-196B0BAFCF2C}"/>
              </a:ext>
            </a:extLst>
          </p:cNvPr>
          <p:cNvGraphicFramePr>
            <a:graphicFrameLocks noGrp="1"/>
          </p:cNvGraphicFramePr>
          <p:nvPr/>
        </p:nvGraphicFramePr>
        <p:xfrm>
          <a:off x="7256463" y="2109788"/>
          <a:ext cx="1295400" cy="73152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2616895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34373650"/>
                    </a:ext>
                  </a:extLst>
                </a:gridCol>
              </a:tblGrid>
              <a:tr h="29368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marL="57308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0493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4684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8875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716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07027"/>
                  </a:ext>
                </a:extLst>
              </a:tr>
              <a:tr h="292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marL="57308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0493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4684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8875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716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sx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b="1">
                          <a:solidFill>
                            <a:srgbClr val="568F3F"/>
                          </a:solidFill>
                          <a:latin typeface="Verdana" panose="020B0604030504040204" pitchFamily="34" charset="0"/>
                        </a:defRPr>
                      </a:lvl1pPr>
                      <a:lvl2pPr marL="57308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0493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4684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887538" algn="l">
                        <a:spcBef>
                          <a:spcPct val="20000"/>
                        </a:spcBef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716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568F3F"/>
                        </a:buClr>
                        <a:defRPr sz="1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68F3F"/>
                          </a:solidFill>
                          <a:effectLst/>
                          <a:latin typeface="Verdana" panose="020B0604030504040204" pitchFamily="34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468152"/>
                  </a:ext>
                </a:extLst>
              </a:tr>
            </a:tbl>
          </a:graphicData>
        </a:graphic>
      </p:graphicFrame>
      <p:sp>
        <p:nvSpPr>
          <p:cNvPr id="443408" name="Text Box 16">
            <a:extLst>
              <a:ext uri="{FF2B5EF4-FFF2-40B4-BE49-F238E27FC236}">
                <a16:creationId xmlns:a16="http://schemas.microsoft.com/office/drawing/2014/main" id="{65BDC201-80FE-72F6-1304-D5B1864B6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719263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t-IT" sz="1800"/>
              <a:t>struttura</a:t>
            </a: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5CE99EF4-E3FB-65F1-24E6-B17BB6BC4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9CD67-6A97-43E1-925B-8C4B05C77DD4}" type="slidenum">
              <a:rPr lang="it-IT" altLang="it-IT"/>
              <a:pPr/>
              <a:t>21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01EDFE1C-39FC-98CD-D757-5B7AB7D6FF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B631706-9EFA-4D6A-A698-5A7DC76A61F7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D6878BA8-E769-B93E-2BA6-1EE3848DC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Osservazioni sulla slide precedente</a:t>
            </a:r>
          </a:p>
        </p:txBody>
      </p:sp>
      <p:sp>
        <p:nvSpPr>
          <p:cNvPr id="515076" name="Text Box 4">
            <a:extLst>
              <a:ext uri="{FF2B5EF4-FFF2-40B4-BE49-F238E27FC236}">
                <a16:creationId xmlns:a16="http://schemas.microsoft.com/office/drawing/2014/main" id="{B9DC6F4A-1929-9DEC-BFEA-4CE0F6803D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8775" lvl="1" indent="-179388"/>
            <a:r>
              <a:rPr lang="it-IT" altLang="it-IT" sz="2000"/>
              <a:t>L’invocazione della funzione </a:t>
            </a:r>
            <a:r>
              <a:rPr lang="it-IT" altLang="it-IT" sz="2000" b="1">
                <a:solidFill>
                  <a:schemeClr val="accent2"/>
                </a:solidFill>
              </a:rPr>
              <a:t>inserisci</a:t>
            </a:r>
            <a:r>
              <a:rPr lang="it-IT" altLang="it-IT" sz="2000"/>
              <a:t> dipende da come è stato definito l’ABR nella funzione chiamante(che può anche essere main). Di seguito mostriamo due possibili casi:</a:t>
            </a:r>
          </a:p>
          <a:p>
            <a:pPr marL="358775" lvl="1" indent="-179388"/>
            <a:endParaRPr lang="en-US" altLang="it-IT" b="1"/>
          </a:p>
          <a:p>
            <a:pPr marL="806450" lvl="2" indent="-268288"/>
            <a:r>
              <a:rPr lang="en-US" altLang="it-IT"/>
              <a:t>L’ABR è definito con singolo puntatore: 	</a:t>
            </a:r>
          </a:p>
          <a:p>
            <a:pPr marL="806450" lvl="2" indent="-268288">
              <a:buFontTx/>
              <a:buNone/>
            </a:pPr>
            <a:r>
              <a:rPr lang="en-US" altLang="it-IT" b="1">
                <a:solidFill>
                  <a:srgbClr val="0000CC"/>
                </a:solidFill>
              </a:rPr>
              <a:t>			struct nodo *radice =NULL;</a:t>
            </a:r>
          </a:p>
          <a:p>
            <a:pPr marL="806450" lvl="2" indent="-268288">
              <a:buFontTx/>
              <a:buNone/>
            </a:pPr>
            <a:r>
              <a:rPr lang="en-US" altLang="it-IT"/>
              <a:t>	allora la funzione inserisci sarà invocata con</a:t>
            </a:r>
          </a:p>
          <a:p>
            <a:pPr marL="806450" lvl="2" indent="-268288">
              <a:buFontTx/>
              <a:buNone/>
            </a:pPr>
            <a:r>
              <a:rPr lang="en-US" altLang="it-IT"/>
              <a:t>			</a:t>
            </a:r>
            <a:r>
              <a:rPr lang="en-US" altLang="it-IT" b="1">
                <a:solidFill>
                  <a:srgbClr val="0000CC"/>
                </a:solidFill>
              </a:rPr>
              <a:t>inserisci(&amp;(radice),valore); </a:t>
            </a:r>
          </a:p>
          <a:p>
            <a:pPr marL="806450" lvl="2" indent="-268288"/>
            <a:r>
              <a:rPr lang="en-US" altLang="it-IT"/>
              <a:t>L’ABR è definito con doppio puntatore:</a:t>
            </a:r>
            <a:endParaRPr lang="en-US" altLang="it-IT" b="1">
              <a:solidFill>
                <a:srgbClr val="0000CC"/>
              </a:solidFill>
            </a:endParaRPr>
          </a:p>
          <a:p>
            <a:pPr marL="806450" lvl="2" indent="-268288">
              <a:buFontTx/>
              <a:buNone/>
            </a:pPr>
            <a:r>
              <a:rPr lang="en-US" altLang="it-IT" b="1">
                <a:solidFill>
                  <a:srgbClr val="0000CC"/>
                </a:solidFill>
              </a:rPr>
              <a:t>			struct nodo **radice;</a:t>
            </a:r>
          </a:p>
          <a:p>
            <a:pPr marL="806450" lvl="2" indent="-268288">
              <a:buFontTx/>
              <a:buNone/>
            </a:pPr>
            <a:r>
              <a:rPr lang="en-US" altLang="it-IT" b="1">
                <a:solidFill>
                  <a:srgbClr val="0000CC"/>
                </a:solidFill>
              </a:rPr>
              <a:t>			radice=(struct nodo**)malloc(sizeof(struct nodo));</a:t>
            </a:r>
          </a:p>
          <a:p>
            <a:pPr marL="806450" lvl="2" indent="-268288">
              <a:buFontTx/>
              <a:buNone/>
            </a:pPr>
            <a:r>
              <a:rPr lang="en-US" altLang="it-IT" b="1">
                <a:solidFill>
                  <a:srgbClr val="0000CC"/>
                </a:solidFill>
              </a:rPr>
              <a:t>			*radice=NULL;</a:t>
            </a:r>
          </a:p>
          <a:p>
            <a:pPr marL="806450" lvl="2" indent="-268288">
              <a:buFontTx/>
              <a:buNone/>
            </a:pPr>
            <a:r>
              <a:rPr lang="en-US" altLang="it-IT"/>
              <a:t>allora saraprima la funzione inserisci sarà invocata con </a:t>
            </a:r>
          </a:p>
          <a:p>
            <a:pPr marL="358775" lvl="1" indent="-179388" algn="ctr">
              <a:buFont typeface="Wingdings" panose="05000000000000000000" pitchFamily="2" charset="2"/>
              <a:buNone/>
            </a:pPr>
            <a:r>
              <a:rPr lang="en-US" altLang="it-IT" sz="1600" b="1">
                <a:solidFill>
                  <a:srgbClr val="0000CC"/>
                </a:solidFill>
              </a:rPr>
              <a:t>inserisci(radice,valore); </a:t>
            </a:r>
          </a:p>
        </p:txBody>
      </p:sp>
      <p:sp>
        <p:nvSpPr>
          <p:cNvPr id="515077" name="AutoShape 5">
            <a:extLst>
              <a:ext uri="{FF2B5EF4-FFF2-40B4-BE49-F238E27FC236}">
                <a16:creationId xmlns:a16="http://schemas.microsoft.com/office/drawing/2014/main" id="{59CABC98-5EDF-F973-390C-02B63ED9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2FF8D1A0-1D0B-8FBF-3190-29C904E9A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12CDA-94E7-4921-B8CD-F762597D61EA}" type="slidenum">
              <a:rPr lang="it-IT" altLang="it-IT"/>
              <a:pPr/>
              <a:t>22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ED6D8F09-8EE3-46C3-C998-BF5E5BD7CF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2DB1CE0-5F7A-4F9F-B71B-38F46412BC40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39E74431-9C73-5881-6A90-24997EFBA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Ricerca minimo in un ABR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2468E5E8-417A-9181-7B22-E0CDF45E4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>
              <a:lnSpc>
                <a:spcPct val="95000"/>
              </a:lnSpc>
              <a:spcAft>
                <a:spcPct val="10000"/>
              </a:spcAft>
            </a:pPr>
            <a:r>
              <a:rPr lang="it-IT" altLang="it-IT"/>
              <a:t>Se il sottoalbero sinistro è vuoto, il minimo è la radice.</a:t>
            </a:r>
          </a:p>
          <a:p>
            <a:pPr marL="742950" lvl="1">
              <a:lnSpc>
                <a:spcPct val="95000"/>
              </a:lnSpc>
              <a:spcAft>
                <a:spcPct val="10000"/>
              </a:spcAft>
            </a:pPr>
            <a:r>
              <a:rPr lang="it-IT" altLang="it-IT"/>
              <a:t>Altrimenti il minimo è da cercare nel sottoalbero sinistro</a:t>
            </a:r>
          </a:p>
          <a:p>
            <a:pPr marL="342900" indent="-342900">
              <a:lnSpc>
                <a:spcPct val="95000"/>
              </a:lnSpc>
              <a:spcAft>
                <a:spcPct val="10000"/>
              </a:spcAft>
            </a:pPr>
            <a:endParaRPr lang="it-IT" altLang="it-IT"/>
          </a:p>
          <a:p>
            <a:pPr marL="342900" indent="-342900">
              <a:lnSpc>
                <a:spcPct val="95000"/>
              </a:lnSpc>
              <a:spcAft>
                <a:spcPct val="10000"/>
              </a:spcAft>
            </a:pPr>
            <a:endParaRPr lang="it-IT" altLang="it-IT"/>
          </a:p>
          <a:p>
            <a:pPr marL="342900" indent="-342900">
              <a:lnSpc>
                <a:spcPct val="95000"/>
              </a:lnSpc>
              <a:spcAft>
                <a:spcPct val="10000"/>
              </a:spcAft>
            </a:pPr>
            <a:endParaRPr lang="it-IT" altLang="it-IT"/>
          </a:p>
          <a:p>
            <a:pPr marL="342900" indent="-342900">
              <a:lnSpc>
                <a:spcPct val="95000"/>
              </a:lnSpc>
              <a:spcAft>
                <a:spcPct val="10000"/>
              </a:spcAft>
            </a:pPr>
            <a:endParaRPr lang="it-IT" altLang="it-IT"/>
          </a:p>
          <a:p>
            <a:pPr marL="342900" indent="-342900">
              <a:lnSpc>
                <a:spcPct val="95000"/>
              </a:lnSpc>
              <a:spcAft>
                <a:spcPct val="10000"/>
              </a:spcAft>
            </a:pPr>
            <a:endParaRPr lang="it-IT" altLang="it-IT" sz="1800"/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int ricerca_minimo (struct nodo *radice)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{	 </a:t>
            </a:r>
            <a:r>
              <a:rPr lang="it-IT" altLang="it-IT" i="1">
                <a:solidFill>
                  <a:srgbClr val="0000CC"/>
                </a:solidFill>
              </a:rPr>
              <a:t>/* per semplicità assumiamo tutti i valori del’ABR positivi*/</a:t>
            </a:r>
            <a:endParaRPr lang="it-IT" altLang="it-IT">
              <a:solidFill>
                <a:srgbClr val="0000CC"/>
              </a:solidFill>
            </a:endParaRP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	int min=0;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	if !(vuoto(radice) {	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		if(radice-&gt;sx==NULL) minimo=radice-&gt;info;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		else min= ricerca_minimo(radice-&gt;sx);}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	return min;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00CC"/>
                </a:solidFill>
              </a:rPr>
              <a:t>}</a:t>
            </a:r>
          </a:p>
        </p:txBody>
      </p:sp>
      <p:pic>
        <p:nvPicPr>
          <p:cNvPr id="444420" name="Picture 4">
            <a:extLst>
              <a:ext uri="{FF2B5EF4-FFF2-40B4-BE49-F238E27FC236}">
                <a16:creationId xmlns:a16="http://schemas.microsoft.com/office/drawing/2014/main" id="{B6A74E86-EC43-E505-8904-0691BA90F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648176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4422" name="AutoShape 6">
            <a:extLst>
              <a:ext uri="{FF2B5EF4-FFF2-40B4-BE49-F238E27FC236}">
                <a16:creationId xmlns:a16="http://schemas.microsoft.com/office/drawing/2014/main" id="{F3C31608-CB36-EFAA-161E-8997EE2FB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594119EC-3E4F-8609-011E-5403EF09E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FEF5E-F865-4FB5-BA1E-572103E4945F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B6715FB0-7065-F924-D735-F5E62A1B44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AA0D994-12AA-46E3-9FEA-327FBF7B5553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BA93083F-F6FF-637E-B533-CF053BAC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Alberi binari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769F5C44-4FF2-3CA8-3356-AA2C61D24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47050" cy="4497388"/>
          </a:xfrm>
        </p:spPr>
        <p:txBody>
          <a:bodyPr/>
          <a:lstStyle/>
          <a:p>
            <a:pPr marL="269875" indent="-269875" algn="just"/>
            <a:r>
              <a:rPr lang="it-IT" altLang="it-IT"/>
              <a:t>Un albero binario può essere facilmente rappresentato in modo ricorsivo. Infatti, un albero</a:t>
            </a:r>
          </a:p>
          <a:p>
            <a:pPr marL="630238" lvl="1" indent="-180975" algn="just"/>
            <a:r>
              <a:rPr lang="it-IT" altLang="it-IT"/>
              <a:t>è un oggetto vuoto (cioè è un insieme vuoto di nodi); oppure </a:t>
            </a:r>
          </a:p>
          <a:p>
            <a:pPr marL="630238" lvl="1" indent="-180975" algn="just"/>
            <a:r>
              <a:rPr lang="it-IT" altLang="it-IT"/>
              <a:t>è formato da un nodo A (chiamato radice) e da due sottoalberi, a loro volta alberi binari, chiamati rispettivamente sottoalbero sinistro e sottoalbero destro.</a:t>
            </a:r>
          </a:p>
          <a:p>
            <a:pPr marL="269875" indent="-269875" algn="just"/>
            <a:endParaRPr lang="it-IT" altLang="it-IT"/>
          </a:p>
        </p:txBody>
      </p:sp>
      <p:pic>
        <p:nvPicPr>
          <p:cNvPr id="428036" name="Picture 4">
            <a:extLst>
              <a:ext uri="{FF2B5EF4-FFF2-40B4-BE49-F238E27FC236}">
                <a16:creationId xmlns:a16="http://schemas.microsoft.com/office/drawing/2014/main" id="{82BB7BE1-D433-E337-6A9B-FE8A9C3C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16338"/>
            <a:ext cx="7104063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8038" name="AutoShape 6">
            <a:extLst>
              <a:ext uri="{FF2B5EF4-FFF2-40B4-BE49-F238E27FC236}">
                <a16:creationId xmlns:a16="http://schemas.microsoft.com/office/drawing/2014/main" id="{4B826C11-AF2E-4E13-F17E-735D8D9E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70011843-F67E-EFD3-C239-BA5DAF401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640C-FC7E-4F7F-9851-9F0A1F4C3C3F}" type="slidenum">
              <a:rPr lang="it-IT" altLang="it-IT"/>
              <a:pPr/>
              <a:t>4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4A40EE3A-E202-78FF-2B97-1CFAC522EE5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D560682-6601-4F53-9657-E44ECAEEB810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FDAA1696-FABA-6DA4-874C-DF715C95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Rappresentazione di un albero binario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B9C077B5-DDCD-1619-CF7A-7E6DEACE0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/>
              <a:t>Per rappresentare un albero binario si può usare la seguente struttura ricorsiva:</a:t>
            </a:r>
          </a:p>
          <a:p>
            <a:pPr marL="342900" indent="-342900"/>
            <a:endParaRPr lang="it-IT" altLang="it-IT"/>
          </a:p>
        </p:txBody>
      </p:sp>
      <p:pic>
        <p:nvPicPr>
          <p:cNvPr id="429060" name="Picture 4">
            <a:extLst>
              <a:ext uri="{FF2B5EF4-FFF2-40B4-BE49-F238E27FC236}">
                <a16:creationId xmlns:a16="http://schemas.microsoft.com/office/drawing/2014/main" id="{45DE21D5-2E05-F503-CEEF-7248A53E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6170612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9062" name="AutoShape 6">
            <a:extLst>
              <a:ext uri="{FF2B5EF4-FFF2-40B4-BE49-F238E27FC236}">
                <a16:creationId xmlns:a16="http://schemas.microsoft.com/office/drawing/2014/main" id="{C60FDD8C-AA2E-9FC6-6711-4F83631B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97054EFB-72E6-3085-D57E-11692402D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16693-097B-4780-9A9A-D73949F143E6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8" name="Segnaposto data 5">
            <a:extLst>
              <a:ext uri="{FF2B5EF4-FFF2-40B4-BE49-F238E27FC236}">
                <a16:creationId xmlns:a16="http://schemas.microsoft.com/office/drawing/2014/main" id="{CF3D6A7D-0DB3-1961-64BB-07185F055A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00724D-443D-4BAF-8E3C-8E5FF812A936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DD9B8BF7-0FA0-9E9F-A1AC-72F27E39B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Primitive sugli alberi binari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E16944C8-2791-7A90-CE8C-072BAD5822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3754438" cy="4497388"/>
          </a:xfrm>
        </p:spPr>
        <p:txBody>
          <a:bodyPr/>
          <a:lstStyle/>
          <a:p>
            <a:pPr marL="358775" lvl="1" indent="-179388">
              <a:spcBef>
                <a:spcPct val="0"/>
              </a:spcBef>
            </a:pPr>
            <a:r>
              <a:rPr lang="it-IT" altLang="it-IT"/>
              <a:t>Per controllare se un nodo è vuoto possiamo usare la seguente funzione:</a:t>
            </a:r>
          </a:p>
          <a:p>
            <a:pPr marL="358775" lvl="1" indent="-179388">
              <a:spcBef>
                <a:spcPct val="0"/>
              </a:spcBef>
            </a:pPr>
            <a:endParaRPr lang="it-IT" altLang="it-IT"/>
          </a:p>
          <a:p>
            <a:pPr>
              <a:lnSpc>
                <a:spcPct val="80000"/>
              </a:lnSpc>
            </a:pPr>
            <a:r>
              <a:rPr lang="it-IT" altLang="it-IT" sz="1800" b="0">
                <a:solidFill>
                  <a:srgbClr val="0033CC"/>
                </a:solidFill>
              </a:rPr>
              <a:t>    int vuoto (struct nodo *rad)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  { 	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  if(rad) return 0;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	  else return 1; </a:t>
            </a:r>
          </a:p>
          <a:p>
            <a:pPr marL="358775" lvl="1" indent="-179388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rgbClr val="0033CC"/>
                </a:solidFill>
              </a:rPr>
              <a:t>  }</a:t>
            </a:r>
          </a:p>
          <a:p>
            <a:pPr marL="358775" lvl="1" indent="-179388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1200">
              <a:solidFill>
                <a:srgbClr val="0033CC"/>
              </a:solidFill>
            </a:endParaRPr>
          </a:p>
        </p:txBody>
      </p:sp>
      <p:sp>
        <p:nvSpPr>
          <p:cNvPr id="430086" name="Rectangle 6">
            <a:extLst>
              <a:ext uri="{FF2B5EF4-FFF2-40B4-BE49-F238E27FC236}">
                <a16:creationId xmlns:a16="http://schemas.microsoft.com/office/drawing/2014/main" id="{ACC41296-44AB-A2F0-C9AE-C916EFE874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11638" y="1628775"/>
            <a:ext cx="4475162" cy="4497388"/>
          </a:xfrm>
        </p:spPr>
        <p:txBody>
          <a:bodyPr/>
          <a:lstStyle/>
          <a:p>
            <a:pPr marL="179388" indent="-179388">
              <a:lnSpc>
                <a:spcPct val="90000"/>
              </a:lnSpc>
              <a:spcBef>
                <a:spcPct val="0"/>
              </a:spcBef>
              <a:buClr>
                <a:srgbClr val="568F3F"/>
              </a:buClr>
              <a:buFont typeface="Wingdings" panose="05000000000000000000" pitchFamily="2" charset="2"/>
              <a:buChar char="§"/>
              <a:tabLst>
                <a:tab pos="1076325" algn="l"/>
                <a:tab pos="1255713" algn="l"/>
              </a:tabLst>
            </a:pPr>
            <a:r>
              <a:rPr lang="it-IT" altLang="it-IT" sz="1800" b="0">
                <a:solidFill>
                  <a:schemeClr val="tx1"/>
                </a:solidFill>
              </a:rPr>
              <a:t>Per sapere il valore di un nodo possiamo usare la seguente funzione che ritorna 0 se l’albero è vuoto, altrimenti  memorizza nella variabile </a:t>
            </a:r>
            <a:r>
              <a:rPr lang="it-IT" altLang="it-IT" sz="1800">
                <a:solidFill>
                  <a:srgbClr val="0033CC"/>
                </a:solidFill>
              </a:rPr>
              <a:t>val</a:t>
            </a:r>
            <a:r>
              <a:rPr lang="it-IT" altLang="it-IT" sz="1800" b="0">
                <a:solidFill>
                  <a:schemeClr val="tx1"/>
                </a:solidFill>
              </a:rPr>
              <a:t> il valore del nodo</a:t>
            </a:r>
          </a:p>
          <a:p>
            <a:pPr marL="179388" indent="-179388">
              <a:lnSpc>
                <a:spcPct val="80000"/>
              </a:lnSpc>
              <a:buClr>
                <a:srgbClr val="568F3F"/>
              </a:buClr>
              <a:buFont typeface="Wingdings" panose="05000000000000000000" pitchFamily="2" charset="2"/>
              <a:buChar char="§"/>
              <a:tabLst>
                <a:tab pos="1076325" algn="l"/>
                <a:tab pos="1255713" algn="l"/>
              </a:tabLst>
            </a:pPr>
            <a:endParaRPr lang="it-IT" altLang="it-IT">
              <a:solidFill>
                <a:srgbClr val="0033CC"/>
              </a:solidFill>
            </a:endParaRPr>
          </a:p>
          <a:p>
            <a:pPr marL="179388" indent="-179388">
              <a:lnSpc>
                <a:spcPct val="95000"/>
              </a:lnSpc>
              <a:spcBef>
                <a:spcPct val="0"/>
              </a:spcBef>
              <a:buClr>
                <a:srgbClr val="568F3F"/>
              </a:buClr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800" b="0">
                <a:solidFill>
                  <a:srgbClr val="0033CC"/>
                </a:solidFill>
              </a:rPr>
              <a:t>	 </a:t>
            </a:r>
            <a:r>
              <a:rPr lang="it-IT" altLang="it-IT" sz="1700" b="0">
                <a:solidFill>
                  <a:srgbClr val="0033CC"/>
                </a:solidFill>
              </a:rPr>
              <a:t>int radice(struct nodo *rad, int *val)</a:t>
            </a:r>
          </a:p>
          <a:p>
            <a:pPr marL="179388" indent="-179388">
              <a:lnSpc>
                <a:spcPct val="95000"/>
              </a:lnSpc>
              <a:spcBef>
                <a:spcPct val="0"/>
              </a:spcBef>
              <a:buClr>
                <a:srgbClr val="568F3F"/>
              </a:buClr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 b="0">
                <a:solidFill>
                  <a:srgbClr val="0033CC"/>
                </a:solidFill>
              </a:rPr>
              <a:t>	 {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int ok=0;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if !(vuoto(rad))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{ 	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		*val=rad-&gt;inforadice;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		ok=1;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}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>
                <a:solidFill>
                  <a:srgbClr val="0033CC"/>
                </a:solidFill>
              </a:rPr>
              <a:t>	return ok; </a:t>
            </a:r>
          </a:p>
          <a:p>
            <a:pPr marL="179388" indent="-179388">
              <a:lnSpc>
                <a:spcPct val="95000"/>
              </a:lnSpc>
              <a:spcBef>
                <a:spcPct val="0"/>
              </a:spcBef>
              <a:buClr>
                <a:srgbClr val="568F3F"/>
              </a:buClr>
              <a:buFont typeface="Wingdings" panose="05000000000000000000" pitchFamily="2" charset="2"/>
              <a:buNone/>
              <a:tabLst>
                <a:tab pos="1076325" algn="l"/>
                <a:tab pos="1255713" algn="l"/>
              </a:tabLst>
            </a:pPr>
            <a:r>
              <a:rPr lang="it-IT" altLang="it-IT" sz="1700" b="0">
                <a:solidFill>
                  <a:srgbClr val="0033CC"/>
                </a:solidFill>
              </a:rPr>
              <a:t>	 }</a:t>
            </a:r>
          </a:p>
        </p:txBody>
      </p:sp>
      <p:sp>
        <p:nvSpPr>
          <p:cNvPr id="430085" name="AutoShape 5">
            <a:extLst>
              <a:ext uri="{FF2B5EF4-FFF2-40B4-BE49-F238E27FC236}">
                <a16:creationId xmlns:a16="http://schemas.microsoft.com/office/drawing/2014/main" id="{F85F63CA-DAB4-0094-C9FF-B6762964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  <p:sp>
        <p:nvSpPr>
          <p:cNvPr id="430087" name="Line 7">
            <a:extLst>
              <a:ext uri="{FF2B5EF4-FFF2-40B4-BE49-F238E27FC236}">
                <a16:creationId xmlns:a16="http://schemas.microsoft.com/office/drawing/2014/main" id="{632B1D63-C9B9-2EB8-E064-1D4D2207A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1628775"/>
            <a:ext cx="0" cy="4537075"/>
          </a:xfrm>
          <a:prstGeom prst="line">
            <a:avLst/>
          </a:prstGeom>
          <a:noFill/>
          <a:ln w="317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390D5B2D-CCEE-F42B-5D70-E920FC69E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134D9-56A5-4993-B7B4-6FD34458EF63}" type="slidenum">
              <a:rPr lang="it-IT" altLang="it-IT"/>
              <a:pPr/>
              <a:t>6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8F716643-7218-4A45-816D-56EE14B445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6FA697-ACF3-4712-A85F-1A951A5E4B84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8BC73E5F-9B6A-BF19-A14E-2E740CB03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Altre Primitive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6E02B6E2-E6E9-E337-27B3-8233C119E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790" y="1654365"/>
            <a:ext cx="8229600" cy="449738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it-IT" altLang="it-IT"/>
              <a:t>Per avere il punt. al figlio sinistro (destro) di un nodo: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struct nodo *sinistro (struct nodo *rad)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{  struct nodo *risultato=NULL;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if !(vuoto(rad)) risultato=rad-&gt;sinistro;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return NULL;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}</a:t>
            </a:r>
            <a:endParaRPr lang="it-IT" altLang="it-IT"/>
          </a:p>
          <a:p>
            <a:pPr marL="342900" indent="-342900">
              <a:lnSpc>
                <a:spcPct val="90000"/>
              </a:lnSpc>
            </a:pPr>
            <a:endParaRPr lang="it-IT" altLang="it-IT" sz="800"/>
          </a:p>
          <a:p>
            <a:pPr marL="342900" indent="-342900">
              <a:lnSpc>
                <a:spcPct val="90000"/>
              </a:lnSpc>
            </a:pPr>
            <a:r>
              <a:rPr lang="it-IT" altLang="it-IT"/>
              <a:t>Per costruire un nodo (o un albero a partire da due sottoalberi):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struct nodo * costruisci(struct nodo *s, int r, struct nodo *d)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{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struct nodo *aux;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aux=(struct nodo*)malloc(sizeof(struct nodo));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if (aux) 	{	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		aux-&gt;inforadice=r;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		aux-&gt;sinistro=s; aux-&gt;destro=d;  }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	return aux;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it-IT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31109" name="AutoShape 5">
            <a:extLst>
              <a:ext uri="{FF2B5EF4-FFF2-40B4-BE49-F238E27FC236}">
                <a16:creationId xmlns:a16="http://schemas.microsoft.com/office/drawing/2014/main" id="{348704D7-31A9-2804-4D54-BD0E159F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>
            <a:extLst>
              <a:ext uri="{FF2B5EF4-FFF2-40B4-BE49-F238E27FC236}">
                <a16:creationId xmlns:a16="http://schemas.microsoft.com/office/drawing/2014/main" id="{1B4FFAC9-66AC-F4BC-DBE0-079C3098E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CBE0-F4A4-415E-B7C3-4F1488DEDA3F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6" name="Segnaposto data 4">
            <a:extLst>
              <a:ext uri="{FF2B5EF4-FFF2-40B4-BE49-F238E27FC236}">
                <a16:creationId xmlns:a16="http://schemas.microsoft.com/office/drawing/2014/main" id="{F739899B-841B-4CA5-A90F-DD0999D326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60E90A-A9A4-4C73-AD53-4F9E648D6B14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76F7520B-939B-D742-BA61-964C1F127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Visita di un albero binario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9E742089-5EAF-1203-1675-DD9E87A00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/>
              <a:t>Oltre alle operazioni primitive, si definiscono delle operazioni di visita ovvero di analisi dei nodi di un albero in deteminato ordine.</a:t>
            </a:r>
          </a:p>
          <a:p>
            <a:pPr marL="342900" indent="-342900"/>
            <a:endParaRPr lang="it-IT" altLang="it-IT"/>
          </a:p>
          <a:p>
            <a:pPr marL="342900" indent="-342900"/>
            <a:r>
              <a:rPr lang="it-IT" altLang="it-IT"/>
              <a:t>Di seguito analizziamo le seguenti visite di un albero:</a:t>
            </a:r>
          </a:p>
          <a:p>
            <a:pPr marL="742950" lvl="1"/>
            <a:r>
              <a:rPr lang="it-IT" altLang="it-IT"/>
              <a:t>Visita in Preordine</a:t>
            </a:r>
          </a:p>
          <a:p>
            <a:pPr marL="742950" lvl="1"/>
            <a:r>
              <a:rPr lang="it-IT" altLang="it-IT"/>
              <a:t>Visita in Ordine</a:t>
            </a:r>
          </a:p>
          <a:p>
            <a:pPr marL="742950" lvl="1"/>
            <a:r>
              <a:rPr lang="it-IT" altLang="it-IT"/>
              <a:t>Visita in Postordine</a:t>
            </a:r>
          </a:p>
        </p:txBody>
      </p:sp>
      <p:sp>
        <p:nvSpPr>
          <p:cNvPr id="432133" name="AutoShape 5">
            <a:extLst>
              <a:ext uri="{FF2B5EF4-FFF2-40B4-BE49-F238E27FC236}">
                <a16:creationId xmlns:a16="http://schemas.microsoft.com/office/drawing/2014/main" id="{54B94F5E-3694-BC43-A214-760EFAF0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36428EBD-0455-04D0-02FF-2B6C73A09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8A3B9-88C5-495E-9DEC-22C77CE52962}" type="slidenum">
              <a:rPr lang="it-IT" altLang="it-IT"/>
              <a:pPr/>
              <a:t>8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DC1AE0E9-4F79-0DEF-6455-4051FD3D7C0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4BD1D2-104E-4EF6-8E72-AE941DD60175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9BA3934D-AC62-3985-1D6C-D2FCEAF23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Visita in Preordine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A22F1315-0E56-61BD-ACF9-23C768716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/>
              <a:t>Nella visita in Preordine, se l’albero non è vuoto:</a:t>
            </a:r>
          </a:p>
          <a:p>
            <a:pPr marL="742950" lvl="1"/>
            <a:r>
              <a:rPr lang="it-IT" altLang="it-IT"/>
              <a:t>Si analizza la radice dell’albero;</a:t>
            </a:r>
          </a:p>
          <a:p>
            <a:pPr marL="742950" lvl="1"/>
            <a:r>
              <a:rPr lang="it-IT" altLang="it-IT"/>
              <a:t>Si visita in preordine il sottoalbero sinistro;</a:t>
            </a:r>
          </a:p>
          <a:p>
            <a:pPr marL="742950" lvl="1"/>
            <a:r>
              <a:rPr lang="it-IT" altLang="it-IT"/>
              <a:t>Si visita in preordine il sottoalbero destro.</a:t>
            </a:r>
          </a:p>
          <a:p>
            <a:pPr marL="1143000" lvl="2"/>
            <a:endParaRPr lang="it-IT" altLang="it-IT"/>
          </a:p>
          <a:p>
            <a:pPr marL="1143000" lvl="2"/>
            <a:endParaRPr lang="it-IT" altLang="it-IT"/>
          </a:p>
          <a:p>
            <a:pPr marL="1143000" lvl="2"/>
            <a:endParaRPr lang="it-IT" altLang="it-IT"/>
          </a:p>
          <a:p>
            <a:pPr marL="1143000" lvl="2"/>
            <a:endParaRPr lang="it-IT" altLang="it-IT"/>
          </a:p>
          <a:p>
            <a:pPr marL="1143000" lvl="2"/>
            <a:endParaRPr lang="it-IT" altLang="it-IT"/>
          </a:p>
          <a:p>
            <a:pPr marL="1143000" lvl="2"/>
            <a:endParaRPr lang="it-IT" altLang="it-IT"/>
          </a:p>
          <a:p>
            <a:pPr marL="1143000" lvl="2"/>
            <a:endParaRPr lang="it-IT" altLang="it-IT"/>
          </a:p>
          <a:p>
            <a:pPr marL="342900" indent="-342900"/>
            <a:r>
              <a:rPr lang="it-IT" altLang="it-IT"/>
              <a:t>Nella visita in preordine del precedente albero i nodi verrebbero visitati nel seguente ordine: 1, 2, 3, 4, 5, 6, 7</a:t>
            </a:r>
          </a:p>
        </p:txBody>
      </p:sp>
      <p:pic>
        <p:nvPicPr>
          <p:cNvPr id="433156" name="Picture 4">
            <a:extLst>
              <a:ext uri="{FF2B5EF4-FFF2-40B4-BE49-F238E27FC236}">
                <a16:creationId xmlns:a16="http://schemas.microsoft.com/office/drawing/2014/main" id="{9B72DC78-1B20-11EF-771B-BE0D025D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5761037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3158" name="AutoShape 6">
            <a:extLst>
              <a:ext uri="{FF2B5EF4-FFF2-40B4-BE49-F238E27FC236}">
                <a16:creationId xmlns:a16="http://schemas.microsoft.com/office/drawing/2014/main" id="{B853B861-5404-05AB-45AB-B20ABCAD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DC5551A0-1077-23A0-5D78-B529B0417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D95A-0C64-4E27-B9DE-85ECC08A07C0}" type="slidenum">
              <a:rPr lang="it-IT" altLang="it-IT"/>
              <a:pPr/>
              <a:t>9</a:t>
            </a:fld>
            <a:endParaRPr lang="it-IT" altLang="it-IT"/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1627200C-FCB2-E19D-158D-131B57B124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A44347-985B-4792-B9A9-6C79F9B9E1BE}" type="datetime1">
              <a:rPr lang="it-IT" altLang="it-IT"/>
              <a:pPr/>
              <a:t>01/04/2022</a:t>
            </a:fld>
            <a:endParaRPr lang="it-IT" altLang="it-IT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E3188D3C-C564-5C5A-0314-DC04B8F99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Visita in Ordine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8E5361CD-27C0-C2CC-5030-095D4B6AB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it-IT" altLang="it-IT"/>
              <a:t>Nella visita in ordine, se l’albero non è vuoto:</a:t>
            </a:r>
          </a:p>
          <a:p>
            <a:pPr marL="742950" lvl="1"/>
            <a:r>
              <a:rPr lang="it-IT" altLang="it-IT"/>
              <a:t>Si visita in ordine il sottoalbero sinistro;</a:t>
            </a:r>
          </a:p>
          <a:p>
            <a:pPr marL="742950" lvl="1"/>
            <a:r>
              <a:rPr lang="it-IT" altLang="it-IT"/>
              <a:t>Si analizza la radice dell’albero;</a:t>
            </a:r>
          </a:p>
          <a:p>
            <a:pPr marL="742950" lvl="1"/>
            <a:r>
              <a:rPr lang="it-IT" altLang="it-IT"/>
              <a:t>Si visita in ordine il sottoalbero destro.</a:t>
            </a:r>
          </a:p>
          <a:p>
            <a:pPr marL="342900" indent="-342900"/>
            <a:endParaRPr lang="it-IT" altLang="it-IT"/>
          </a:p>
          <a:p>
            <a:pPr marL="342900" indent="-342900"/>
            <a:endParaRPr lang="it-IT" altLang="it-IT"/>
          </a:p>
          <a:p>
            <a:pPr marL="342900" indent="-342900"/>
            <a:endParaRPr lang="it-IT" altLang="it-IT"/>
          </a:p>
          <a:p>
            <a:pPr marL="342900" indent="-342900"/>
            <a:endParaRPr lang="it-IT" altLang="it-IT"/>
          </a:p>
          <a:p>
            <a:pPr marL="342900" indent="-342900"/>
            <a:endParaRPr lang="it-IT" altLang="it-IT"/>
          </a:p>
          <a:p>
            <a:pPr marL="342900" indent="-342900"/>
            <a:endParaRPr lang="it-IT" altLang="it-IT"/>
          </a:p>
          <a:p>
            <a:pPr marL="342900" indent="-342900"/>
            <a:r>
              <a:rPr lang="it-IT" altLang="it-IT"/>
              <a:t>Nella visita in ordine del precedente albero i nodi verrebbero visitati nel seguente ordine: 3, 2, 4, 1, 6, 5, 7</a:t>
            </a:r>
          </a:p>
        </p:txBody>
      </p:sp>
      <p:pic>
        <p:nvPicPr>
          <p:cNvPr id="434180" name="Picture 4">
            <a:extLst>
              <a:ext uri="{FF2B5EF4-FFF2-40B4-BE49-F238E27FC236}">
                <a16:creationId xmlns:a16="http://schemas.microsoft.com/office/drawing/2014/main" id="{6CF8DDA9-1DD7-979D-E1CC-8E0C0451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008313"/>
            <a:ext cx="6126162" cy="18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4182" name="AutoShape 6">
            <a:extLst>
              <a:ext uri="{FF2B5EF4-FFF2-40B4-BE49-F238E27FC236}">
                <a16:creationId xmlns:a16="http://schemas.microsoft.com/office/drawing/2014/main" id="{D7D18D9E-723E-ABC6-B82B-E7E01BBFB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8351838" cy="4537075"/>
          </a:xfrm>
          <a:prstGeom prst="roundRect">
            <a:avLst>
              <a:gd name="adj" fmla="val 1741"/>
            </a:avLst>
          </a:prstGeom>
          <a:noFill/>
          <a:ln w="3175">
            <a:solidFill>
              <a:srgbClr val="5454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DCDCD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altLang="it-IT" sz="800" b="0">
              <a:solidFill>
                <a:schemeClr val="tx1"/>
              </a:solidFill>
              <a:latin typeface="Lucida Grande CY" pitchFamily="16" charset="-52"/>
            </a:endParaRPr>
          </a:p>
        </p:txBody>
      </p:sp>
    </p:spTree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newT13-06">
  <a:themeElements>
    <a:clrScheme name="newT13-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T13-06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63500" dist="38099" dir="2700000" algn="ctr" rotWithShape="0">
            <a:schemeClr val="bg2">
              <a:alpha val="74998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800" b="1" i="0" u="none" strike="noStrike" cap="none" normalizeH="0" baseline="0" smtClean="0">
            <a:ln>
              <a:noFill/>
            </a:ln>
            <a:solidFill>
              <a:srgbClr val="CF5200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ewT13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T13-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T13-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6967CAF6BF21418E1AD87D1BF9C480" ma:contentTypeVersion="2" ma:contentTypeDescription="Create a new document." ma:contentTypeScope="" ma:versionID="d6c4c5a628b31164979bd641217b85c5">
  <xsd:schema xmlns:xsd="http://www.w3.org/2001/XMLSchema" xmlns:xs="http://www.w3.org/2001/XMLSchema" xmlns:p="http://schemas.microsoft.com/office/2006/metadata/properties" xmlns:ns2="0a16c6e6-6b61-49a8-bb9d-3e85b95dc357" targetNamespace="http://schemas.microsoft.com/office/2006/metadata/properties" ma:root="true" ma:fieldsID="5be34db3249f47c29e220a56c37a3a76" ns2:_="">
    <xsd:import namespace="0a16c6e6-6b61-49a8-bb9d-3e85b95dc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16c6e6-6b61-49a8-bb9d-3e85b95dc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5C0E3D-CE82-4EB2-8BFA-AED2042AA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E4A87-FF5E-4AD8-820F-2CD701ABA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16c6e6-6b61-49a8-bb9d-3e85b95dc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EB730E-54B5-4CA5-B6FD-9A49ED922B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HD:Users:enza:Desktop:newT13-06.pot</Template>
  <TotalTime>3116</TotalTime>
  <Words>1134</Words>
  <Application>Microsoft Office PowerPoint</Application>
  <PresentationFormat>Presentazione su schermo (4:3)</PresentationFormat>
  <Paragraphs>260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newT13-06</vt:lpstr>
      <vt:lpstr>Laboratorio di  Algoritmi e Strutture Dati</vt:lpstr>
      <vt:lpstr>Alberi</vt:lpstr>
      <vt:lpstr>Alberi binari</vt:lpstr>
      <vt:lpstr>Rappresentazione di un albero binario</vt:lpstr>
      <vt:lpstr>Primitive sugli alberi binari</vt:lpstr>
      <vt:lpstr>Altre Primitive</vt:lpstr>
      <vt:lpstr>Visita di un albero binario</vt:lpstr>
      <vt:lpstr>Visita in Preordine</vt:lpstr>
      <vt:lpstr>Visita in Ordine</vt:lpstr>
      <vt:lpstr>Visita Postordine</vt:lpstr>
      <vt:lpstr>Codice per la visita di un albero</vt:lpstr>
      <vt:lpstr>Alberi binari di ricerca (ABR)</vt:lpstr>
      <vt:lpstr>Osservazione</vt:lpstr>
      <vt:lpstr>Esercizio</vt:lpstr>
      <vt:lpstr>Ricerca in un albero binario di ricerca</vt:lpstr>
      <vt:lpstr>Ricerca in un albero binario di ricerca</vt:lpstr>
      <vt:lpstr>Ricerca in un albero binario di ricerca</vt:lpstr>
      <vt:lpstr>Inserimento di un nuovo nodo in un ABR</vt:lpstr>
      <vt:lpstr>Inserimento di un nuovo nodo in un ABR</vt:lpstr>
      <vt:lpstr>Inserimento di un nuovo nodo tramite l’uso di puntatori a puntatori</vt:lpstr>
      <vt:lpstr>Osservazioni sulla slide precedente</vt:lpstr>
      <vt:lpstr>Ricerca minimo in un ABR</vt:lpstr>
    </vt:vector>
  </TitlesOfParts>
  <Company>*** ********** * ******** 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keywords/>
  <cp:lastModifiedBy>NM</cp:lastModifiedBy>
  <cp:revision>202</cp:revision>
  <cp:lastPrinted>2007-06-13T15:29:27Z</cp:lastPrinted>
  <dcterms:created xsi:type="dcterms:W3CDTF">2007-06-13T12:06:30Z</dcterms:created>
  <dcterms:modified xsi:type="dcterms:W3CDTF">2022-04-01T12:52:02Z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0x010100CC6967CAF6BF21418E1AD87D1BF9C480</vt:lpwstr>
  </property>
</Properties>
</file>