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1" r:id="rId1"/>
  </p:sldMasterIdLst>
  <p:sldIdLst>
    <p:sldId id="256" r:id="rId2"/>
    <p:sldId id="258" r:id="rId3"/>
    <p:sldId id="259" r:id="rId4"/>
    <p:sldId id="260" r:id="rId5"/>
    <p:sldId id="261" r:id="rId6"/>
    <p:sldId id="262" r:id="rId7"/>
    <p:sldId id="263" r:id="rId8"/>
    <p:sldId id="264" r:id="rId9"/>
    <p:sldId id="265" r:id="rId10"/>
    <p:sldId id="266" r:id="rId11"/>
    <p:sldId id="268"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ckramjit Basu" userId="3e62ea5d39c3f37a" providerId="LiveId" clId="{809FB694-ACCE-41F5-8218-2626C65B1158}"/>
    <pc:docChg chg="undo redo custSel addSld delSld modSld">
      <pc:chgData name="Bickramjit Basu" userId="3e62ea5d39c3f37a" providerId="LiveId" clId="{809FB694-ACCE-41F5-8218-2626C65B1158}" dt="2023-11-21T07:15:52.652" v="3251" actId="5793"/>
      <pc:docMkLst>
        <pc:docMk/>
      </pc:docMkLst>
      <pc:sldChg chg="modSp new mod">
        <pc:chgData name="Bickramjit Basu" userId="3e62ea5d39c3f37a" providerId="LiveId" clId="{809FB694-ACCE-41F5-8218-2626C65B1158}" dt="2023-11-21T05:06:52.337" v="2210"/>
        <pc:sldMkLst>
          <pc:docMk/>
          <pc:sldMk cId="652637972" sldId="256"/>
        </pc:sldMkLst>
        <pc:spChg chg="mod">
          <ac:chgData name="Bickramjit Basu" userId="3e62ea5d39c3f37a" providerId="LiveId" clId="{809FB694-ACCE-41F5-8218-2626C65B1158}" dt="2023-11-21T05:06:52.337" v="2210"/>
          <ac:spMkLst>
            <pc:docMk/>
            <pc:sldMk cId="652637972" sldId="256"/>
            <ac:spMk id="2" creationId="{0C4F6412-128A-991B-0961-A2E93802029A}"/>
          </ac:spMkLst>
        </pc:spChg>
        <pc:spChg chg="mod">
          <ac:chgData name="Bickramjit Basu" userId="3e62ea5d39c3f37a" providerId="LiveId" clId="{809FB694-ACCE-41F5-8218-2626C65B1158}" dt="2023-11-21T05:06:52.337" v="2210"/>
          <ac:spMkLst>
            <pc:docMk/>
            <pc:sldMk cId="652637972" sldId="256"/>
            <ac:spMk id="3" creationId="{97B74CB8-3779-0908-5B5E-D882F6E3A8DB}"/>
          </ac:spMkLst>
        </pc:spChg>
      </pc:sldChg>
      <pc:sldChg chg="new del">
        <pc:chgData name="Bickramjit Basu" userId="3e62ea5d39c3f37a" providerId="LiveId" clId="{809FB694-ACCE-41F5-8218-2626C65B1158}" dt="2023-11-20T10:20:17.262" v="68" actId="47"/>
        <pc:sldMkLst>
          <pc:docMk/>
          <pc:sldMk cId="2027403287" sldId="257"/>
        </pc:sldMkLst>
      </pc:sldChg>
      <pc:sldChg chg="addSp modSp new mod">
        <pc:chgData name="Bickramjit Basu" userId="3e62ea5d39c3f37a" providerId="LiveId" clId="{809FB694-ACCE-41F5-8218-2626C65B1158}" dt="2023-11-20T10:25:24.324" v="162" actId="20577"/>
        <pc:sldMkLst>
          <pc:docMk/>
          <pc:sldMk cId="411148301" sldId="258"/>
        </pc:sldMkLst>
        <pc:spChg chg="add mod">
          <ac:chgData name="Bickramjit Basu" userId="3e62ea5d39c3f37a" providerId="LiveId" clId="{809FB694-ACCE-41F5-8218-2626C65B1158}" dt="2023-11-20T10:25:24.324" v="162" actId="20577"/>
          <ac:spMkLst>
            <pc:docMk/>
            <pc:sldMk cId="411148301" sldId="258"/>
            <ac:spMk id="2" creationId="{241C190E-6320-85EE-D2EE-0E994B697EB4}"/>
          </ac:spMkLst>
        </pc:spChg>
      </pc:sldChg>
      <pc:sldChg chg="addSp modSp new mod">
        <pc:chgData name="Bickramjit Basu" userId="3e62ea5d39c3f37a" providerId="LiveId" clId="{809FB694-ACCE-41F5-8218-2626C65B1158}" dt="2023-11-20T10:30:18.232" v="301"/>
        <pc:sldMkLst>
          <pc:docMk/>
          <pc:sldMk cId="3529111309" sldId="259"/>
        </pc:sldMkLst>
        <pc:spChg chg="add mod">
          <ac:chgData name="Bickramjit Basu" userId="3e62ea5d39c3f37a" providerId="LiveId" clId="{809FB694-ACCE-41F5-8218-2626C65B1158}" dt="2023-11-20T10:30:18.232" v="301"/>
          <ac:spMkLst>
            <pc:docMk/>
            <pc:sldMk cId="3529111309" sldId="259"/>
            <ac:spMk id="2" creationId="{EF837408-7443-5AAB-E549-2ED09BF071E8}"/>
          </ac:spMkLst>
        </pc:spChg>
      </pc:sldChg>
      <pc:sldChg chg="addSp modSp new mod">
        <pc:chgData name="Bickramjit Basu" userId="3e62ea5d39c3f37a" providerId="LiveId" clId="{809FB694-ACCE-41F5-8218-2626C65B1158}" dt="2023-11-20T10:41:01.106" v="721" actId="20577"/>
        <pc:sldMkLst>
          <pc:docMk/>
          <pc:sldMk cId="598897361" sldId="260"/>
        </pc:sldMkLst>
        <pc:spChg chg="add mod">
          <ac:chgData name="Bickramjit Basu" userId="3e62ea5d39c3f37a" providerId="LiveId" clId="{809FB694-ACCE-41F5-8218-2626C65B1158}" dt="2023-11-20T10:41:01.106" v="721" actId="20577"/>
          <ac:spMkLst>
            <pc:docMk/>
            <pc:sldMk cId="598897361" sldId="260"/>
            <ac:spMk id="2" creationId="{B0A1CD17-D744-445C-BB62-494BDEF5ED3A}"/>
          </ac:spMkLst>
        </pc:spChg>
      </pc:sldChg>
      <pc:sldChg chg="addSp modSp new mod">
        <pc:chgData name="Bickramjit Basu" userId="3e62ea5d39c3f37a" providerId="LiveId" clId="{809FB694-ACCE-41F5-8218-2626C65B1158}" dt="2023-11-20T11:06:03.699" v="1109" actId="113"/>
        <pc:sldMkLst>
          <pc:docMk/>
          <pc:sldMk cId="2291970045" sldId="261"/>
        </pc:sldMkLst>
        <pc:spChg chg="add mod">
          <ac:chgData name="Bickramjit Basu" userId="3e62ea5d39c3f37a" providerId="LiveId" clId="{809FB694-ACCE-41F5-8218-2626C65B1158}" dt="2023-11-20T11:06:03.699" v="1109" actId="113"/>
          <ac:spMkLst>
            <pc:docMk/>
            <pc:sldMk cId="2291970045" sldId="261"/>
            <ac:spMk id="2" creationId="{F394BDEC-2C37-6BB7-96A5-150F21F17A96}"/>
          </ac:spMkLst>
        </pc:spChg>
      </pc:sldChg>
      <pc:sldChg chg="addSp modSp new mod">
        <pc:chgData name="Bickramjit Basu" userId="3e62ea5d39c3f37a" providerId="LiveId" clId="{809FB694-ACCE-41F5-8218-2626C65B1158}" dt="2023-11-20T11:05:48.351" v="1108" actId="20577"/>
        <pc:sldMkLst>
          <pc:docMk/>
          <pc:sldMk cId="3073547285" sldId="262"/>
        </pc:sldMkLst>
        <pc:spChg chg="add mod">
          <ac:chgData name="Bickramjit Basu" userId="3e62ea5d39c3f37a" providerId="LiveId" clId="{809FB694-ACCE-41F5-8218-2626C65B1158}" dt="2023-11-20T11:05:48.351" v="1108" actId="20577"/>
          <ac:spMkLst>
            <pc:docMk/>
            <pc:sldMk cId="3073547285" sldId="262"/>
            <ac:spMk id="2" creationId="{A15EAE65-F184-5E03-858D-8E76147EB5C6}"/>
          </ac:spMkLst>
        </pc:spChg>
      </pc:sldChg>
      <pc:sldChg chg="addSp modSp new mod">
        <pc:chgData name="Bickramjit Basu" userId="3e62ea5d39c3f37a" providerId="LiveId" clId="{809FB694-ACCE-41F5-8218-2626C65B1158}" dt="2023-11-20T11:29:44.924" v="1494" actId="20577"/>
        <pc:sldMkLst>
          <pc:docMk/>
          <pc:sldMk cId="385850071" sldId="263"/>
        </pc:sldMkLst>
        <pc:spChg chg="add mod">
          <ac:chgData name="Bickramjit Basu" userId="3e62ea5d39c3f37a" providerId="LiveId" clId="{809FB694-ACCE-41F5-8218-2626C65B1158}" dt="2023-11-20T11:29:44.924" v="1494" actId="20577"/>
          <ac:spMkLst>
            <pc:docMk/>
            <pc:sldMk cId="385850071" sldId="263"/>
            <ac:spMk id="2" creationId="{0630072C-A198-BC03-A5C9-5F267EC6EC49}"/>
          </ac:spMkLst>
        </pc:spChg>
        <pc:picChg chg="add mod">
          <ac:chgData name="Bickramjit Basu" userId="3e62ea5d39c3f37a" providerId="LiveId" clId="{809FB694-ACCE-41F5-8218-2626C65B1158}" dt="2023-11-20T11:21:03.535" v="1393" actId="14100"/>
          <ac:picMkLst>
            <pc:docMk/>
            <pc:sldMk cId="385850071" sldId="263"/>
            <ac:picMk id="4" creationId="{D72EB7DC-5F59-10F8-E2C7-B235C2A0A816}"/>
          </ac:picMkLst>
        </pc:picChg>
      </pc:sldChg>
      <pc:sldChg chg="addSp modSp new mod">
        <pc:chgData name="Bickramjit Basu" userId="3e62ea5d39c3f37a" providerId="LiveId" clId="{809FB694-ACCE-41F5-8218-2626C65B1158}" dt="2023-11-21T04:30:56.087" v="1787" actId="20577"/>
        <pc:sldMkLst>
          <pc:docMk/>
          <pc:sldMk cId="2578657709" sldId="264"/>
        </pc:sldMkLst>
        <pc:spChg chg="add mod">
          <ac:chgData name="Bickramjit Basu" userId="3e62ea5d39c3f37a" providerId="LiveId" clId="{809FB694-ACCE-41F5-8218-2626C65B1158}" dt="2023-11-21T04:30:56.087" v="1787" actId="20577"/>
          <ac:spMkLst>
            <pc:docMk/>
            <pc:sldMk cId="2578657709" sldId="264"/>
            <ac:spMk id="2" creationId="{5F3F8966-C968-005C-B265-264BE6EA6F98}"/>
          </ac:spMkLst>
        </pc:spChg>
      </pc:sldChg>
      <pc:sldChg chg="addSp modSp new mod">
        <pc:chgData name="Bickramjit Basu" userId="3e62ea5d39c3f37a" providerId="LiveId" clId="{809FB694-ACCE-41F5-8218-2626C65B1158}" dt="2023-11-20T11:47:40.203" v="1687" actId="12"/>
        <pc:sldMkLst>
          <pc:docMk/>
          <pc:sldMk cId="3885279377" sldId="265"/>
        </pc:sldMkLst>
        <pc:spChg chg="add mod">
          <ac:chgData name="Bickramjit Basu" userId="3e62ea5d39c3f37a" providerId="LiveId" clId="{809FB694-ACCE-41F5-8218-2626C65B1158}" dt="2023-11-20T11:47:40.203" v="1687" actId="12"/>
          <ac:spMkLst>
            <pc:docMk/>
            <pc:sldMk cId="3885279377" sldId="265"/>
            <ac:spMk id="2" creationId="{A61B3887-232A-2431-F212-5C8A71666C47}"/>
          </ac:spMkLst>
        </pc:spChg>
      </pc:sldChg>
      <pc:sldChg chg="addSp modSp new mod">
        <pc:chgData name="Bickramjit Basu" userId="3e62ea5d39c3f37a" providerId="LiveId" clId="{809FB694-ACCE-41F5-8218-2626C65B1158}" dt="2023-11-21T05:16:20.958" v="2212" actId="20577"/>
        <pc:sldMkLst>
          <pc:docMk/>
          <pc:sldMk cId="556294042" sldId="266"/>
        </pc:sldMkLst>
        <pc:spChg chg="add mod">
          <ac:chgData name="Bickramjit Basu" userId="3e62ea5d39c3f37a" providerId="LiveId" clId="{809FB694-ACCE-41F5-8218-2626C65B1158}" dt="2023-11-21T05:16:20.958" v="2212" actId="20577"/>
          <ac:spMkLst>
            <pc:docMk/>
            <pc:sldMk cId="556294042" sldId="266"/>
            <ac:spMk id="2" creationId="{7D9A2751-0325-31F1-84E2-1977CAD9D529}"/>
          </ac:spMkLst>
        </pc:spChg>
      </pc:sldChg>
      <pc:sldChg chg="addSp delSp modSp new mod">
        <pc:chgData name="Bickramjit Basu" userId="3e62ea5d39c3f37a" providerId="LiveId" clId="{809FB694-ACCE-41F5-8218-2626C65B1158}" dt="2023-11-21T05:00:44.239" v="2180" actId="1076"/>
        <pc:sldMkLst>
          <pc:docMk/>
          <pc:sldMk cId="1498509717" sldId="267"/>
        </pc:sldMkLst>
        <pc:spChg chg="add mod">
          <ac:chgData name="Bickramjit Basu" userId="3e62ea5d39c3f37a" providerId="LiveId" clId="{809FB694-ACCE-41F5-8218-2626C65B1158}" dt="2023-11-21T05:00:37.320" v="2178" actId="20577"/>
          <ac:spMkLst>
            <pc:docMk/>
            <pc:sldMk cId="1498509717" sldId="267"/>
            <ac:spMk id="2" creationId="{365A3C8B-5C85-061B-6B67-CC90DD6A2423}"/>
          </ac:spMkLst>
        </pc:spChg>
        <pc:spChg chg="add del">
          <ac:chgData name="Bickramjit Basu" userId="3e62ea5d39c3f37a" providerId="LiveId" clId="{809FB694-ACCE-41F5-8218-2626C65B1158}" dt="2023-11-21T04:58:57.463" v="2163"/>
          <ac:spMkLst>
            <pc:docMk/>
            <pc:sldMk cId="1498509717" sldId="267"/>
            <ac:spMk id="3" creationId="{7E66A287-E96A-6874-261B-52DDA9CF58CA}"/>
          </ac:spMkLst>
        </pc:spChg>
        <pc:spChg chg="add del">
          <ac:chgData name="Bickramjit Basu" userId="3e62ea5d39c3f37a" providerId="LiveId" clId="{809FB694-ACCE-41F5-8218-2626C65B1158}" dt="2023-11-21T04:59:04.782" v="2165"/>
          <ac:spMkLst>
            <pc:docMk/>
            <pc:sldMk cId="1498509717" sldId="267"/>
            <ac:spMk id="4" creationId="{8D26618A-3A73-E601-8F89-EB75EE1B109A}"/>
          </ac:spMkLst>
        </pc:spChg>
        <pc:spChg chg="add del">
          <ac:chgData name="Bickramjit Basu" userId="3e62ea5d39c3f37a" providerId="LiveId" clId="{809FB694-ACCE-41F5-8218-2626C65B1158}" dt="2023-11-21T04:59:19.152" v="2169"/>
          <ac:spMkLst>
            <pc:docMk/>
            <pc:sldMk cId="1498509717" sldId="267"/>
            <ac:spMk id="5" creationId="{D33AA593-A18F-8CDB-BF2D-CFADBFD068A5}"/>
          </ac:spMkLst>
        </pc:spChg>
        <pc:picChg chg="add mod">
          <ac:chgData name="Bickramjit Basu" userId="3e62ea5d39c3f37a" providerId="LiveId" clId="{809FB694-ACCE-41F5-8218-2626C65B1158}" dt="2023-11-21T05:00:44.239" v="2180" actId="1076"/>
          <ac:picMkLst>
            <pc:docMk/>
            <pc:sldMk cId="1498509717" sldId="267"/>
            <ac:picMk id="7" creationId="{0C4C0942-84AE-5142-438E-7AB2D5BCEE13}"/>
          </ac:picMkLst>
        </pc:picChg>
      </pc:sldChg>
      <pc:sldChg chg="addSp delSp modSp new mod">
        <pc:chgData name="Bickramjit Basu" userId="3e62ea5d39c3f37a" providerId="LiveId" clId="{809FB694-ACCE-41F5-8218-2626C65B1158}" dt="2023-11-21T06:21:04.577" v="2620" actId="2711"/>
        <pc:sldMkLst>
          <pc:docMk/>
          <pc:sldMk cId="522002428" sldId="268"/>
        </pc:sldMkLst>
        <pc:spChg chg="add del mod">
          <ac:chgData name="Bickramjit Basu" userId="3e62ea5d39c3f37a" providerId="LiveId" clId="{809FB694-ACCE-41F5-8218-2626C65B1158}" dt="2023-11-21T05:17:31.618" v="2215"/>
          <ac:spMkLst>
            <pc:docMk/>
            <pc:sldMk cId="522002428" sldId="268"/>
            <ac:spMk id="2" creationId="{0741BEB6-E332-C20D-86A4-BD3B2CE8221F}"/>
          </ac:spMkLst>
        </pc:spChg>
        <pc:spChg chg="add mod">
          <ac:chgData name="Bickramjit Basu" userId="3e62ea5d39c3f37a" providerId="LiveId" clId="{809FB694-ACCE-41F5-8218-2626C65B1158}" dt="2023-11-21T06:21:04.577" v="2620" actId="2711"/>
          <ac:spMkLst>
            <pc:docMk/>
            <pc:sldMk cId="522002428" sldId="268"/>
            <ac:spMk id="3" creationId="{60C56506-8AFB-3543-2AC7-4A7027DF5729}"/>
          </ac:spMkLst>
        </pc:spChg>
      </pc:sldChg>
      <pc:sldChg chg="addSp modSp new mod">
        <pc:chgData name="Bickramjit Basu" userId="3e62ea5d39c3f37a" providerId="LiveId" clId="{809FB694-ACCE-41F5-8218-2626C65B1158}" dt="2023-11-21T06:21:24.020" v="2622" actId="2711"/>
        <pc:sldMkLst>
          <pc:docMk/>
          <pc:sldMk cId="1116794479" sldId="269"/>
        </pc:sldMkLst>
        <pc:spChg chg="add mod">
          <ac:chgData name="Bickramjit Basu" userId="3e62ea5d39c3f37a" providerId="LiveId" clId="{809FB694-ACCE-41F5-8218-2626C65B1158}" dt="2023-11-21T06:21:24.020" v="2622" actId="2711"/>
          <ac:spMkLst>
            <pc:docMk/>
            <pc:sldMk cId="1116794479" sldId="269"/>
            <ac:spMk id="2" creationId="{E06BF461-C590-F4C3-32B2-3CFB5DE1B168}"/>
          </ac:spMkLst>
        </pc:spChg>
      </pc:sldChg>
      <pc:sldChg chg="addSp modSp new mod">
        <pc:chgData name="Bickramjit Basu" userId="3e62ea5d39c3f37a" providerId="LiveId" clId="{809FB694-ACCE-41F5-8218-2626C65B1158}" dt="2023-11-21T06:33:15.477" v="2782" actId="113"/>
        <pc:sldMkLst>
          <pc:docMk/>
          <pc:sldMk cId="558618548" sldId="270"/>
        </pc:sldMkLst>
        <pc:spChg chg="add mod">
          <ac:chgData name="Bickramjit Basu" userId="3e62ea5d39c3f37a" providerId="LiveId" clId="{809FB694-ACCE-41F5-8218-2626C65B1158}" dt="2023-11-21T06:33:15.477" v="2782" actId="113"/>
          <ac:spMkLst>
            <pc:docMk/>
            <pc:sldMk cId="558618548" sldId="270"/>
            <ac:spMk id="2" creationId="{A5356977-4DF0-E28C-D592-E4371A5A9776}"/>
          </ac:spMkLst>
        </pc:spChg>
      </pc:sldChg>
      <pc:sldChg chg="addSp modSp new mod">
        <pc:chgData name="Bickramjit Basu" userId="3e62ea5d39c3f37a" providerId="LiveId" clId="{809FB694-ACCE-41F5-8218-2626C65B1158}" dt="2023-11-21T07:02:49.684" v="3071" actId="20577"/>
        <pc:sldMkLst>
          <pc:docMk/>
          <pc:sldMk cId="1542906693" sldId="271"/>
        </pc:sldMkLst>
        <pc:spChg chg="add mod">
          <ac:chgData name="Bickramjit Basu" userId="3e62ea5d39c3f37a" providerId="LiveId" clId="{809FB694-ACCE-41F5-8218-2626C65B1158}" dt="2023-11-21T07:02:49.684" v="3071" actId="20577"/>
          <ac:spMkLst>
            <pc:docMk/>
            <pc:sldMk cId="1542906693" sldId="271"/>
            <ac:spMk id="2" creationId="{02D2A557-421F-9AA8-C040-442FB08A81D0}"/>
          </ac:spMkLst>
        </pc:spChg>
      </pc:sldChg>
      <pc:sldChg chg="addSp modSp new mod">
        <pc:chgData name="Bickramjit Basu" userId="3e62ea5d39c3f37a" providerId="LiveId" clId="{809FB694-ACCE-41F5-8218-2626C65B1158}" dt="2023-11-21T07:08:18.683" v="3092" actId="20577"/>
        <pc:sldMkLst>
          <pc:docMk/>
          <pc:sldMk cId="665681463" sldId="272"/>
        </pc:sldMkLst>
        <pc:spChg chg="add mod">
          <ac:chgData name="Bickramjit Basu" userId="3e62ea5d39c3f37a" providerId="LiveId" clId="{809FB694-ACCE-41F5-8218-2626C65B1158}" dt="2023-11-21T07:08:18.683" v="3092" actId="20577"/>
          <ac:spMkLst>
            <pc:docMk/>
            <pc:sldMk cId="665681463" sldId="272"/>
            <ac:spMk id="2" creationId="{4A2113F2-EB1A-5B0B-575D-4CDA06DF9AD4}"/>
          </ac:spMkLst>
        </pc:spChg>
      </pc:sldChg>
      <pc:sldChg chg="addSp modSp new mod">
        <pc:chgData name="Bickramjit Basu" userId="3e62ea5d39c3f37a" providerId="LiveId" clId="{809FB694-ACCE-41F5-8218-2626C65B1158}" dt="2023-11-21T07:15:52.652" v="3251" actId="5793"/>
        <pc:sldMkLst>
          <pc:docMk/>
          <pc:sldMk cId="67533164" sldId="273"/>
        </pc:sldMkLst>
        <pc:spChg chg="add mod">
          <ac:chgData name="Bickramjit Basu" userId="3e62ea5d39c3f37a" providerId="LiveId" clId="{809FB694-ACCE-41F5-8218-2626C65B1158}" dt="2023-11-21T07:15:52.652" v="3251" actId="5793"/>
          <ac:spMkLst>
            <pc:docMk/>
            <pc:sldMk cId="67533164" sldId="273"/>
            <ac:spMk id="2" creationId="{44888506-0D89-4F48-E006-E09E972717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B9543A-E63F-4897-9155-41C82BB91800}" type="datetimeFigureOut">
              <a:rPr lang="en-US" smtClean="0"/>
              <a:t>12/5/2023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B3F2267-3D42-4624-8194-2857BB0B0CC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3910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9543A-E63F-4897-9155-41C82BB9180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F2267-3D42-4624-8194-2857BB0B0CC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719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9543A-E63F-4897-9155-41C82BB9180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F2267-3D42-4624-8194-2857BB0B0CC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80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9543A-E63F-4897-9155-41C82BB9180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F2267-3D42-4624-8194-2857BB0B0CC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5685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9543A-E63F-4897-9155-41C82BB9180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F2267-3D42-4624-8194-2857BB0B0CC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3785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B9543A-E63F-4897-9155-41C82BB91800}"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F2267-3D42-4624-8194-2857BB0B0CC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717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B9543A-E63F-4897-9155-41C82BB91800}"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3F2267-3D42-4624-8194-2857BB0B0CC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233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B9543A-E63F-4897-9155-41C82BB91800}"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3F2267-3D42-4624-8194-2857BB0B0CC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983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B9543A-E63F-4897-9155-41C82BB91800}"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3F2267-3D42-4624-8194-2857BB0B0CC0}" type="slidenum">
              <a:rPr lang="en-US" smtClean="0"/>
              <a:t>‹#›</a:t>
            </a:fld>
            <a:endParaRPr lang="en-US"/>
          </a:p>
        </p:txBody>
      </p:sp>
    </p:spTree>
    <p:extLst>
      <p:ext uri="{BB962C8B-B14F-4D97-AF65-F5344CB8AC3E}">
        <p14:creationId xmlns:p14="http://schemas.microsoft.com/office/powerpoint/2010/main" val="10655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B9543A-E63F-4897-9155-41C82BB91800}"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F2267-3D42-4624-8194-2857BB0B0CC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735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7B9543A-E63F-4897-9155-41C82BB91800}" type="datetimeFigureOut">
              <a:rPr lang="en-US" smtClean="0"/>
              <a:t>12/5/2023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1B3F2267-3D42-4624-8194-2857BB0B0CC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1796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7B9543A-E63F-4897-9155-41C82BB91800}" type="datetimeFigureOut">
              <a:rPr lang="en-US" smtClean="0"/>
              <a:t>12/5/2023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3F2267-3D42-4624-8194-2857BB0B0CC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122277"/>
      </p:ext>
    </p:extLst>
  </p:cSld>
  <p:clrMap bg1="lt1" tx1="dk1" bg2="lt2" tx2="dk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6412-128A-991B-0961-A2E93802029A}"/>
              </a:ext>
            </a:extLst>
          </p:cNvPr>
          <p:cNvSpPr>
            <a:spLocks noGrp="1"/>
          </p:cNvSpPr>
          <p:nvPr>
            <p:ph type="ctrTitle"/>
          </p:nvPr>
        </p:nvSpPr>
        <p:spPr/>
        <p:txBody>
          <a:bodyPr/>
          <a:lstStyle/>
          <a:p>
            <a:r>
              <a:rPr lang="en-US" dirty="0"/>
              <a:t>BENCHMARKING LLMS</a:t>
            </a:r>
          </a:p>
        </p:txBody>
      </p:sp>
      <p:sp>
        <p:nvSpPr>
          <p:cNvPr id="3" name="Subtitle 2">
            <a:extLst>
              <a:ext uri="{FF2B5EF4-FFF2-40B4-BE49-F238E27FC236}">
                <a16:creationId xmlns:a16="http://schemas.microsoft.com/office/drawing/2014/main" id="{97B74CB8-3779-0908-5B5E-D882F6E3A8DB}"/>
              </a:ext>
            </a:extLst>
          </p:cNvPr>
          <p:cNvSpPr>
            <a:spLocks noGrp="1"/>
          </p:cNvSpPr>
          <p:nvPr>
            <p:ph type="subTitle" idx="1"/>
          </p:nvPr>
        </p:nvSpPr>
        <p:spPr/>
        <p:txBody>
          <a:bodyPr/>
          <a:lstStyle/>
          <a:p>
            <a:r>
              <a:rPr lang="en-US" dirty="0"/>
              <a:t>-</a:t>
            </a:r>
            <a:r>
              <a:rPr lang="en-US" dirty="0" err="1"/>
              <a:t>Infobell</a:t>
            </a:r>
            <a:r>
              <a:rPr lang="en-US" dirty="0"/>
              <a:t> IT Advanced Technology Solutions</a:t>
            </a:r>
          </a:p>
        </p:txBody>
      </p:sp>
    </p:spTree>
    <p:extLst>
      <p:ext uri="{BB962C8B-B14F-4D97-AF65-F5344CB8AC3E}">
        <p14:creationId xmlns:p14="http://schemas.microsoft.com/office/powerpoint/2010/main" val="652637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9A2751-0325-31F1-84E2-1977CAD9D529}"/>
              </a:ext>
            </a:extLst>
          </p:cNvPr>
          <p:cNvSpPr txBox="1"/>
          <p:nvPr/>
        </p:nvSpPr>
        <p:spPr>
          <a:xfrm>
            <a:off x="287676" y="174661"/>
            <a:ext cx="11496782" cy="6860083"/>
          </a:xfrm>
          <a:prstGeom prst="rect">
            <a:avLst/>
          </a:prstGeom>
          <a:noFill/>
        </p:spPr>
        <p:txBody>
          <a:bodyPr wrap="square" rtlCol="0">
            <a:spAutoFit/>
          </a:bodyPr>
          <a:lstStyle/>
          <a:p>
            <a:endParaRPr lang="en-US" sz="3200" b="1" dirty="0"/>
          </a:p>
          <a:p>
            <a:r>
              <a:rPr lang="en-US" sz="3200" b="1" dirty="0"/>
              <a:t>ROUGE</a:t>
            </a:r>
          </a:p>
          <a:p>
            <a:endParaRPr lang="en-US" b="1" dirty="0"/>
          </a:p>
          <a:p>
            <a:pPr marL="342900" marR="0" indent="-342900">
              <a:lnSpc>
                <a:spcPct val="107000"/>
              </a:lnSpc>
              <a:spcBef>
                <a:spcPts val="0"/>
              </a:spcBef>
              <a:spcAft>
                <a:spcPts val="800"/>
              </a:spcAft>
              <a:buClr>
                <a:schemeClr val="tx1"/>
              </a:buClr>
              <a:buFont typeface="Arial" panose="020B0604020202020204" pitchFamily="34" charset="0"/>
              <a:buChar char="•"/>
            </a:pPr>
            <a:r>
              <a:rPr lang="en-US" sz="225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ROUGE</a:t>
            </a: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 or </a:t>
            </a:r>
            <a:r>
              <a:rPr lang="en-US" sz="225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Recall-Oriented Understudy for </a:t>
            </a:r>
            <a:r>
              <a:rPr lang="en-US" sz="2250" kern="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Gisting</a:t>
            </a:r>
            <a:r>
              <a:rPr lang="en-US" sz="225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Evaluation</a:t>
            </a: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 is a set of metrics and a software package used for evaluating automatic summarization and machine translation software in NLP . </a:t>
            </a:r>
          </a:p>
          <a:p>
            <a:pPr marL="342900" marR="0" indent="-342900">
              <a:lnSpc>
                <a:spcPct val="107000"/>
              </a:lnSpc>
              <a:spcBef>
                <a:spcPts val="0"/>
              </a:spcBef>
              <a:spcAft>
                <a:spcPts val="800"/>
              </a:spcAft>
              <a:buFont typeface="Arial" panose="020B0604020202020204" pitchFamily="34" charset="0"/>
              <a:buChar char="•"/>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ROUGE is case insensitive . </a:t>
            </a:r>
          </a:p>
          <a:p>
            <a:pPr marL="342900" marR="0" indent="-342900">
              <a:lnSpc>
                <a:spcPct val="107000"/>
              </a:lnSpc>
              <a:spcBef>
                <a:spcPts val="0"/>
              </a:spcBef>
              <a:spcAft>
                <a:spcPts val="800"/>
              </a:spcAft>
              <a:buSzPct val="100000"/>
              <a:buFont typeface="Arial" panose="020B0604020202020204" pitchFamily="34" charset="0"/>
              <a:buChar char="•"/>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ROUGE calculates precision, recall, and F-measure scores based on the overlap of n-grams. </a:t>
            </a:r>
          </a:p>
          <a:p>
            <a:pPr marL="342900" marR="0" lvl="0" indent="-342900">
              <a:lnSpc>
                <a:spcPct val="107000"/>
              </a:lnSpc>
              <a:spcBef>
                <a:spcPts val="0"/>
              </a:spcBef>
              <a:spcAft>
                <a:spcPts val="800"/>
              </a:spcAft>
              <a:buSzPct val="100000"/>
              <a:buFont typeface="Arial" panose="020B0604020202020204" pitchFamily="34" charset="0"/>
              <a:buChar char="•"/>
              <a:tabLst>
                <a:tab pos="457200" algn="l"/>
              </a:tabLst>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Scores can range from 0 to 1, where higher values indicate better agreement between the generated and reference texts.</a:t>
            </a:r>
            <a:endParaRPr lang="en-US" sz="2250"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There are various Rouge types which such as </a:t>
            </a:r>
            <a:r>
              <a:rPr lang="en-US" sz="2250" dirty="0">
                <a:latin typeface="Calibri" panose="020F0502020204030204" pitchFamily="34" charset="0"/>
                <a:ea typeface="Calibri" panose="020F0502020204030204" pitchFamily="34" charset="0"/>
                <a:cs typeface="Calibri" panose="020F0502020204030204" pitchFamily="34" charset="0"/>
              </a:rPr>
              <a:t>Rouge1 (Unigram Based Scoring) </a:t>
            </a:r>
          </a:p>
          <a:p>
            <a:r>
              <a:rPr lang="en-US" sz="2250" dirty="0">
                <a:latin typeface="Calibri" panose="020F0502020204030204" pitchFamily="34" charset="0"/>
                <a:ea typeface="Calibri" panose="020F0502020204030204" pitchFamily="34" charset="0"/>
                <a:cs typeface="Calibri" panose="020F0502020204030204" pitchFamily="34" charset="0"/>
              </a:rPr>
              <a:t>	Rouge 2 (Bigram Based Scoring) </a:t>
            </a:r>
            <a:r>
              <a:rPr lang="en-US" sz="2250" dirty="0" err="1">
                <a:latin typeface="Calibri" panose="020F0502020204030204" pitchFamily="34" charset="0"/>
                <a:ea typeface="Calibri" panose="020F0502020204030204" pitchFamily="34" charset="0"/>
                <a:cs typeface="Calibri" panose="020F0502020204030204" pitchFamily="34" charset="0"/>
              </a:rPr>
              <a:t>etc</a:t>
            </a:r>
            <a:r>
              <a:rPr lang="en-US" sz="2250" dirty="0">
                <a:latin typeface="Calibri" panose="020F0502020204030204" pitchFamily="34" charset="0"/>
                <a:ea typeface="Calibri" panose="020F0502020204030204" pitchFamily="34" charset="0"/>
                <a:cs typeface="Calibri" panose="020F0502020204030204" pitchFamily="34" charset="0"/>
              </a:rPr>
              <a:t> .</a:t>
            </a:r>
          </a:p>
          <a:p>
            <a:pPr marL="342900" marR="0" lvl="0" indent="-342900">
              <a:lnSpc>
                <a:spcPct val="107000"/>
              </a:lnSpc>
              <a:spcBef>
                <a:spcPts val="0"/>
              </a:spcBef>
              <a:spcAft>
                <a:spcPts val="800"/>
              </a:spcAft>
              <a:buSzPct val="100000"/>
              <a:buFont typeface="Arial" panose="020B0604020202020204" pitchFamily="34" charset="0"/>
              <a:buChar char="•"/>
              <a:tabLst>
                <a:tab pos="457200" algn="l"/>
              </a:tabLst>
            </a:pPr>
            <a:endParaRPr lang="en-US" sz="22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556294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C56506-8AFB-3543-2AC7-4A7027DF5729}"/>
              </a:ext>
            </a:extLst>
          </p:cNvPr>
          <p:cNvSpPr txBox="1"/>
          <p:nvPr/>
        </p:nvSpPr>
        <p:spPr>
          <a:xfrm>
            <a:off x="493160" y="452063"/>
            <a:ext cx="11414588" cy="6194003"/>
          </a:xfrm>
          <a:prstGeom prst="rect">
            <a:avLst/>
          </a:prstGeom>
          <a:noFill/>
        </p:spPr>
        <p:txBody>
          <a:bodyPr wrap="square" rtlCol="0">
            <a:spAutoFit/>
          </a:bodyPr>
          <a:lstStyle/>
          <a:p>
            <a:r>
              <a:rPr lang="en-US" sz="3200" b="1" dirty="0" err="1"/>
              <a:t>SuperGLUE</a:t>
            </a:r>
            <a:endParaRPr lang="en-US" sz="3200" b="1" dirty="0"/>
          </a:p>
          <a:p>
            <a:endParaRPr lang="en-US" b="1" dirty="0"/>
          </a:p>
          <a:p>
            <a:pPr marL="342900" indent="-342900">
              <a:buClr>
                <a:schemeClr val="tx1"/>
              </a:buClr>
              <a:buFont typeface="Arial" panose="020B0604020202020204" pitchFamily="34" charset="0"/>
              <a:buChar char="•"/>
            </a:pPr>
            <a:r>
              <a:rPr lang="en-US" sz="2250" kern="1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GLUE</a:t>
            </a:r>
            <a:r>
              <a:rPr lang="en-US" sz="2250" kern="100" dirty="0">
                <a:solidFill>
                  <a:srgbClr val="1F2937"/>
                </a:solidFill>
                <a:effectLst/>
                <a:latin typeface="Calibri" panose="020F0502020204030204" pitchFamily="34" charset="0"/>
                <a:ea typeface="Calibri" panose="020F0502020204030204" pitchFamily="34" charset="0"/>
                <a:cs typeface="Calibri" panose="020F0502020204030204" pitchFamily="34" charset="0"/>
              </a:rPr>
              <a:t>, which stands for "</a:t>
            </a:r>
            <a:r>
              <a:rPr lang="en-US" sz="2250" kern="1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General Language Understanding Evaluation</a:t>
            </a:r>
            <a:r>
              <a:rPr lang="en-US" sz="2250" kern="100" dirty="0">
                <a:solidFill>
                  <a:srgbClr val="1F2937"/>
                </a:solidFill>
                <a:effectLst/>
                <a:latin typeface="Calibri" panose="020F0502020204030204" pitchFamily="34" charset="0"/>
                <a:ea typeface="Calibri" panose="020F0502020204030204" pitchFamily="34" charset="0"/>
                <a:cs typeface="Calibri" panose="020F0502020204030204" pitchFamily="34" charset="0"/>
              </a:rPr>
              <a:t>," is a benchmark designed to evaluate the performance of language models on a diverse set of natural language understanding tasks. </a:t>
            </a:r>
          </a:p>
          <a:p>
            <a:pPr marL="342900" indent="-342900">
              <a:buFont typeface="Arial" panose="020B0604020202020204" pitchFamily="34" charset="0"/>
              <a:buChar char="•"/>
            </a:pPr>
            <a:endParaRPr lang="en-US" sz="2250" kern="100" dirty="0">
              <a:solidFill>
                <a:srgbClr val="1F2937"/>
              </a:solidFill>
              <a:latin typeface="Calibri" panose="020F0502020204030204" pitchFamily="34" charset="0"/>
              <a:ea typeface="Calibri" panose="020F0502020204030204" pitchFamily="34" charset="0"/>
              <a:cs typeface="Calibri" panose="020F0502020204030204" pitchFamily="34" charset="0"/>
            </a:endParaRPr>
          </a:p>
          <a:p>
            <a:pPr marL="342900" indent="-342900">
              <a:buClr>
                <a:schemeClr val="tx1"/>
              </a:buClr>
              <a:buFont typeface="Arial" panose="020B0604020202020204" pitchFamily="34" charset="0"/>
              <a:buChar char="•"/>
            </a:pPr>
            <a:r>
              <a:rPr lang="en-US" sz="2250" kern="10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SuperGLUE</a:t>
            </a:r>
            <a:r>
              <a:rPr lang="en-US" sz="2250" kern="100" dirty="0">
                <a:solidFill>
                  <a:srgbClr val="1F2937"/>
                </a:solidFill>
                <a:effectLst/>
                <a:latin typeface="Calibri" panose="020F0502020204030204" pitchFamily="34" charset="0"/>
                <a:ea typeface="Calibri" panose="020F0502020204030204" pitchFamily="34" charset="0"/>
                <a:cs typeface="Calibri" panose="020F0502020204030204" pitchFamily="34" charset="0"/>
              </a:rPr>
              <a:t> , a more recent and advanced version of GLUE . It consists of a collection of eight tasks, each designed to test specific aspects of language comprehension.</a:t>
            </a:r>
          </a:p>
          <a:p>
            <a:pPr marL="342900" indent="-342900">
              <a:buFont typeface="Arial" panose="020B0604020202020204" pitchFamily="34" charset="0"/>
              <a:buChar char="•"/>
            </a:pPr>
            <a:endParaRPr lang="en-US" sz="2250" kern="100" dirty="0">
              <a:solidFill>
                <a:srgbClr val="1F2937"/>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50" kern="100" dirty="0">
                <a:latin typeface="Calibri" panose="020F0502020204030204" pitchFamily="34" charset="0"/>
                <a:ea typeface="Calibri" panose="020F0502020204030204" pitchFamily="34" charset="0"/>
                <a:cs typeface="Calibri" panose="020F0502020204030204" pitchFamily="34" charset="0"/>
              </a:rPr>
              <a:t>For assessing the performance of a model , </a:t>
            </a:r>
            <a:r>
              <a:rPr lang="en-US" sz="2250" kern="100" dirty="0">
                <a:effectLst/>
                <a:latin typeface="Calibri" panose="020F0502020204030204" pitchFamily="34" charset="0"/>
                <a:ea typeface="Calibri" panose="020F0502020204030204" pitchFamily="34" charset="0"/>
                <a:cs typeface="Calibri" panose="020F0502020204030204" pitchFamily="34" charset="0"/>
              </a:rPr>
              <a:t>we seek to give a sense of aggregate system performance over all tasks by averaging scores of all tasks. Generally it is opted for the simple approach of weighing each task equally, and for tasks with multiple metrics, first averaging those metrics to get a task score.</a:t>
            </a:r>
          </a:p>
          <a:p>
            <a:pPr marL="342900" indent="-342900">
              <a:buFont typeface="Arial" panose="020B0604020202020204" pitchFamily="34" charset="0"/>
              <a:buChar char="•"/>
            </a:pPr>
            <a:endParaRPr lang="en-US" sz="2250" kern="1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50" kern="100" dirty="0">
                <a:effectLst/>
                <a:latin typeface="Calibri" panose="020F0502020204030204" pitchFamily="34" charset="0"/>
                <a:ea typeface="Calibri" panose="020F0502020204030204" pitchFamily="34" charset="0"/>
                <a:cs typeface="Calibri" panose="020F0502020204030204" pitchFamily="34" charset="0"/>
              </a:rPr>
              <a:t>It is available as part of the Evaluate Library in Hugging Face.</a:t>
            </a:r>
          </a:p>
          <a:p>
            <a:endParaRPr lang="en-US" sz="1800" kern="100" dirty="0">
              <a:solidFill>
                <a:srgbClr val="1F2937"/>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522002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56977-4DF0-E28C-D592-E4371A5A9776}"/>
              </a:ext>
            </a:extLst>
          </p:cNvPr>
          <p:cNvSpPr txBox="1"/>
          <p:nvPr/>
        </p:nvSpPr>
        <p:spPr>
          <a:xfrm>
            <a:off x="390418" y="441789"/>
            <a:ext cx="11445411" cy="4947508"/>
          </a:xfrm>
          <a:prstGeom prst="rect">
            <a:avLst/>
          </a:prstGeom>
          <a:noFill/>
        </p:spPr>
        <p:txBody>
          <a:bodyPr wrap="square" rtlCol="0">
            <a:spAutoFit/>
          </a:bodyPr>
          <a:lstStyle/>
          <a:p>
            <a:r>
              <a:rPr lang="en-US" sz="3200" b="1" dirty="0"/>
              <a:t>MBPP</a:t>
            </a:r>
          </a:p>
          <a:p>
            <a:endParaRPr lang="en-US" sz="2250" dirty="0">
              <a:latin typeface="Calibri" panose="020F0502020204030204" pitchFamily="34" charset="0"/>
              <a:ea typeface="Calibri" panose="020F0502020204030204" pitchFamily="34" charset="0"/>
              <a:cs typeface="Calibri" panose="020F0502020204030204" pitchFamily="34" charset="0"/>
            </a:endParaRPr>
          </a:p>
          <a:p>
            <a:pPr marL="342900" indent="-342900">
              <a:buClr>
                <a:schemeClr val="tx1"/>
              </a:buClr>
              <a:buFont typeface="Arial" panose="020B0604020202020204" pitchFamily="34" charset="0"/>
              <a:buChar char="•"/>
            </a:pPr>
            <a:r>
              <a:rPr lang="en-US" sz="2250" dirty="0">
                <a:solidFill>
                  <a:srgbClr val="FF0000"/>
                </a:solidFill>
                <a:latin typeface="Calibri" panose="020F0502020204030204" pitchFamily="34" charset="0"/>
                <a:ea typeface="Calibri" panose="020F0502020204030204" pitchFamily="34" charset="0"/>
                <a:cs typeface="Calibri" panose="020F0502020204030204" pitchFamily="34" charset="0"/>
              </a:rPr>
              <a:t>MBPP </a:t>
            </a:r>
            <a:r>
              <a:rPr lang="en-US" sz="2250" dirty="0">
                <a:latin typeface="Calibri" panose="020F0502020204030204" pitchFamily="34" charset="0"/>
                <a:ea typeface="Calibri" panose="020F0502020204030204" pitchFamily="34" charset="0"/>
                <a:cs typeface="Calibri" panose="020F0502020204030204" pitchFamily="34" charset="0"/>
              </a:rPr>
              <a:t>or </a:t>
            </a:r>
            <a:r>
              <a:rPr lang="en-US" sz="2250" dirty="0">
                <a:solidFill>
                  <a:srgbClr val="FF0000"/>
                </a:solidFill>
                <a:latin typeface="Calibri" panose="020F0502020204030204" pitchFamily="34" charset="0"/>
                <a:ea typeface="Calibri" panose="020F0502020204030204" pitchFamily="34" charset="0"/>
                <a:cs typeface="Calibri" panose="020F0502020204030204" pitchFamily="34" charset="0"/>
              </a:rPr>
              <a:t>Mostly Basic Python Programming </a:t>
            </a:r>
            <a:r>
              <a:rPr lang="en-US" sz="2250" kern="100" dirty="0">
                <a:solidFill>
                  <a:srgbClr val="212529"/>
                </a:solidFill>
                <a:latin typeface="Calibri" panose="020F0502020204030204" pitchFamily="34" charset="0"/>
                <a:ea typeface="Calibri" panose="020F0502020204030204" pitchFamily="34" charset="0"/>
                <a:cs typeface="Calibri" panose="020F0502020204030204" pitchFamily="34" charset="0"/>
              </a:rPr>
              <a:t>is a </a:t>
            </a:r>
            <a:r>
              <a:rPr lang="en-US" sz="2250" kern="100" dirty="0">
                <a:solidFill>
                  <a:srgbClr val="212529"/>
                </a:solidFill>
                <a:effectLst/>
                <a:latin typeface="Calibri" panose="020F0502020204030204" pitchFamily="34" charset="0"/>
                <a:ea typeface="Calibri" panose="020F0502020204030204" pitchFamily="34" charset="0"/>
                <a:cs typeface="Calibri" panose="020F0502020204030204" pitchFamily="34" charset="0"/>
              </a:rPr>
              <a:t>benchmark which consists of around 1,000 crowd-sourced Python programming problems, designed to be solvable by entry-level programmers, covering programming fundamentals, standard library functionality, and so on. </a:t>
            </a:r>
            <a:endParaRPr lang="en-US" sz="2250" kern="100" dirty="0">
              <a:solidFill>
                <a:srgbClr val="1F1F1F"/>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250" kern="1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50" kern="100" dirty="0">
                <a:effectLst/>
                <a:latin typeface="Calibri" panose="020F0502020204030204" pitchFamily="34" charset="0"/>
                <a:ea typeface="Calibri" panose="020F0502020204030204" pitchFamily="34" charset="0"/>
                <a:cs typeface="Calibri" panose="020F0502020204030204" pitchFamily="34" charset="0"/>
              </a:rPr>
              <a:t>The MBPP benchmark evaluates the performance of LLMs by measuring the accuracy of the generated code </a:t>
            </a:r>
            <a:r>
              <a:rPr lang="en-US" sz="2250" dirty="0">
                <a:effectLst/>
                <a:latin typeface="Calibri" panose="020F0502020204030204" pitchFamily="34" charset="0"/>
                <a:ea typeface="Calibri" panose="020F0502020204030204" pitchFamily="34" charset="0"/>
                <a:cs typeface="Calibri" panose="020F0502020204030204" pitchFamily="34" charset="0"/>
              </a:rPr>
              <a:t>considering both syntactic validity and semantic accuracy</a:t>
            </a:r>
            <a:r>
              <a:rPr lang="en-US" sz="2250" kern="100" dirty="0">
                <a:effectLst/>
                <a:latin typeface="Calibri" panose="020F0502020204030204" pitchFamily="34" charset="0"/>
                <a:ea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2250" kern="1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50" kern="100" dirty="0">
                <a:effectLst/>
                <a:latin typeface="Calibri" panose="020F0502020204030204" pitchFamily="34" charset="0"/>
                <a:ea typeface="Calibri" panose="020F0502020204030204" pitchFamily="34" charset="0"/>
                <a:cs typeface="Calibri" panose="020F0502020204030204" pitchFamily="34" charset="0"/>
              </a:rPr>
              <a:t>Each problem in the benchmark is associated with a set of 3 test cases that assess the correctness of the generated code. The LLM's score is determined by the proportion of test cases that it passes.</a:t>
            </a:r>
          </a:p>
          <a:p>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55861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D2A557-421F-9AA8-C040-442FB08A81D0}"/>
              </a:ext>
            </a:extLst>
          </p:cNvPr>
          <p:cNvSpPr txBox="1"/>
          <p:nvPr/>
        </p:nvSpPr>
        <p:spPr>
          <a:xfrm>
            <a:off x="328773" y="410966"/>
            <a:ext cx="11527605" cy="5855449"/>
          </a:xfrm>
          <a:prstGeom prst="rect">
            <a:avLst/>
          </a:prstGeom>
          <a:noFill/>
        </p:spPr>
        <p:txBody>
          <a:bodyPr wrap="square" rtlCol="0">
            <a:spAutoFit/>
          </a:bodyPr>
          <a:lstStyle/>
          <a:p>
            <a:r>
              <a:rPr lang="en-US" sz="3200" b="1" dirty="0"/>
              <a:t>MMLU</a:t>
            </a:r>
          </a:p>
          <a:p>
            <a:endParaRPr lang="en-US" sz="3200" b="1" dirty="0"/>
          </a:p>
          <a:p>
            <a:pPr marL="342900" indent="-342900">
              <a:buFont typeface="Arial" panose="020B0604020202020204" pitchFamily="34" charset="0"/>
              <a:buChar char="•"/>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225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MMLU </a:t>
            </a: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225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Measuring Massive Multitask Language Understanding</a:t>
            </a: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 benchmark is a comprehensive evaluation metric for assessing the broad language understanding capabilities of large language models (LLMs). </a:t>
            </a:r>
          </a:p>
          <a:p>
            <a:pPr marL="342900" indent="-342900">
              <a:buFont typeface="Arial" panose="020B0604020202020204" pitchFamily="34" charset="0"/>
              <a:buChar char="•"/>
            </a:pPr>
            <a:endParaRPr lang="en-US" sz="2250" b="1" dirty="0"/>
          </a:p>
          <a:p>
            <a:pPr marL="342900" indent="-342900">
              <a:buFont typeface="Arial" panose="020B0604020202020204" pitchFamily="34" charset="0"/>
              <a:buChar char="•"/>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The MMLU dataset consists of over 14,000 questions carefully compiled from various sources . The questions are categorized into 57 distinct subjects, spanning STEM(Science, Technology, Engineering, and Mathematics), humanities, social sciences, and other areas.</a:t>
            </a:r>
          </a:p>
          <a:p>
            <a:r>
              <a:rPr lang="en-US" sz="225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buFont typeface="Arial" panose="020B0604020202020204" pitchFamily="34" charset="0"/>
              <a:buChar char="•"/>
            </a:pPr>
            <a:r>
              <a:rPr lang="en-US" sz="2250" dirty="0">
                <a:effectLst/>
                <a:latin typeface="Calibri" panose="020F0502020204030204" pitchFamily="34" charset="0"/>
                <a:ea typeface="Calibri" panose="020F0502020204030204" pitchFamily="34" charset="0"/>
                <a:cs typeface="Times New Roman" panose="02020603050405020304" pitchFamily="18" charset="0"/>
              </a:rPr>
              <a:t>The MMLU benchmark employs both zero-shot and few-shot evaluation methodologies. </a:t>
            </a:r>
          </a:p>
          <a:p>
            <a:pPr marL="342900" indent="-342900">
              <a:buFont typeface="Arial" panose="020B0604020202020204" pitchFamily="34" charset="0"/>
              <a:buChar char="•"/>
            </a:pPr>
            <a:endParaRPr lang="en-US" sz="225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250" dirty="0">
                <a:latin typeface="Calibri" panose="020F0502020204030204" pitchFamily="34" charset="0"/>
                <a:ea typeface="Calibri" panose="020F0502020204030204" pitchFamily="34" charset="0"/>
                <a:cs typeface="Times New Roman" panose="02020603050405020304" pitchFamily="18" charset="0"/>
              </a:rPr>
              <a:t>For evaluation the </a:t>
            </a:r>
            <a:r>
              <a:rPr lang="en-US" sz="2250" dirty="0">
                <a:effectLst/>
                <a:latin typeface="Calibri" panose="020F0502020204030204" pitchFamily="34" charset="0"/>
                <a:ea typeface="Calibri" panose="020F0502020204030204" pitchFamily="34" charset="0"/>
                <a:cs typeface="Times New Roman" panose="02020603050405020304" pitchFamily="18" charset="0"/>
              </a:rPr>
              <a:t>LLM is presented with a sequence of MMLU questions . The LLM's performance is scored objectively based on the accuracy of its responses. The LLM's scores across all questions are aggregated to produce a final MMLU score . </a:t>
            </a:r>
            <a:endParaRPr lang="en-US" sz="2250" dirty="0">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1542906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2113F2-EB1A-5B0B-575D-4CDA06DF9AD4}"/>
              </a:ext>
            </a:extLst>
          </p:cNvPr>
          <p:cNvSpPr txBox="1"/>
          <p:nvPr/>
        </p:nvSpPr>
        <p:spPr>
          <a:xfrm>
            <a:off x="318499" y="400692"/>
            <a:ext cx="11507056" cy="4927631"/>
          </a:xfrm>
          <a:prstGeom prst="rect">
            <a:avLst/>
          </a:prstGeom>
          <a:noFill/>
        </p:spPr>
        <p:txBody>
          <a:bodyPr wrap="square" rtlCol="0">
            <a:spAutoFit/>
          </a:bodyPr>
          <a:lstStyle/>
          <a:p>
            <a:r>
              <a:rPr lang="en-US" sz="3200" b="1" dirty="0"/>
              <a:t>ARC</a:t>
            </a:r>
          </a:p>
          <a:p>
            <a:endParaRPr lang="en-US" b="1" dirty="0"/>
          </a:p>
          <a:p>
            <a:pPr marL="342900" indent="-342900">
              <a:buClr>
                <a:schemeClr val="tx1"/>
              </a:buClr>
              <a:buFont typeface="Arial" panose="020B0604020202020204" pitchFamily="34" charset="0"/>
              <a:buChar char="•"/>
            </a:pPr>
            <a:r>
              <a:rPr lang="en-US" sz="225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ARC</a:t>
            </a:r>
            <a:r>
              <a:rPr lang="en-US" sz="2250" dirty="0">
                <a:effectLst/>
                <a:latin typeface="Calibri" panose="020F0502020204030204" pitchFamily="34" charset="0"/>
                <a:ea typeface="Calibri" panose="020F0502020204030204" pitchFamily="34" charset="0"/>
                <a:cs typeface="Times New Roman" panose="02020603050405020304" pitchFamily="18" charset="0"/>
              </a:rPr>
              <a:t> stands for </a:t>
            </a:r>
            <a:r>
              <a:rPr lang="en-US" sz="225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Automatic Reasoning Challenge</a:t>
            </a:r>
            <a:r>
              <a:rPr lang="en-US" sz="2250" dirty="0">
                <a:effectLst/>
                <a:latin typeface="Calibri" panose="020F0502020204030204" pitchFamily="34" charset="0"/>
                <a:ea typeface="Calibri" panose="020F0502020204030204" pitchFamily="34" charset="0"/>
                <a:cs typeface="Times New Roman" panose="02020603050405020304" pitchFamily="18" charset="0"/>
              </a:rPr>
              <a:t>. </a:t>
            </a: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It was developed by a team of researchers at the Allen Institute for Artificial Intelligence (AI2) to address the need for a benchmark that focuses on the ability of LLMs to reason about and integrate information from multiple sources.</a:t>
            </a:r>
            <a:endParaRPr lang="en-US" sz="2250" b="1"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250" b="1"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Their ARC dataset contains 7787 non-diagram, 4-way multiple-choice science questions designed for 3rd through 9th grade-level standardized tests. </a:t>
            </a:r>
          </a:p>
          <a:p>
            <a:pPr marL="342900" marR="0" indent="-342900">
              <a:lnSpc>
                <a:spcPct val="107000"/>
              </a:lnSpc>
              <a:spcBef>
                <a:spcPts val="0"/>
              </a:spcBef>
              <a:spcAft>
                <a:spcPts val="800"/>
              </a:spcAft>
              <a:buFont typeface="Arial" panose="020B0604020202020204" pitchFamily="34" charset="0"/>
              <a:buChar char="•"/>
            </a:pPr>
            <a:r>
              <a:rPr lang="en-US" sz="2250" kern="10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The ARC benchmark evaluates the performance of LLMs by measuring their accuracy in answering the provided questions. Each question is associated with a set of answer choices, and the LLM's score is determined by the proportion of correctly answered questions.</a:t>
            </a:r>
            <a:endParaRPr lang="en-US" sz="225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665681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888506-0D89-4F48-E006-E09E97271704}"/>
              </a:ext>
            </a:extLst>
          </p:cNvPr>
          <p:cNvSpPr txBox="1"/>
          <p:nvPr/>
        </p:nvSpPr>
        <p:spPr>
          <a:xfrm>
            <a:off x="390418" y="400692"/>
            <a:ext cx="11342670" cy="5546903"/>
          </a:xfrm>
          <a:prstGeom prst="rect">
            <a:avLst/>
          </a:prstGeom>
          <a:noFill/>
        </p:spPr>
        <p:txBody>
          <a:bodyPr wrap="square" rtlCol="0">
            <a:spAutoFit/>
          </a:bodyPr>
          <a:lstStyle/>
          <a:p>
            <a:r>
              <a:rPr lang="en-US" sz="3200" b="1" dirty="0"/>
              <a:t>HELLASWAG</a:t>
            </a:r>
          </a:p>
          <a:p>
            <a:endParaRPr lang="en-US" sz="3200" b="1" dirty="0"/>
          </a:p>
          <a:p>
            <a:pPr marL="342900" indent="-342900">
              <a:buClr>
                <a:schemeClr val="tx1"/>
              </a:buClr>
              <a:buFont typeface="Arial" panose="020B0604020202020204" pitchFamily="34" charset="0"/>
              <a:buChar char="•"/>
            </a:pPr>
            <a:r>
              <a:rPr lang="en-US" sz="225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HellaSwag</a:t>
            </a:r>
            <a:r>
              <a:rPr lang="en-US" sz="2250" dirty="0">
                <a:effectLst/>
                <a:latin typeface="Calibri" panose="020F0502020204030204" pitchFamily="34" charset="0"/>
                <a:ea typeface="Calibri" panose="020F0502020204030204" pitchFamily="34" charset="0"/>
                <a:cs typeface="Times New Roman" panose="02020603050405020304" pitchFamily="18" charset="0"/>
              </a:rPr>
              <a:t> </a:t>
            </a:r>
            <a:r>
              <a:rPr lang="en-US" sz="2250" dirty="0">
                <a:latin typeface="Calibri" panose="020F0502020204030204" pitchFamily="34" charset="0"/>
                <a:ea typeface="Calibri" panose="020F0502020204030204" pitchFamily="34" charset="0"/>
                <a:cs typeface="Times New Roman" panose="02020603050405020304" pitchFamily="18" charset="0"/>
              </a:rPr>
              <a:t>or </a:t>
            </a:r>
            <a:r>
              <a:rPr lang="en-US" sz="2250" dirty="0">
                <a:effectLst/>
                <a:latin typeface="Calibri" panose="020F0502020204030204" pitchFamily="34" charset="0"/>
                <a:ea typeface="Calibri" panose="020F0502020204030204" pitchFamily="34" charset="0"/>
                <a:cs typeface="Times New Roman" panose="02020603050405020304" pitchFamily="18" charset="0"/>
              </a:rPr>
              <a:t> </a:t>
            </a:r>
            <a:r>
              <a:rPr lang="en-US" sz="225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Harder Endings, Longer contexts, and Low-shot Activities for Situations With Adversarial Generations</a:t>
            </a:r>
            <a:r>
              <a:rPr lang="en-US" sz="2250" dirty="0">
                <a:solidFill>
                  <a:srgbClr val="FF0000"/>
                </a:solidFill>
                <a:latin typeface="Calibri" panose="020F0502020204030204" pitchFamily="34" charset="0"/>
                <a:ea typeface="Calibri" panose="020F0502020204030204" pitchFamily="34" charset="0"/>
                <a:cs typeface="Times New Roman" panose="02020603050405020304" pitchFamily="18" charset="0"/>
              </a:rPr>
              <a:t> , </a:t>
            </a: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is a popular benchmark for evaluating LLMs on </a:t>
            </a:r>
            <a:r>
              <a:rPr lang="en-US" sz="2250" dirty="0">
                <a:effectLst/>
                <a:latin typeface="Calibri" panose="020F0502020204030204" pitchFamily="34" charset="0"/>
                <a:ea typeface="Calibri" panose="020F0502020204030204" pitchFamily="34" charset="0"/>
                <a:cs typeface="Times New Roman" panose="02020603050405020304" pitchFamily="18" charset="0"/>
              </a:rPr>
              <a:t>commonsense natural language inference (NLI) tasks.</a:t>
            </a:r>
          </a:p>
          <a:p>
            <a:pPr marL="342900" indent="-342900">
              <a:buFont typeface="Arial" panose="020B0604020202020204" pitchFamily="34" charset="0"/>
              <a:buChar char="•"/>
            </a:pPr>
            <a:endParaRPr lang="en-US" sz="2250" kern="1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2250" kern="100" dirty="0" err="1">
                <a:effectLst/>
                <a:latin typeface="Calibri" panose="020F0502020204030204" pitchFamily="34" charset="0"/>
                <a:ea typeface="Calibri" panose="020F0502020204030204" pitchFamily="34" charset="0"/>
                <a:cs typeface="Times New Roman" panose="02020603050405020304" pitchFamily="18" charset="0"/>
              </a:rPr>
              <a:t>HellaSwag</a:t>
            </a: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 benchmark is challenging for LLMs because it requires them to use commonsense knowledge , understand context  and resolve ambiguity .</a:t>
            </a:r>
            <a:endParaRPr lang="en-US" sz="2250" kern="1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endParaRPr lang="en-US" sz="22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2250" kern="100" dirty="0" err="1">
                <a:effectLst/>
                <a:latin typeface="Calibri" panose="020F0502020204030204" pitchFamily="34" charset="0"/>
                <a:ea typeface="Calibri" panose="020F0502020204030204" pitchFamily="34" charset="0"/>
                <a:cs typeface="Times New Roman" panose="02020603050405020304" pitchFamily="18" charset="0"/>
              </a:rPr>
              <a:t>HellaSwag</a:t>
            </a: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 benchmark is evaluated by measuring the accuracy of the LLM's responses. Each question in the benchmark has four possible answers, and the LLM's score is determined by the proportion of questions that it answers correctly.</a:t>
            </a: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6753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1C190E-6320-85EE-D2EE-0E994B697EB4}"/>
              </a:ext>
            </a:extLst>
          </p:cNvPr>
          <p:cNvSpPr txBox="1"/>
          <p:nvPr/>
        </p:nvSpPr>
        <p:spPr>
          <a:xfrm>
            <a:off x="493160" y="523983"/>
            <a:ext cx="9626886" cy="3566874"/>
          </a:xfrm>
          <a:prstGeom prst="rect">
            <a:avLst/>
          </a:prstGeom>
          <a:noFill/>
        </p:spPr>
        <p:txBody>
          <a:bodyPr wrap="square" rtlCol="0">
            <a:spAutoFit/>
          </a:bodyPr>
          <a:lstStyle/>
          <a:p>
            <a:r>
              <a:rPr lang="en-US" sz="3200" b="1" dirty="0"/>
              <a:t>What is Benchmarking ?</a:t>
            </a:r>
          </a:p>
          <a:p>
            <a:endParaRPr lang="en-US" dirty="0"/>
          </a:p>
          <a:p>
            <a:pPr marL="0" marR="0">
              <a:lnSpc>
                <a:spcPct val="107000"/>
              </a:lnSpc>
              <a:spcBef>
                <a:spcPts val="0"/>
              </a:spcBef>
              <a:spcAft>
                <a:spcPts val="800"/>
              </a:spcAft>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Benchmarking LLMs refers to the process of evaluating and comparing the performance of different Large Language Models using standardized tests or datasets . Benchmarking is crucial to assess the effectiveness ,  accuracy and efficiency of various NLP tasks . </a:t>
            </a:r>
          </a:p>
          <a:p>
            <a:pPr marL="0" marR="0">
              <a:lnSpc>
                <a:spcPct val="107000"/>
              </a:lnSpc>
              <a:spcBef>
                <a:spcPts val="0"/>
              </a:spcBef>
              <a:spcAft>
                <a:spcPts val="800"/>
              </a:spcAft>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Since no single benchmark evaluates every aspect of language, testing LLMs on multiple benchmarks is common practice. </a:t>
            </a:r>
          </a:p>
          <a:p>
            <a:endParaRPr lang="en-US" dirty="0"/>
          </a:p>
        </p:txBody>
      </p:sp>
    </p:spTree>
    <p:extLst>
      <p:ext uri="{BB962C8B-B14F-4D97-AF65-F5344CB8AC3E}">
        <p14:creationId xmlns:p14="http://schemas.microsoft.com/office/powerpoint/2010/main" val="41114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837408-7443-5AAB-E549-2ED09BF071E8}"/>
              </a:ext>
            </a:extLst>
          </p:cNvPr>
          <p:cNvSpPr txBox="1"/>
          <p:nvPr/>
        </p:nvSpPr>
        <p:spPr>
          <a:xfrm>
            <a:off x="513708" y="513708"/>
            <a:ext cx="11322121" cy="4800288"/>
          </a:xfrm>
          <a:prstGeom prst="rect">
            <a:avLst/>
          </a:prstGeom>
          <a:noFill/>
        </p:spPr>
        <p:txBody>
          <a:bodyPr wrap="square" rtlCol="0">
            <a:spAutoFit/>
          </a:bodyPr>
          <a:lstStyle/>
          <a:p>
            <a:r>
              <a:rPr lang="en-US" sz="3200" b="1" dirty="0"/>
              <a:t>Evaluation Benchmark VS Evaluation Metric</a:t>
            </a:r>
          </a:p>
          <a:p>
            <a:endParaRPr lang="en-US" sz="2000" b="1" dirty="0"/>
          </a:p>
          <a:p>
            <a:pPr marL="342900" marR="0" indent="-342900">
              <a:lnSpc>
                <a:spcPct val="107000"/>
              </a:lnSpc>
              <a:spcBef>
                <a:spcPts val="0"/>
              </a:spcBef>
              <a:spcAft>
                <a:spcPts val="800"/>
              </a:spcAft>
              <a:buFont typeface="Arial" panose="020B0604020202020204" pitchFamily="34" charset="0"/>
              <a:buChar char="•"/>
            </a:pPr>
            <a:r>
              <a:rPr lang="en-US" sz="2250" b="1" kern="100" dirty="0">
                <a:effectLst/>
                <a:latin typeface="Calibri" panose="020F0502020204030204" pitchFamily="34" charset="0"/>
                <a:ea typeface="Calibri" panose="020F0502020204030204" pitchFamily="34" charset="0"/>
                <a:cs typeface="Calibri" panose="020F0502020204030204" pitchFamily="34" charset="0"/>
              </a:rPr>
              <a:t>Evaluation Benchmarks </a:t>
            </a:r>
            <a:r>
              <a:rPr lang="en-US" sz="2250" kern="100" dirty="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800"/>
              </a:spcAft>
            </a:pPr>
            <a:r>
              <a:rPr lang="en-US" sz="2250" kern="100" dirty="0">
                <a:effectLst/>
                <a:latin typeface="Calibri" panose="020F0502020204030204" pitchFamily="34" charset="0"/>
                <a:ea typeface="Calibri" panose="020F0502020204030204" pitchFamily="34" charset="0"/>
                <a:cs typeface="Calibri" panose="020F0502020204030204" pitchFamily="34" charset="0"/>
              </a:rPr>
              <a:t>An evaluation benchmark is a collection of tasks or problems that are used to assess the capabilities of an LLM. Examples include </a:t>
            </a:r>
            <a:r>
              <a:rPr lang="en-US" sz="2250" dirty="0" err="1">
                <a:effectLst/>
                <a:latin typeface="Calibri" panose="020F0502020204030204" pitchFamily="34" charset="0"/>
                <a:ea typeface="Calibri" panose="020F0502020204030204" pitchFamily="34" charset="0"/>
                <a:cs typeface="Calibri" panose="020F0502020204030204" pitchFamily="34" charset="0"/>
              </a:rPr>
              <a:t>SuperGLUE</a:t>
            </a:r>
            <a:r>
              <a:rPr lang="en-US" sz="2250" dirty="0">
                <a:effectLst/>
                <a:latin typeface="Calibri" panose="020F0502020204030204" pitchFamily="34" charset="0"/>
                <a:ea typeface="Calibri" panose="020F0502020204030204" pitchFamily="34" charset="0"/>
                <a:cs typeface="Calibri" panose="020F0502020204030204" pitchFamily="34" charset="0"/>
              </a:rPr>
              <a:t> , MBPP , ARC, </a:t>
            </a:r>
            <a:r>
              <a:rPr lang="en-US" sz="2250" dirty="0" err="1">
                <a:effectLst/>
                <a:latin typeface="Calibri" panose="020F0502020204030204" pitchFamily="34" charset="0"/>
                <a:ea typeface="Calibri" panose="020F0502020204030204" pitchFamily="34" charset="0"/>
                <a:cs typeface="Calibri" panose="020F0502020204030204" pitchFamily="34" charset="0"/>
              </a:rPr>
              <a:t>HellaSwag</a:t>
            </a:r>
            <a:r>
              <a:rPr lang="en-US" sz="2250" dirty="0">
                <a:effectLst/>
                <a:latin typeface="Calibri" panose="020F0502020204030204" pitchFamily="34" charset="0"/>
                <a:ea typeface="Calibri" panose="020F0502020204030204" pitchFamily="34" charset="0"/>
                <a:cs typeface="Calibri" panose="020F0502020204030204" pitchFamily="34" charset="0"/>
              </a:rPr>
              <a:t> </a:t>
            </a:r>
            <a:r>
              <a:rPr lang="en-US" sz="2250" dirty="0" err="1">
                <a:effectLst/>
                <a:latin typeface="Calibri" panose="020F0502020204030204" pitchFamily="34" charset="0"/>
                <a:ea typeface="Calibri" panose="020F0502020204030204" pitchFamily="34" charset="0"/>
                <a:cs typeface="Calibri" panose="020F0502020204030204" pitchFamily="34" charset="0"/>
              </a:rPr>
              <a:t>etc</a:t>
            </a:r>
            <a:endParaRPr lang="en-US" sz="225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indent="-342900">
              <a:lnSpc>
                <a:spcPct val="107000"/>
              </a:lnSpc>
              <a:spcBef>
                <a:spcPts val="0"/>
              </a:spcBef>
              <a:spcAft>
                <a:spcPts val="800"/>
              </a:spcAft>
              <a:buFont typeface="Arial" panose="020B0604020202020204" pitchFamily="34" charset="0"/>
              <a:buChar char="•"/>
            </a:pPr>
            <a:r>
              <a:rPr lang="en-US" sz="2250" b="1" kern="100" dirty="0">
                <a:effectLst/>
                <a:latin typeface="Calibri" panose="020F0502020204030204" pitchFamily="34" charset="0"/>
                <a:ea typeface="Calibri" panose="020F0502020204030204" pitchFamily="34" charset="0"/>
                <a:cs typeface="Calibri" panose="020F0502020204030204" pitchFamily="34" charset="0"/>
              </a:rPr>
              <a:t>Evaluation Metrics </a:t>
            </a:r>
            <a:r>
              <a:rPr lang="en-US" sz="2250" kern="100" dirty="0">
                <a:effectLst/>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US" sz="2250" kern="100" dirty="0">
                <a:effectLst/>
                <a:latin typeface="Calibri" panose="020F0502020204030204" pitchFamily="34" charset="0"/>
                <a:ea typeface="Calibri" panose="020F0502020204030204" pitchFamily="34" charset="0"/>
                <a:cs typeface="Calibri" panose="020F0502020204030204" pitchFamily="34" charset="0"/>
              </a:rPr>
              <a:t>An evaluation metric is a specific measure of performance, basically it’s a numerical score that is used to assess the results of an LLM on a given task or benchmark. Examples Include </a:t>
            </a:r>
            <a:r>
              <a:rPr lang="en-US" sz="2250" kern="10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accuracy, precision, recall, F1 score, BLEU score (for translation), perplexity , ROUGE etc.</a:t>
            </a:r>
          </a:p>
          <a:p>
            <a:pPr marL="0" marR="0">
              <a:lnSpc>
                <a:spcPct val="107000"/>
              </a:lnSpc>
              <a:spcBef>
                <a:spcPts val="0"/>
              </a:spcBef>
              <a:spcAft>
                <a:spcPts val="800"/>
              </a:spcAft>
            </a:pPr>
            <a:r>
              <a:rPr lang="en-US" sz="2250" kern="100" dirty="0">
                <a:latin typeface="Calibri" panose="020F0502020204030204" pitchFamily="34" charset="0"/>
                <a:ea typeface="Calibri" panose="020F0502020204030204" pitchFamily="34" charset="0"/>
                <a:cs typeface="Calibri" panose="020F0502020204030204" pitchFamily="34" charset="0"/>
              </a:rPr>
              <a:t>								</a:t>
            </a:r>
            <a:endParaRPr lang="en-US" sz="3200" b="1" dirty="0"/>
          </a:p>
          <a:p>
            <a:endParaRPr lang="en-US" sz="2800" dirty="0"/>
          </a:p>
        </p:txBody>
      </p:sp>
    </p:spTree>
    <p:extLst>
      <p:ext uri="{BB962C8B-B14F-4D97-AF65-F5344CB8AC3E}">
        <p14:creationId xmlns:p14="http://schemas.microsoft.com/office/powerpoint/2010/main" val="352911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A1CD17-D744-445C-BB62-494BDEF5ED3A}"/>
              </a:ext>
            </a:extLst>
          </p:cNvPr>
          <p:cNvSpPr txBox="1"/>
          <p:nvPr/>
        </p:nvSpPr>
        <p:spPr>
          <a:xfrm>
            <a:off x="493160" y="308225"/>
            <a:ext cx="9904287" cy="3839513"/>
          </a:xfrm>
          <a:prstGeom prst="rect">
            <a:avLst/>
          </a:prstGeom>
          <a:noFill/>
        </p:spPr>
        <p:txBody>
          <a:bodyPr wrap="square" rtlCol="0">
            <a:spAutoFit/>
          </a:bodyPr>
          <a:lstStyle/>
          <a:p>
            <a:r>
              <a:rPr lang="en-US" sz="3200" b="1" dirty="0"/>
              <a:t>Accuracy</a:t>
            </a:r>
          </a:p>
          <a:p>
            <a:endParaRPr lang="en-US" sz="2250" dirty="0">
              <a:latin typeface="Calibri" panose="020F0502020204030204" pitchFamily="34" charset="0"/>
              <a:ea typeface="Calibri" panose="020F0502020204030204" pitchFamily="34" charset="0"/>
              <a:cs typeface="Calibri" panose="020F0502020204030204" pitchFamily="34" charset="0"/>
            </a:endParaRPr>
          </a:p>
          <a:p>
            <a:r>
              <a:rPr lang="en-US" sz="2250" kern="1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Accuracy</a:t>
            </a:r>
            <a:r>
              <a:rPr lang="en-US" sz="2250" kern="100" dirty="0">
                <a:effectLst/>
                <a:latin typeface="Calibri" panose="020F0502020204030204" pitchFamily="34" charset="0"/>
                <a:ea typeface="Calibri" panose="020F0502020204030204" pitchFamily="34" charset="0"/>
                <a:cs typeface="Calibri" panose="020F0502020204030204" pitchFamily="34" charset="0"/>
              </a:rPr>
              <a:t> = (Number of Correct Predictions or Responses) / (Total Number of Predictions or Responses)</a:t>
            </a:r>
          </a:p>
          <a:p>
            <a:endParaRPr lang="en-US" sz="2250" kern="100" dirty="0">
              <a:latin typeface="Calibri" panose="020F0502020204030204" pitchFamily="34" charset="0"/>
              <a:ea typeface="Calibri" panose="020F0502020204030204" pitchFamily="34" charset="0"/>
              <a:cs typeface="Calibri" panose="020F0502020204030204" pitchFamily="34" charset="0"/>
            </a:endParaRPr>
          </a:p>
          <a:p>
            <a:r>
              <a:rPr lang="en-US" sz="2250" kern="100" dirty="0">
                <a:effectLst/>
                <a:latin typeface="Calibri" panose="020F0502020204030204" pitchFamily="34" charset="0"/>
                <a:ea typeface="Calibri" panose="020F0502020204030204" pitchFamily="34" charset="0"/>
                <a:cs typeface="Calibri" panose="020F0502020204030204" pitchFamily="34" charset="0"/>
              </a:rPr>
              <a:t>It has a maximum valu</a:t>
            </a:r>
            <a:r>
              <a:rPr lang="en-US" sz="2250" kern="100" dirty="0">
                <a:latin typeface="Calibri" panose="020F0502020204030204" pitchFamily="34" charset="0"/>
                <a:ea typeface="Calibri" panose="020F0502020204030204" pitchFamily="34" charset="0"/>
                <a:cs typeface="Calibri" panose="020F0502020204030204" pitchFamily="34" charset="0"/>
              </a:rPr>
              <a:t>e of 1.0 and a minimum value of 0. </a:t>
            </a:r>
            <a:r>
              <a:rPr lang="en-US" sz="2250" dirty="0">
                <a:effectLst/>
                <a:latin typeface="Calibri" panose="020F0502020204030204" pitchFamily="34" charset="0"/>
                <a:ea typeface="Calibri" panose="020F0502020204030204" pitchFamily="34" charset="0"/>
                <a:cs typeface="Calibri" panose="020F0502020204030204" pitchFamily="34" charset="0"/>
              </a:rPr>
              <a:t>Generally, a higher accuracy score is considered better, reflecting the LLM's ability to perform the task accurately. </a:t>
            </a:r>
            <a:r>
              <a:rPr lang="en-US" sz="2250" kern="100" dirty="0">
                <a:latin typeface="Calibri" panose="020F0502020204030204" pitchFamily="34" charset="0"/>
                <a:ea typeface="Calibri" panose="020F0502020204030204" pitchFamily="34" charset="0"/>
                <a:cs typeface="Calibri" panose="020F0502020204030204" pitchFamily="34" charset="0"/>
              </a:rPr>
              <a:t>This metric is a part of the Evaluate Library in Hugging Face .</a:t>
            </a: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98897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94BDEC-2C37-6BB7-96A5-150F21F17A96}"/>
              </a:ext>
            </a:extLst>
          </p:cNvPr>
          <p:cNvSpPr txBox="1"/>
          <p:nvPr/>
        </p:nvSpPr>
        <p:spPr>
          <a:xfrm>
            <a:off x="544530" y="482885"/>
            <a:ext cx="10644027" cy="5755550"/>
          </a:xfrm>
          <a:prstGeom prst="rect">
            <a:avLst/>
          </a:prstGeom>
          <a:noFill/>
        </p:spPr>
        <p:txBody>
          <a:bodyPr wrap="square" rtlCol="0">
            <a:spAutoFit/>
          </a:bodyPr>
          <a:lstStyle/>
          <a:p>
            <a:r>
              <a:rPr lang="en-US" sz="3200" b="1" dirty="0"/>
              <a:t>Precision And Recall</a:t>
            </a:r>
          </a:p>
          <a:p>
            <a:endParaRPr lang="en-US" b="1"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2250" b="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Precision</a:t>
            </a:r>
            <a:r>
              <a:rPr lang="en-US" sz="225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 is the ratio of correctly predicted positive observations to the total predicted positives.</a:t>
            </a:r>
          </a:p>
          <a:p>
            <a:pPr>
              <a:lnSpc>
                <a:spcPct val="107000"/>
              </a:lnSpc>
              <a:spcAft>
                <a:spcPts val="800"/>
              </a:spcAft>
            </a:pPr>
            <a:r>
              <a:rPr lang="en-US" sz="2250" kern="100" dirty="0">
                <a:effectLst/>
                <a:latin typeface="Calibri" panose="020F0502020204030204" pitchFamily="34" charset="0"/>
                <a:ea typeface="Calibri" panose="020F0502020204030204" pitchFamily="34" charset="0"/>
                <a:cs typeface="Calibri" panose="020F0502020204030204" pitchFamily="34" charset="0"/>
              </a:rPr>
              <a:t>Precision = True Positives / (True Positives + False Positives)</a:t>
            </a:r>
            <a:endParaRPr lang="en-US" sz="2250" kern="100"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2250" b="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Recall</a:t>
            </a:r>
            <a:r>
              <a:rPr lang="en-US" sz="225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 also known as sensitivity or true positive rate, is the ratio of correctly predicted positive observations to all actual positives. </a:t>
            </a:r>
          </a:p>
          <a:p>
            <a:pPr marL="0" marR="0">
              <a:lnSpc>
                <a:spcPct val="107000"/>
              </a:lnSpc>
              <a:spcBef>
                <a:spcPts val="0"/>
              </a:spcBef>
              <a:spcAft>
                <a:spcPts val="800"/>
              </a:spcAft>
            </a:pPr>
            <a:r>
              <a:rPr lang="en-US" sz="225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Recall = True Positives / (True Positives + False Negatives)</a:t>
            </a:r>
          </a:p>
          <a:p>
            <a:pPr marL="0" marR="0">
              <a:lnSpc>
                <a:spcPct val="107000"/>
              </a:lnSpc>
              <a:spcBef>
                <a:spcPts val="0"/>
              </a:spcBef>
              <a:spcAft>
                <a:spcPts val="800"/>
              </a:spcAft>
            </a:pPr>
            <a:r>
              <a:rPr lang="en-US" sz="2250" kern="100"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en-US" sz="2250" dirty="0">
                <a:effectLst/>
                <a:latin typeface="Calibri" panose="020F0502020204030204" pitchFamily="34" charset="0"/>
                <a:ea typeface="Calibri" panose="020F0502020204030204" pitchFamily="34" charset="0"/>
                <a:cs typeface="Times New Roman" panose="02020603050405020304" pitchFamily="18" charset="0"/>
              </a:rPr>
              <a:t>Precision and recall often have an inverse relationship, meaning that improving one may come at the expense of the other. </a:t>
            </a:r>
            <a:r>
              <a:rPr lang="en-US" sz="2250" dirty="0">
                <a:solidFill>
                  <a:srgbClr val="0F0F0F"/>
                </a:solidFill>
                <a:latin typeface="Calibri" panose="020F0502020204030204" pitchFamily="34" charset="0"/>
                <a:ea typeface="Calibri" panose="020F0502020204030204" pitchFamily="34" charset="0"/>
                <a:cs typeface="Calibri" panose="020F0502020204030204" pitchFamily="34" charset="0"/>
              </a:rPr>
              <a:t> So it is necessary that the trade-off between Precision and Recall is balanced. These 2 metrics are part of the Evaluate library in Hugging Face .</a:t>
            </a:r>
            <a:endParaRPr lang="en-US" sz="225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2291970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5EAE65-F184-5E03-858D-8E76147EB5C6}"/>
              </a:ext>
            </a:extLst>
          </p:cNvPr>
          <p:cNvSpPr txBox="1"/>
          <p:nvPr/>
        </p:nvSpPr>
        <p:spPr>
          <a:xfrm>
            <a:off x="595901" y="482885"/>
            <a:ext cx="10376899" cy="4222310"/>
          </a:xfrm>
          <a:prstGeom prst="rect">
            <a:avLst/>
          </a:prstGeom>
          <a:noFill/>
        </p:spPr>
        <p:txBody>
          <a:bodyPr wrap="square" rtlCol="0">
            <a:spAutoFit/>
          </a:bodyPr>
          <a:lstStyle/>
          <a:p>
            <a:r>
              <a:rPr lang="en-US" sz="3200" b="1" dirty="0"/>
              <a:t>F1 – Score</a:t>
            </a:r>
          </a:p>
          <a:p>
            <a:endParaRPr lang="en-US" sz="3200" b="1" dirty="0"/>
          </a:p>
          <a:p>
            <a:pPr marL="0" marR="0">
              <a:lnSpc>
                <a:spcPct val="107000"/>
              </a:lnSpc>
              <a:spcBef>
                <a:spcPts val="0"/>
              </a:spcBef>
              <a:spcAft>
                <a:spcPts val="800"/>
              </a:spcAft>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225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F1 score </a:t>
            </a: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is a harmonic mean of precision and recall, providing a balanced measure of both. It is calculated as follows:</a:t>
            </a:r>
          </a:p>
          <a:p>
            <a:pPr marL="0" marR="0">
              <a:lnSpc>
                <a:spcPct val="107000"/>
              </a:lnSpc>
              <a:spcBef>
                <a:spcPts val="0"/>
              </a:spcBef>
              <a:spcAft>
                <a:spcPts val="800"/>
              </a:spcAft>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F1 Score = 2 * (Precision * Recall) / (Precision + Recall)</a:t>
            </a:r>
          </a:p>
          <a:p>
            <a:pPr marL="0" marR="0">
              <a:lnSpc>
                <a:spcPct val="107000"/>
              </a:lnSpc>
              <a:spcBef>
                <a:spcPts val="0"/>
              </a:spcBef>
              <a:spcAft>
                <a:spcPts val="800"/>
              </a:spcAft>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A high F1 score indicates that the LLM is able to achieve a good balance between precision and recall . </a:t>
            </a:r>
            <a:r>
              <a:rPr lang="en-US" sz="2250" kern="100" dirty="0">
                <a:latin typeface="Calibri" panose="020F0502020204030204" pitchFamily="34" charset="0"/>
                <a:ea typeface="Calibri" panose="020F0502020204030204" pitchFamily="34" charset="0"/>
                <a:cs typeface="Times New Roman" panose="02020603050405020304" pitchFamily="18" charset="0"/>
              </a:rPr>
              <a:t>This metric is also a part of the Evaluate library in Hugging Face . </a:t>
            </a:r>
            <a:endParaRPr lang="en-US" sz="225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b="1" dirty="0"/>
              <a:t> </a:t>
            </a:r>
          </a:p>
          <a:p>
            <a:endParaRPr lang="en-US" sz="3200" dirty="0"/>
          </a:p>
        </p:txBody>
      </p:sp>
    </p:spTree>
    <p:extLst>
      <p:ext uri="{BB962C8B-B14F-4D97-AF65-F5344CB8AC3E}">
        <p14:creationId xmlns:p14="http://schemas.microsoft.com/office/powerpoint/2010/main" val="307354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30072C-A198-BC03-A5C9-5F267EC6EC49}"/>
              </a:ext>
            </a:extLst>
          </p:cNvPr>
          <p:cNvSpPr txBox="1"/>
          <p:nvPr/>
        </p:nvSpPr>
        <p:spPr>
          <a:xfrm>
            <a:off x="534256" y="410966"/>
            <a:ext cx="11342670" cy="4573431"/>
          </a:xfrm>
          <a:prstGeom prst="rect">
            <a:avLst/>
          </a:prstGeom>
          <a:noFill/>
        </p:spPr>
        <p:txBody>
          <a:bodyPr wrap="square" rtlCol="0">
            <a:spAutoFit/>
          </a:bodyPr>
          <a:lstStyle/>
          <a:p>
            <a:r>
              <a:rPr lang="en-US" sz="3200" b="1" dirty="0"/>
              <a:t>Perplexity</a:t>
            </a:r>
          </a:p>
          <a:p>
            <a:endParaRPr lang="en-US" sz="3200" b="1" dirty="0"/>
          </a:p>
          <a:p>
            <a:pPr marL="342900" marR="0" indent="-342900">
              <a:lnSpc>
                <a:spcPct val="107000"/>
              </a:lnSpc>
              <a:spcBef>
                <a:spcPts val="0"/>
              </a:spcBef>
              <a:spcAft>
                <a:spcPts val="800"/>
              </a:spcAft>
              <a:buClr>
                <a:schemeClr val="tx1"/>
              </a:buClr>
              <a:buFont typeface="Arial" panose="020B0604020202020204" pitchFamily="34" charset="0"/>
              <a:buChar char="•"/>
            </a:pPr>
            <a:r>
              <a:rPr lang="en-US" sz="2250" kern="1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Perplexity</a:t>
            </a:r>
            <a:r>
              <a:rPr lang="en-US" sz="2250" kern="100" dirty="0">
                <a:effectLst/>
                <a:latin typeface="Calibri" panose="020F0502020204030204" pitchFamily="34" charset="0"/>
                <a:ea typeface="Calibri" panose="020F0502020204030204" pitchFamily="34" charset="0"/>
                <a:cs typeface="Calibri" panose="020F0502020204030204" pitchFamily="34" charset="0"/>
              </a:rPr>
              <a:t> is a measurement that reflects how well a model can predict the next word based on the preceding context .</a:t>
            </a:r>
          </a:p>
          <a:p>
            <a:pPr marL="342900" marR="0" indent="-342900">
              <a:lnSpc>
                <a:spcPct val="107000"/>
              </a:lnSpc>
              <a:spcBef>
                <a:spcPts val="0"/>
              </a:spcBef>
              <a:spcAft>
                <a:spcPts val="800"/>
              </a:spcAft>
              <a:buFont typeface="Arial" panose="020B0604020202020204" pitchFamily="34" charset="0"/>
              <a:buChar char="•"/>
            </a:pPr>
            <a:r>
              <a:rPr lang="en-US" sz="2250" kern="100" dirty="0">
                <a:effectLst/>
                <a:latin typeface="Calibri" panose="020F0502020204030204" pitchFamily="34" charset="0"/>
                <a:ea typeface="Calibri" panose="020F0502020204030204" pitchFamily="34" charset="0"/>
                <a:cs typeface="Calibri" panose="020F0502020204030204" pitchFamily="34" charset="0"/>
              </a:rPr>
              <a:t>The </a:t>
            </a:r>
            <a:r>
              <a:rPr lang="en-US" sz="2250" kern="100" spc="-5"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lower</a:t>
            </a:r>
            <a:r>
              <a:rPr lang="en-US" sz="2250" kern="100" dirty="0">
                <a:effectLst/>
                <a:latin typeface="Calibri" panose="020F0502020204030204" pitchFamily="34" charset="0"/>
                <a:ea typeface="Calibri" panose="020F0502020204030204" pitchFamily="34" charset="0"/>
                <a:cs typeface="Calibri" panose="020F0502020204030204" pitchFamily="34" charset="0"/>
              </a:rPr>
              <a:t> the perplexity score, the better the model’s ability to predict the next word accurately.</a:t>
            </a:r>
            <a:r>
              <a:rPr lang="en-US" sz="2250" kern="100" dirty="0">
                <a:solidFill>
                  <a:srgbClr val="1F2937"/>
                </a:solidFill>
                <a:effectLst/>
                <a:latin typeface="Calibri" panose="020F0502020204030204" pitchFamily="34" charset="0"/>
                <a:ea typeface="Calibri" panose="020F0502020204030204" pitchFamily="34" charset="0"/>
                <a:cs typeface="Calibri" panose="020F0502020204030204" pitchFamily="34" charset="0"/>
              </a:rPr>
              <a:t> </a:t>
            </a:r>
          </a:p>
          <a:p>
            <a:pPr marL="342900" marR="0" indent="-342900">
              <a:lnSpc>
                <a:spcPct val="107000"/>
              </a:lnSpc>
              <a:spcBef>
                <a:spcPts val="0"/>
              </a:spcBef>
              <a:spcAft>
                <a:spcPts val="800"/>
              </a:spcAft>
              <a:buFont typeface="Arial" panose="020B0604020202020204" pitchFamily="34" charset="0"/>
              <a:buChar char="•"/>
            </a:pPr>
            <a:r>
              <a:rPr lang="en-US" sz="2250" kern="100" dirty="0">
                <a:solidFill>
                  <a:srgbClr val="1F2937"/>
                </a:solidFill>
                <a:effectLst/>
                <a:latin typeface="Calibri" panose="020F0502020204030204" pitchFamily="34" charset="0"/>
                <a:ea typeface="Calibri" panose="020F0502020204030204" pitchFamily="34" charset="0"/>
                <a:cs typeface="Calibri" panose="020F0502020204030204" pitchFamily="34" charset="0"/>
              </a:rPr>
              <a:t>The range of this metric is [0, inf) . </a:t>
            </a:r>
            <a:endParaRPr lang="en-US" sz="225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indent="-342900">
              <a:lnSpc>
                <a:spcPct val="107000"/>
              </a:lnSpc>
              <a:spcBef>
                <a:spcPts val="0"/>
              </a:spcBef>
              <a:spcAft>
                <a:spcPts val="800"/>
              </a:spcAft>
              <a:buFont typeface="Arial" panose="020B0604020202020204" pitchFamily="34" charset="0"/>
              <a:buChar char="•"/>
            </a:pPr>
            <a:r>
              <a:rPr lang="en-US" sz="2250" kern="100" dirty="0">
                <a:latin typeface="Calibri" panose="020F0502020204030204" pitchFamily="34" charset="0"/>
                <a:ea typeface="Calibri" panose="020F0502020204030204" pitchFamily="34" charset="0"/>
                <a:cs typeface="Calibri" panose="020F0502020204030204" pitchFamily="34" charset="0"/>
              </a:rPr>
              <a:t>It is the exponentiated negative log-likelihood of a sequence . If we have a tokenized sequence like X = (x0,x1,x2……</a:t>
            </a:r>
            <a:r>
              <a:rPr lang="en-US" sz="2250" kern="100" dirty="0" err="1">
                <a:latin typeface="Calibri" panose="020F0502020204030204" pitchFamily="34" charset="0"/>
                <a:ea typeface="Calibri" panose="020F0502020204030204" pitchFamily="34" charset="0"/>
                <a:cs typeface="Calibri" panose="020F0502020204030204" pitchFamily="34" charset="0"/>
              </a:rPr>
              <a:t>xN</a:t>
            </a:r>
            <a:r>
              <a:rPr lang="en-US" sz="2250" kern="100" dirty="0">
                <a:latin typeface="Calibri" panose="020F0502020204030204" pitchFamily="34" charset="0"/>
                <a:ea typeface="Calibri" panose="020F0502020204030204" pitchFamily="34" charset="0"/>
                <a:cs typeface="Calibri" panose="020F0502020204030204" pitchFamily="34" charset="0"/>
              </a:rPr>
              <a:t>) . Then the perplexity of X is :</a:t>
            </a:r>
          </a:p>
          <a:p>
            <a:r>
              <a:rPr lang="en-US" sz="3200" dirty="0"/>
              <a:t> </a:t>
            </a:r>
          </a:p>
        </p:txBody>
      </p:sp>
      <p:pic>
        <p:nvPicPr>
          <p:cNvPr id="4" name="Picture 3">
            <a:extLst>
              <a:ext uri="{FF2B5EF4-FFF2-40B4-BE49-F238E27FC236}">
                <a16:creationId xmlns:a16="http://schemas.microsoft.com/office/drawing/2014/main" id="{D72EB7DC-5F59-10F8-E2C7-B235C2A0A816}"/>
              </a:ext>
            </a:extLst>
          </p:cNvPr>
          <p:cNvPicPr>
            <a:picLocks noChangeAspect="1"/>
          </p:cNvPicPr>
          <p:nvPr/>
        </p:nvPicPr>
        <p:blipFill>
          <a:blip r:embed="rId2"/>
          <a:stretch>
            <a:fillRect/>
          </a:stretch>
        </p:blipFill>
        <p:spPr>
          <a:xfrm>
            <a:off x="3974076" y="4680641"/>
            <a:ext cx="3873977" cy="1370837"/>
          </a:xfrm>
          <a:prstGeom prst="rect">
            <a:avLst/>
          </a:prstGeom>
        </p:spPr>
      </p:pic>
    </p:spTree>
    <p:extLst>
      <p:ext uri="{BB962C8B-B14F-4D97-AF65-F5344CB8AC3E}">
        <p14:creationId xmlns:p14="http://schemas.microsoft.com/office/powerpoint/2010/main" val="385850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3F8966-C968-005C-B265-264BE6EA6F98}"/>
              </a:ext>
            </a:extLst>
          </p:cNvPr>
          <p:cNvSpPr txBox="1"/>
          <p:nvPr/>
        </p:nvSpPr>
        <p:spPr>
          <a:xfrm>
            <a:off x="565079" y="462337"/>
            <a:ext cx="10531011" cy="5162952"/>
          </a:xfrm>
          <a:prstGeom prst="rect">
            <a:avLst/>
          </a:prstGeom>
          <a:noFill/>
        </p:spPr>
        <p:txBody>
          <a:bodyPr wrap="square" rtlCol="0">
            <a:spAutoFit/>
          </a:bodyPr>
          <a:lstStyle/>
          <a:p>
            <a:r>
              <a:rPr lang="en-US" sz="3200" b="1" dirty="0"/>
              <a:t>BLEU Score</a:t>
            </a:r>
          </a:p>
          <a:p>
            <a:endParaRPr lang="en-US" sz="3200" b="1" dirty="0"/>
          </a:p>
          <a:p>
            <a:pPr marL="342900" indent="-342900">
              <a:buFont typeface="Arial" panose="020B0604020202020204" pitchFamily="34" charset="0"/>
              <a:buChar char="•"/>
            </a:pPr>
            <a:r>
              <a:rPr lang="en-US" sz="2250" dirty="0">
                <a:solidFill>
                  <a:srgbClr val="FF0000"/>
                </a:solidFill>
                <a:latin typeface="Calibri" panose="020F0502020204030204" pitchFamily="34" charset="0"/>
                <a:ea typeface="Calibri" panose="020F0502020204030204" pitchFamily="34" charset="0"/>
                <a:cs typeface="Calibri" panose="020F0502020204030204" pitchFamily="34" charset="0"/>
              </a:rPr>
              <a:t>BLEU</a:t>
            </a:r>
            <a:r>
              <a:rPr lang="en-US" sz="2250" dirty="0">
                <a:latin typeface="Calibri" panose="020F0502020204030204" pitchFamily="34" charset="0"/>
                <a:ea typeface="Calibri" panose="020F0502020204030204" pitchFamily="34" charset="0"/>
                <a:cs typeface="Calibri" panose="020F0502020204030204" pitchFamily="34" charset="0"/>
              </a:rPr>
              <a:t> or </a:t>
            </a:r>
            <a:r>
              <a:rPr lang="en-US" sz="225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Bilingual Evaluation Understudy </a:t>
            </a:r>
            <a:r>
              <a:rPr lang="en-US" sz="2250" dirty="0">
                <a:effectLst/>
                <a:latin typeface="Calibri" panose="020F0502020204030204" pitchFamily="34" charset="0"/>
                <a:ea typeface="Calibri" panose="020F0502020204030204" pitchFamily="34" charset="0"/>
                <a:cs typeface="Calibri" panose="020F0502020204030204" pitchFamily="34" charset="0"/>
              </a:rPr>
              <a:t>, is a commonly used metric for evaluating the quality of machine translation </a:t>
            </a:r>
            <a:r>
              <a:rPr lang="en-US" sz="2250" b="1" dirty="0">
                <a:latin typeface="Calibri" panose="020F0502020204030204" pitchFamily="34" charset="0"/>
                <a:ea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2250" b="1" kern="1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50" kern="100" dirty="0">
                <a:effectLst/>
                <a:latin typeface="Calibri" panose="020F0502020204030204" pitchFamily="34" charset="0"/>
                <a:ea typeface="Calibri" panose="020F0502020204030204" pitchFamily="34" charset="0"/>
                <a:cs typeface="Calibri" panose="020F0502020204030204" pitchFamily="34" charset="0"/>
              </a:rPr>
              <a:t>BLEU score is calculated by comparing the n-grams of the translated output to the n-grams of one or more human reference translations. </a:t>
            </a:r>
          </a:p>
          <a:p>
            <a:pPr marL="342900" indent="-342900">
              <a:buFont typeface="Arial" panose="020B0604020202020204" pitchFamily="34" charset="0"/>
              <a:buChar char="•"/>
            </a:pPr>
            <a:endParaRPr lang="en-US" sz="2250" kern="1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50" dirty="0">
                <a:effectLst/>
                <a:latin typeface="Calibri" panose="020F0502020204030204" pitchFamily="34" charset="0"/>
                <a:ea typeface="Calibri" panose="020F0502020204030204" pitchFamily="34" charset="0"/>
                <a:cs typeface="Calibri" panose="020F0502020204030204" pitchFamily="34" charset="0"/>
              </a:rPr>
              <a:t>A BLEU score of 0 indicates that the translated output has no overlap with the human reference translations, while a BLEU score of 1 indicates that the translated output is a perfect match of the human reference translations. </a:t>
            </a:r>
          </a:p>
          <a:p>
            <a:pPr marL="342900" indent="-342900">
              <a:buFont typeface="Arial" panose="020B0604020202020204" pitchFamily="34" charset="0"/>
              <a:buChar char="•"/>
            </a:pPr>
            <a:endParaRPr lang="en-US" sz="2250" kern="1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250" kern="100" dirty="0">
              <a:effectLst/>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865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1B3887-232A-2431-F212-5C8A71666C47}"/>
              </a:ext>
            </a:extLst>
          </p:cNvPr>
          <p:cNvSpPr txBox="1"/>
          <p:nvPr/>
        </p:nvSpPr>
        <p:spPr>
          <a:xfrm>
            <a:off x="595901" y="493160"/>
            <a:ext cx="10325528" cy="4573431"/>
          </a:xfrm>
          <a:prstGeom prst="rect">
            <a:avLst/>
          </a:prstGeom>
          <a:noFill/>
        </p:spPr>
        <p:txBody>
          <a:bodyPr wrap="square" rtlCol="0">
            <a:spAutoFit/>
          </a:bodyPr>
          <a:lstStyle/>
          <a:p>
            <a:r>
              <a:rPr lang="en-US" sz="3200" b="1" dirty="0"/>
              <a:t>Limitations of BLEU Score</a:t>
            </a:r>
          </a:p>
          <a:p>
            <a:endParaRPr lang="en-US" sz="3200" b="1" dirty="0"/>
          </a:p>
          <a:p>
            <a:pPr marL="342900" marR="0" lvl="0" indent="-342900">
              <a:lnSpc>
                <a:spcPct val="107000"/>
              </a:lnSpc>
              <a:spcBef>
                <a:spcPts val="0"/>
              </a:spcBef>
              <a:spcAft>
                <a:spcPts val="800"/>
              </a:spcAft>
              <a:buSzPct val="85000"/>
              <a:buFont typeface="Arial" panose="020B0604020202020204" pitchFamily="34" charset="0"/>
              <a:buChar char="•"/>
              <a:tabLst>
                <a:tab pos="457200" algn="l"/>
              </a:tabLst>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BLEU compares overlap in tokens from the predictions and references, instead of comparing meaning. This can lead to discrepancies between BLEU scores and human ratings.</a:t>
            </a:r>
          </a:p>
          <a:p>
            <a:pPr marL="342900" marR="0" lvl="0" indent="-342900">
              <a:lnSpc>
                <a:spcPct val="107000"/>
              </a:lnSpc>
              <a:spcBef>
                <a:spcPts val="0"/>
              </a:spcBef>
              <a:spcAft>
                <a:spcPts val="800"/>
              </a:spcAft>
              <a:buSzPct val="85000"/>
              <a:buFont typeface="Arial" panose="020B0604020202020204" pitchFamily="34" charset="0"/>
              <a:buChar char="•"/>
              <a:tabLst>
                <a:tab pos="457200" algn="l"/>
              </a:tabLst>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BLEU scores are not comparable across different datasets, nor are they comparable across different languages.</a:t>
            </a:r>
          </a:p>
          <a:p>
            <a:pPr marL="342900" marR="0" lvl="0" indent="-342900">
              <a:lnSpc>
                <a:spcPct val="107000"/>
              </a:lnSpc>
              <a:spcBef>
                <a:spcPts val="0"/>
              </a:spcBef>
              <a:spcAft>
                <a:spcPts val="800"/>
              </a:spcAft>
              <a:buSzPct val="85000"/>
              <a:buFont typeface="Arial" panose="020B0604020202020204" pitchFamily="34" charset="0"/>
              <a:buChar char="•"/>
              <a:tabLst>
                <a:tab pos="457200" algn="l"/>
              </a:tabLst>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Does not take into account semantic similarity of words .</a:t>
            </a:r>
          </a:p>
          <a:p>
            <a:pPr marL="342900" marR="0" lvl="0" indent="-342900">
              <a:lnSpc>
                <a:spcPct val="107000"/>
              </a:lnSpc>
              <a:spcBef>
                <a:spcPts val="0"/>
              </a:spcBef>
              <a:spcAft>
                <a:spcPts val="800"/>
              </a:spcAft>
              <a:buSzPct val="85000"/>
              <a:buFont typeface="Arial" panose="020B0604020202020204" pitchFamily="34" charset="0"/>
              <a:buChar char="•"/>
              <a:tabLst>
                <a:tab pos="457200" algn="l"/>
              </a:tabLst>
            </a:pPr>
            <a:r>
              <a:rPr lang="en-US" sz="2250" kern="100" dirty="0">
                <a:effectLst/>
                <a:latin typeface="Calibri" panose="020F0502020204030204" pitchFamily="34" charset="0"/>
                <a:ea typeface="Calibri" panose="020F0502020204030204" pitchFamily="34" charset="0"/>
                <a:cs typeface="Times New Roman" panose="02020603050405020304" pitchFamily="18" charset="0"/>
              </a:rPr>
              <a:t>Does not take into account word order changes .</a:t>
            </a:r>
          </a:p>
          <a:p>
            <a:r>
              <a:rPr lang="en-US" sz="3200" b="1" dirty="0"/>
              <a:t> </a:t>
            </a:r>
          </a:p>
        </p:txBody>
      </p:sp>
    </p:spTree>
    <p:extLst>
      <p:ext uri="{BB962C8B-B14F-4D97-AF65-F5344CB8AC3E}">
        <p14:creationId xmlns:p14="http://schemas.microsoft.com/office/powerpoint/2010/main" val="38852793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1446</TotalTime>
  <Words>1355</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Symbol</vt:lpstr>
      <vt:lpstr>Gallery</vt:lpstr>
      <vt:lpstr>BENCHMARKING LLMS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BENCHMARKING LLMS</dc:title>
  <dc:creator>Bickramjit Basu</dc:creator>
  <cp:lastModifiedBy>Bickramjit Basu</cp:lastModifiedBy>
  <cp:revision>57</cp:revision>
  <dcterms:created xsi:type="dcterms:W3CDTF">2023-11-20T09:49:14Z</dcterms:created>
  <dcterms:modified xsi:type="dcterms:W3CDTF">2023-12-05T10:17:52Z</dcterms:modified>
</cp:coreProperties>
</file>