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4"/>
  </p:sldMasterIdLst>
  <p:notesMasterIdLst>
    <p:notesMasterId r:id="rId33"/>
  </p:notesMasterIdLst>
  <p:handoutMasterIdLst>
    <p:handoutMasterId r:id="rId34"/>
  </p:handoutMasterIdLst>
  <p:sldIdLst>
    <p:sldId id="312" r:id="rId5"/>
    <p:sldId id="304" r:id="rId6"/>
    <p:sldId id="323" r:id="rId7"/>
    <p:sldId id="329" r:id="rId8"/>
    <p:sldId id="342" r:id="rId9"/>
    <p:sldId id="332" r:id="rId10"/>
    <p:sldId id="338" r:id="rId11"/>
    <p:sldId id="331" r:id="rId12"/>
    <p:sldId id="334" r:id="rId13"/>
    <p:sldId id="330" r:id="rId14"/>
    <p:sldId id="349" r:id="rId15"/>
    <p:sldId id="326" r:id="rId16"/>
    <p:sldId id="325" r:id="rId17"/>
    <p:sldId id="335" r:id="rId18"/>
    <p:sldId id="344" r:id="rId19"/>
    <p:sldId id="343" r:id="rId20"/>
    <p:sldId id="346" r:id="rId21"/>
    <p:sldId id="345" r:id="rId22"/>
    <p:sldId id="324" r:id="rId23"/>
    <p:sldId id="347" r:id="rId24"/>
    <p:sldId id="327" r:id="rId25"/>
    <p:sldId id="333" r:id="rId26"/>
    <p:sldId id="336" r:id="rId27"/>
    <p:sldId id="348" r:id="rId28"/>
    <p:sldId id="337" r:id="rId29"/>
    <p:sldId id="339" r:id="rId30"/>
    <p:sldId id="341" r:id="rId31"/>
    <p:sldId id="340" r:id="rId3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891" autoAdjust="0"/>
  </p:normalViewPr>
  <p:slideViewPr>
    <p:cSldViewPr snapToGrid="0" snapToObjects="1">
      <p:cViewPr varScale="1">
        <p:scale>
          <a:sx n="58" d="100"/>
          <a:sy n="58" d="100"/>
        </p:scale>
        <p:origin x="988" y="2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71" indent="0" algn="ctr">
              <a:buNone/>
              <a:defRPr sz="2000"/>
            </a:lvl2pPr>
            <a:lvl3pPr marL="914340" indent="0" algn="ctr">
              <a:buNone/>
              <a:defRPr sz="1800"/>
            </a:lvl3pPr>
            <a:lvl4pPr marL="1371511" indent="0" algn="ctr">
              <a:buNone/>
              <a:defRPr sz="1600"/>
            </a:lvl4pPr>
            <a:lvl5pPr marL="1828681" indent="0" algn="ctr">
              <a:buNone/>
              <a:defRPr sz="1600"/>
            </a:lvl5pPr>
            <a:lvl6pPr marL="2285852" indent="0" algn="ctr">
              <a:buNone/>
              <a:defRPr sz="1600"/>
            </a:lvl6pPr>
            <a:lvl7pPr marL="2743022" indent="0" algn="ctr">
              <a:buNone/>
              <a:defRPr sz="1600"/>
            </a:lvl7pPr>
            <a:lvl8pPr marL="3200192" indent="0" algn="ctr">
              <a:buNone/>
              <a:defRPr sz="1600"/>
            </a:lvl8pPr>
            <a:lvl9pPr marL="365736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B3D271-35F6-4FB9-8A7F-5D31B24E3537}"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01913448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3D271-35F6-4FB9-8A7F-5D31B24E3537}"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5738312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3D271-35F6-4FB9-8A7F-5D31B24E3537}"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37584450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1"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sz="1800"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9"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30" y="1"/>
            <a:ext cx="6803143"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2" name="Title 1"/>
          <p:cNvSpPr>
            <a:spLocks noGrp="1"/>
          </p:cNvSpPr>
          <p:nvPr>
            <p:ph type="ctrTitle" hasCustomPrompt="1"/>
          </p:nvPr>
        </p:nvSpPr>
        <p:spPr>
          <a:xfrm>
            <a:off x="2899791" y="810230"/>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428084385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6" y="3405022"/>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sz="1800"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sz="1800"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3" y="3"/>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sz="1800"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sz="1800"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9" y="457766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sz="1800"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7"/>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1"/>
            <a:ext cx="6583680" cy="3207344"/>
          </a:xfrm>
        </p:spPr>
        <p:txBody>
          <a:bodyPr lIns="91440" tIns="0" rIns="91440" bIns="0">
            <a:normAutofit/>
          </a:bodyPr>
          <a:lstStyle>
            <a:lvl1pPr marL="0" indent="0">
              <a:lnSpc>
                <a:spcPct val="150000"/>
              </a:lnSpc>
              <a:spcBef>
                <a:spcPts val="0"/>
              </a:spcBef>
              <a:buNone/>
              <a:defRPr sz="2400"/>
            </a:lvl1pPr>
            <a:lvl2pPr marL="347450">
              <a:lnSpc>
                <a:spcPct val="150000"/>
              </a:lnSpc>
              <a:spcBef>
                <a:spcPts val="0"/>
              </a:spcBef>
              <a:defRPr sz="2000"/>
            </a:lvl2pPr>
            <a:lvl3pPr marL="685756">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40" y="457202"/>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087677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sz="1800"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4"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sz="1800"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9"/>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sz="1800"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9"/>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sz="1800"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9"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sz="1800" dirty="0"/>
          </a:p>
        </p:txBody>
      </p:sp>
      <p:sp>
        <p:nvSpPr>
          <p:cNvPr id="2" name="Title 1"/>
          <p:cNvSpPr>
            <a:spLocks noGrp="1"/>
          </p:cNvSpPr>
          <p:nvPr>
            <p:ph type="title" hasCustomPrompt="1"/>
          </p:nvPr>
        </p:nvSpPr>
        <p:spPr>
          <a:xfrm>
            <a:off x="3460568" y="1057275"/>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6"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40" y="457202"/>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707786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3D271-35F6-4FB9-8A7F-5D31B24E3537}"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4644233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71" indent="0">
              <a:buNone/>
              <a:defRPr sz="2000">
                <a:solidFill>
                  <a:schemeClr val="tx1">
                    <a:tint val="75000"/>
                  </a:schemeClr>
                </a:solidFill>
              </a:defRPr>
            </a:lvl2pPr>
            <a:lvl3pPr marL="914340" indent="0">
              <a:buNone/>
              <a:defRPr sz="1800">
                <a:solidFill>
                  <a:schemeClr val="tx1">
                    <a:tint val="75000"/>
                  </a:schemeClr>
                </a:solidFill>
              </a:defRPr>
            </a:lvl3pPr>
            <a:lvl4pPr marL="1371511" indent="0">
              <a:buNone/>
              <a:defRPr sz="1600">
                <a:solidFill>
                  <a:schemeClr val="tx1">
                    <a:tint val="75000"/>
                  </a:schemeClr>
                </a:solidFill>
              </a:defRPr>
            </a:lvl4pPr>
            <a:lvl5pPr marL="1828681" indent="0">
              <a:buNone/>
              <a:defRPr sz="1600">
                <a:solidFill>
                  <a:schemeClr val="tx1">
                    <a:tint val="75000"/>
                  </a:schemeClr>
                </a:solidFill>
              </a:defRPr>
            </a:lvl5pPr>
            <a:lvl6pPr marL="2285852" indent="0">
              <a:buNone/>
              <a:defRPr sz="1600">
                <a:solidFill>
                  <a:schemeClr val="tx1">
                    <a:tint val="75000"/>
                  </a:schemeClr>
                </a:solidFill>
              </a:defRPr>
            </a:lvl6pPr>
            <a:lvl7pPr marL="2743022" indent="0">
              <a:buNone/>
              <a:defRPr sz="1600">
                <a:solidFill>
                  <a:schemeClr val="tx1">
                    <a:tint val="75000"/>
                  </a:schemeClr>
                </a:solidFill>
              </a:defRPr>
            </a:lvl7pPr>
            <a:lvl8pPr marL="3200192" indent="0">
              <a:buNone/>
              <a:defRPr sz="1600">
                <a:solidFill>
                  <a:schemeClr val="tx1">
                    <a:tint val="75000"/>
                  </a:schemeClr>
                </a:solidFill>
              </a:defRPr>
            </a:lvl8pPr>
            <a:lvl9pPr marL="365736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B3D271-35F6-4FB9-8A7F-5D31B24E3537}"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85075607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3D271-35F6-4FB9-8A7F-5D31B24E3537}"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7960165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91" y="1681163"/>
            <a:ext cx="5157787" cy="823912"/>
          </a:xfrm>
        </p:spPr>
        <p:txBody>
          <a:bodyPr anchor="b"/>
          <a:lstStyle>
            <a:lvl1pPr marL="0" indent="0">
              <a:buNone/>
              <a:defRPr sz="2400" b="1"/>
            </a:lvl1pPr>
            <a:lvl2pPr marL="457171" indent="0">
              <a:buNone/>
              <a:defRPr sz="2000" b="1"/>
            </a:lvl2pPr>
            <a:lvl3pPr marL="914340" indent="0">
              <a:buNone/>
              <a:defRPr sz="1800" b="1"/>
            </a:lvl3pPr>
            <a:lvl4pPr marL="1371511" indent="0">
              <a:buNone/>
              <a:defRPr sz="1600" b="1"/>
            </a:lvl4pPr>
            <a:lvl5pPr marL="1828681" indent="0">
              <a:buNone/>
              <a:defRPr sz="1600" b="1"/>
            </a:lvl5pPr>
            <a:lvl6pPr marL="2285852" indent="0">
              <a:buNone/>
              <a:defRPr sz="1600" b="1"/>
            </a:lvl6pPr>
            <a:lvl7pPr marL="2743022" indent="0">
              <a:buNone/>
              <a:defRPr sz="1600" b="1"/>
            </a:lvl7pPr>
            <a:lvl8pPr marL="3200192" indent="0">
              <a:buNone/>
              <a:defRPr sz="1600" b="1"/>
            </a:lvl8pPr>
            <a:lvl9pPr marL="3657363"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91"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71" indent="0">
              <a:buNone/>
              <a:defRPr sz="2000" b="1"/>
            </a:lvl2pPr>
            <a:lvl3pPr marL="914340" indent="0">
              <a:buNone/>
              <a:defRPr sz="1800" b="1"/>
            </a:lvl3pPr>
            <a:lvl4pPr marL="1371511" indent="0">
              <a:buNone/>
              <a:defRPr sz="1600" b="1"/>
            </a:lvl4pPr>
            <a:lvl5pPr marL="1828681" indent="0">
              <a:buNone/>
              <a:defRPr sz="1600" b="1"/>
            </a:lvl5pPr>
            <a:lvl6pPr marL="2285852" indent="0">
              <a:buNone/>
              <a:defRPr sz="1600" b="1"/>
            </a:lvl6pPr>
            <a:lvl7pPr marL="2743022" indent="0">
              <a:buNone/>
              <a:defRPr sz="1600" b="1"/>
            </a:lvl7pPr>
            <a:lvl8pPr marL="3200192" indent="0">
              <a:buNone/>
              <a:defRPr sz="1600" b="1"/>
            </a:lvl8pPr>
            <a:lvl9pPr marL="36573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3D271-35F6-4FB9-8A7F-5D31B24E3537}" type="datetimeFigureOut">
              <a:rPr lang="en-US" smtClean="0"/>
              <a:t>9/12/2024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638225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3D271-35F6-4FB9-8A7F-5D31B24E3537}" type="datetimeFigureOut">
              <a:rPr lang="en-US" smtClean="0"/>
              <a:t>9/12/2024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5">
            <a:extLst>
              <a:ext uri="{FF2B5EF4-FFF2-40B4-BE49-F238E27FC236}">
                <a16:creationId xmlns:a16="http://schemas.microsoft.com/office/drawing/2014/main" id="{84273698-4632-C198-5CCE-462C427210CE}"/>
              </a:ext>
              <a:ext uri="{C183D7F6-B498-43B3-948B-1728B52AA6E4}">
                <adec:decorative xmlns:adec="http://schemas.microsoft.com/office/drawing/2017/decorative" val="1"/>
              </a:ext>
            </a:extLst>
          </p:cNvPr>
          <p:cNvSpPr/>
          <p:nvPr userDrawn="1"/>
        </p:nvSpPr>
        <p:spPr>
          <a:xfrm>
            <a:off x="4"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7" name="Freeform: Shape 6">
            <a:extLst>
              <a:ext uri="{FF2B5EF4-FFF2-40B4-BE49-F238E27FC236}">
                <a16:creationId xmlns:a16="http://schemas.microsoft.com/office/drawing/2014/main" id="{DC0B08CE-2D38-EA13-1AF8-92D81FA5AE6E}"/>
              </a:ext>
              <a:ext uri="{C183D7F6-B498-43B3-948B-1728B52AA6E4}">
                <adec:decorative xmlns:adec="http://schemas.microsoft.com/office/drawing/2017/decorative" val="1"/>
              </a:ext>
            </a:extLst>
          </p:cNvPr>
          <p:cNvSpPr/>
          <p:nvPr userDrawn="1"/>
        </p:nvSpPr>
        <p:spPr>
          <a:xfrm flipH="1" flipV="1">
            <a:off x="9949176" y="4755035"/>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Tree>
    <p:extLst>
      <p:ext uri="{BB962C8B-B14F-4D97-AF65-F5344CB8AC3E}">
        <p14:creationId xmlns:p14="http://schemas.microsoft.com/office/powerpoint/2010/main" val="2207726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3D271-35F6-4FB9-8A7F-5D31B24E3537}" type="datetimeFigureOut">
              <a:rPr lang="en-US" smtClean="0"/>
              <a:t>9/12/2024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4">
            <a:extLst>
              <a:ext uri="{FF2B5EF4-FFF2-40B4-BE49-F238E27FC236}">
                <a16:creationId xmlns:a16="http://schemas.microsoft.com/office/drawing/2014/main" id="{393AF17D-C02D-5A68-0BFC-13DC30D20ECA}"/>
              </a:ext>
              <a:ext uri="{C183D7F6-B498-43B3-948B-1728B52AA6E4}">
                <adec:decorative xmlns:adec="http://schemas.microsoft.com/office/drawing/2017/decorative" val="1"/>
              </a:ext>
            </a:extLst>
          </p:cNvPr>
          <p:cNvSpPr/>
          <p:nvPr userDrawn="1"/>
        </p:nvSpPr>
        <p:spPr>
          <a:xfrm>
            <a:off x="4"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6" name="Freeform: Shape 5">
            <a:extLst>
              <a:ext uri="{FF2B5EF4-FFF2-40B4-BE49-F238E27FC236}">
                <a16:creationId xmlns:a16="http://schemas.microsoft.com/office/drawing/2014/main" id="{DD6F4AAC-AC87-6586-7159-C597D84580C4}"/>
              </a:ext>
              <a:ext uri="{C183D7F6-B498-43B3-948B-1728B52AA6E4}">
                <adec:decorative xmlns:adec="http://schemas.microsoft.com/office/drawing/2017/decorative" val="1"/>
              </a:ext>
            </a:extLst>
          </p:cNvPr>
          <p:cNvSpPr/>
          <p:nvPr userDrawn="1"/>
        </p:nvSpPr>
        <p:spPr>
          <a:xfrm flipH="1" flipV="1">
            <a:off x="9949176" y="4755035"/>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Tree>
    <p:extLst>
      <p:ext uri="{BB962C8B-B14F-4D97-AF65-F5344CB8AC3E}">
        <p14:creationId xmlns:p14="http://schemas.microsoft.com/office/powerpoint/2010/main" val="119628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91" y="2057400"/>
            <a:ext cx="3932237" cy="3811588"/>
          </a:xfrm>
        </p:spPr>
        <p:txBody>
          <a:bodyPr/>
          <a:lstStyle>
            <a:lvl1pPr marL="0" indent="0">
              <a:buNone/>
              <a:defRPr sz="1600"/>
            </a:lvl1pPr>
            <a:lvl2pPr marL="457171" indent="0">
              <a:buNone/>
              <a:defRPr sz="1400"/>
            </a:lvl2pPr>
            <a:lvl3pPr marL="914340" indent="0">
              <a:buNone/>
              <a:defRPr sz="1200"/>
            </a:lvl3pPr>
            <a:lvl4pPr marL="1371511" indent="0">
              <a:buNone/>
              <a:defRPr sz="1000"/>
            </a:lvl4pPr>
            <a:lvl5pPr marL="1828681" indent="0">
              <a:buNone/>
              <a:defRPr sz="1000"/>
            </a:lvl5pPr>
            <a:lvl6pPr marL="2285852" indent="0">
              <a:buNone/>
              <a:defRPr sz="1000"/>
            </a:lvl6pPr>
            <a:lvl7pPr marL="2743022" indent="0">
              <a:buNone/>
              <a:defRPr sz="1000"/>
            </a:lvl7pPr>
            <a:lvl8pPr marL="3200192" indent="0">
              <a:buNone/>
              <a:defRPr sz="1000"/>
            </a:lvl8pPr>
            <a:lvl9pPr marL="365736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B3D271-35F6-4FB9-8A7F-5D31B24E3537}"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E75C7901-B832-C4A1-FA0E-5E6F40C8007F}"/>
              </a:ext>
              <a:ext uri="{C183D7F6-B498-43B3-948B-1728B52AA6E4}">
                <adec:decorative xmlns:adec="http://schemas.microsoft.com/office/drawing/2017/decorative" val="1"/>
              </a:ext>
            </a:extLst>
          </p:cNvPr>
          <p:cNvSpPr/>
          <p:nvPr userDrawn="1"/>
        </p:nvSpPr>
        <p:spPr>
          <a:xfrm flipH="1" flipV="1">
            <a:off x="9949176" y="4755035"/>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Tree>
    <p:extLst>
      <p:ext uri="{BB962C8B-B14F-4D97-AF65-F5344CB8AC3E}">
        <p14:creationId xmlns:p14="http://schemas.microsoft.com/office/powerpoint/2010/main" val="2156179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8"/>
            <a:ext cx="6172200" cy="4873625"/>
          </a:xfrm>
        </p:spPr>
        <p:txBody>
          <a:bodyPr anchor="t"/>
          <a:lstStyle>
            <a:lvl1pPr marL="0" indent="0">
              <a:buNone/>
              <a:defRPr sz="3200"/>
            </a:lvl1pPr>
            <a:lvl2pPr marL="457171" indent="0">
              <a:buNone/>
              <a:defRPr sz="2800"/>
            </a:lvl2pPr>
            <a:lvl3pPr marL="914340" indent="0">
              <a:buNone/>
              <a:defRPr sz="2400"/>
            </a:lvl3pPr>
            <a:lvl4pPr marL="1371511" indent="0">
              <a:buNone/>
              <a:defRPr sz="2000"/>
            </a:lvl4pPr>
            <a:lvl5pPr marL="1828681" indent="0">
              <a:buNone/>
              <a:defRPr sz="2000"/>
            </a:lvl5pPr>
            <a:lvl6pPr marL="2285852" indent="0">
              <a:buNone/>
              <a:defRPr sz="2000"/>
            </a:lvl6pPr>
            <a:lvl7pPr marL="2743022" indent="0">
              <a:buNone/>
              <a:defRPr sz="2000"/>
            </a:lvl7pPr>
            <a:lvl8pPr marL="3200192" indent="0">
              <a:buNone/>
              <a:defRPr sz="2000"/>
            </a:lvl8pPr>
            <a:lvl9pPr marL="3657363"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91" y="2057400"/>
            <a:ext cx="3932237" cy="3811588"/>
          </a:xfrm>
        </p:spPr>
        <p:txBody>
          <a:bodyPr/>
          <a:lstStyle>
            <a:lvl1pPr marL="0" indent="0">
              <a:buNone/>
              <a:defRPr sz="1600"/>
            </a:lvl1pPr>
            <a:lvl2pPr marL="457171" indent="0">
              <a:buNone/>
              <a:defRPr sz="1400"/>
            </a:lvl2pPr>
            <a:lvl3pPr marL="914340" indent="0">
              <a:buNone/>
              <a:defRPr sz="1200"/>
            </a:lvl3pPr>
            <a:lvl4pPr marL="1371511" indent="0">
              <a:buNone/>
              <a:defRPr sz="1000"/>
            </a:lvl4pPr>
            <a:lvl5pPr marL="1828681" indent="0">
              <a:buNone/>
              <a:defRPr sz="1000"/>
            </a:lvl5pPr>
            <a:lvl6pPr marL="2285852" indent="0">
              <a:buNone/>
              <a:defRPr sz="1000"/>
            </a:lvl6pPr>
            <a:lvl7pPr marL="2743022" indent="0">
              <a:buNone/>
              <a:defRPr sz="1000"/>
            </a:lvl7pPr>
            <a:lvl8pPr marL="3200192" indent="0">
              <a:buNone/>
              <a:defRPr sz="1000"/>
            </a:lvl8pPr>
            <a:lvl9pPr marL="365736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B3D271-35F6-4FB9-8A7F-5D31B24E3537}"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56065B4F-5AAF-1909-E2A3-70080DFCA7B6}"/>
              </a:ext>
              <a:ext uri="{C183D7F6-B498-43B3-948B-1728B52AA6E4}">
                <adec:decorative xmlns:adec="http://schemas.microsoft.com/office/drawing/2017/decorative" val="1"/>
              </a:ext>
            </a:extLst>
          </p:cNvPr>
          <p:cNvSpPr/>
          <p:nvPr userDrawn="1"/>
        </p:nvSpPr>
        <p:spPr>
          <a:xfrm flipH="1" flipV="1">
            <a:off x="9949176" y="4755035"/>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Tree>
    <p:extLst>
      <p:ext uri="{BB962C8B-B14F-4D97-AF65-F5344CB8AC3E}">
        <p14:creationId xmlns:p14="http://schemas.microsoft.com/office/powerpoint/2010/main" val="4071938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B3D271-35F6-4FB9-8A7F-5D31B24E3537}" type="datetimeFigureOut">
              <a:rPr lang="en-US" smtClean="0"/>
              <a:t>9/12/2024</a:t>
            </a:fld>
            <a:endParaRPr lang="en-US"/>
          </a:p>
        </p:txBody>
      </p:sp>
      <p:sp>
        <p:nvSpPr>
          <p:cNvPr id="5" name="Footer Placeholder 4"/>
          <p:cNvSpPr>
            <a:spLocks noGrp="1"/>
          </p:cNvSpPr>
          <p:nvPr>
            <p:ph type="ftr" sz="quarter" idx="3"/>
          </p:nvPr>
        </p:nvSpPr>
        <p:spPr>
          <a:xfrm>
            <a:off x="4038600" y="635635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834204641"/>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4" r:id="rId14"/>
  </p:sldLayoutIdLst>
  <p:hf hdr="0" ftr="0" dt="0"/>
  <p:txStyles>
    <p:titleStyle>
      <a:lvl1pPr algn="l" defTabSz="91434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5" indent="-228585" algn="l" defTabSz="91434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6" indent="-228585" algn="l" defTabSz="91434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6" indent="-228585" algn="l" defTabSz="91434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6"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6"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0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7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48"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40" rtl="0" eaLnBrk="1" latinLnBrk="0" hangingPunct="1">
        <a:defRPr sz="1800" kern="1200">
          <a:solidFill>
            <a:schemeClr val="tx1"/>
          </a:solidFill>
          <a:latin typeface="+mn-lt"/>
          <a:ea typeface="+mn-ea"/>
          <a:cs typeface="+mn-cs"/>
        </a:defRPr>
      </a:lvl1pPr>
      <a:lvl2pPr marL="457171" algn="l" defTabSz="914340" rtl="0" eaLnBrk="1" latinLnBrk="0" hangingPunct="1">
        <a:defRPr sz="1800" kern="1200">
          <a:solidFill>
            <a:schemeClr val="tx1"/>
          </a:solidFill>
          <a:latin typeface="+mn-lt"/>
          <a:ea typeface="+mn-ea"/>
          <a:cs typeface="+mn-cs"/>
        </a:defRPr>
      </a:lvl2pPr>
      <a:lvl3pPr marL="914340" algn="l" defTabSz="914340" rtl="0" eaLnBrk="1" latinLnBrk="0" hangingPunct="1">
        <a:defRPr sz="1800" kern="1200">
          <a:solidFill>
            <a:schemeClr val="tx1"/>
          </a:solidFill>
          <a:latin typeface="+mn-lt"/>
          <a:ea typeface="+mn-ea"/>
          <a:cs typeface="+mn-cs"/>
        </a:defRPr>
      </a:lvl3pPr>
      <a:lvl4pPr marL="1371511" algn="l" defTabSz="914340" rtl="0" eaLnBrk="1" latinLnBrk="0" hangingPunct="1">
        <a:defRPr sz="1800" kern="1200">
          <a:solidFill>
            <a:schemeClr val="tx1"/>
          </a:solidFill>
          <a:latin typeface="+mn-lt"/>
          <a:ea typeface="+mn-ea"/>
          <a:cs typeface="+mn-cs"/>
        </a:defRPr>
      </a:lvl4pPr>
      <a:lvl5pPr marL="1828681" algn="l" defTabSz="914340" rtl="0" eaLnBrk="1" latinLnBrk="0" hangingPunct="1">
        <a:defRPr sz="1800" kern="1200">
          <a:solidFill>
            <a:schemeClr val="tx1"/>
          </a:solidFill>
          <a:latin typeface="+mn-lt"/>
          <a:ea typeface="+mn-ea"/>
          <a:cs typeface="+mn-cs"/>
        </a:defRPr>
      </a:lvl5pPr>
      <a:lvl6pPr marL="2285852" algn="l" defTabSz="914340" rtl="0" eaLnBrk="1" latinLnBrk="0" hangingPunct="1">
        <a:defRPr sz="1800" kern="1200">
          <a:solidFill>
            <a:schemeClr val="tx1"/>
          </a:solidFill>
          <a:latin typeface="+mn-lt"/>
          <a:ea typeface="+mn-ea"/>
          <a:cs typeface="+mn-cs"/>
        </a:defRPr>
      </a:lvl6pPr>
      <a:lvl7pPr marL="2743022" algn="l" defTabSz="914340" rtl="0" eaLnBrk="1" latinLnBrk="0" hangingPunct="1">
        <a:defRPr sz="1800" kern="1200">
          <a:solidFill>
            <a:schemeClr val="tx1"/>
          </a:solidFill>
          <a:latin typeface="+mn-lt"/>
          <a:ea typeface="+mn-ea"/>
          <a:cs typeface="+mn-cs"/>
        </a:defRPr>
      </a:lvl7pPr>
      <a:lvl8pPr marL="3200192" algn="l" defTabSz="914340" rtl="0" eaLnBrk="1" latinLnBrk="0" hangingPunct="1">
        <a:defRPr sz="1800" kern="1200">
          <a:solidFill>
            <a:schemeClr val="tx1"/>
          </a:solidFill>
          <a:latin typeface="+mn-lt"/>
          <a:ea typeface="+mn-ea"/>
          <a:cs typeface="+mn-cs"/>
        </a:defRPr>
      </a:lvl8pPr>
      <a:lvl9pPr marL="3657363" algn="l" defTabSz="91434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p:txBody>
          <a:bodyPr anchor="ctr"/>
          <a:lstStyle/>
          <a:p>
            <a:r>
              <a:rPr lang="en-US" sz="4400" dirty="0">
                <a:effectLst>
                  <a:outerShdw blurRad="38100" dist="38100" dir="2700000" algn="tl">
                    <a:srgbClr val="000000">
                      <a:alpha val="43137"/>
                    </a:srgbClr>
                  </a:outerShdw>
                </a:effectLst>
                <a:latin typeface="Aptos Display" panose="020B0004020202020204" pitchFamily="34" charset="0"/>
              </a:rPr>
              <a:t>Structured Query language (SQL) </a:t>
            </a:r>
            <a:br>
              <a:rPr lang="en-US" dirty="0">
                <a:latin typeface="Aptos Display" panose="020B0004020202020204" pitchFamily="34" charset="0"/>
              </a:rPr>
            </a:br>
            <a:r>
              <a:rPr lang="en-US" sz="1800" dirty="0">
                <a:latin typeface="Aptos Display" panose="020B0004020202020204" pitchFamily="34" charset="0"/>
              </a:rPr>
              <a:t>			</a:t>
            </a:r>
            <a:br>
              <a:rPr lang="en-US" sz="1800" dirty="0">
                <a:latin typeface="Aptos Display" panose="020B0004020202020204" pitchFamily="34" charset="0"/>
              </a:rPr>
            </a:br>
            <a:br>
              <a:rPr lang="en-US" sz="1800" dirty="0">
                <a:latin typeface="Aptos Display" panose="020B0004020202020204" pitchFamily="34" charset="0"/>
              </a:rPr>
            </a:br>
            <a:r>
              <a:rPr lang="en-US" sz="1800" dirty="0">
                <a:latin typeface="Aptos Display" panose="020B0004020202020204" pitchFamily="34" charset="0"/>
              </a:rPr>
              <a:t>			</a:t>
            </a:r>
            <a:r>
              <a:rPr lang="en-US" sz="2000" dirty="0">
                <a:latin typeface="Aptos Display" panose="020B0004020202020204" pitchFamily="34" charset="0"/>
              </a:rPr>
              <a:t>Presentation By - Bickramjit Basu			Dated - 27.08.2024</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E67FC-6DD6-EE6F-9130-33D5AE8D0B74}"/>
              </a:ext>
            </a:extLst>
          </p:cNvPr>
          <p:cNvSpPr>
            <a:spLocks noGrp="1"/>
          </p:cNvSpPr>
          <p:nvPr>
            <p:ph type="title"/>
          </p:nvPr>
        </p:nvSpPr>
        <p:spPr>
          <a:xfrm>
            <a:off x="3380199" y="365126"/>
            <a:ext cx="4315147" cy="641743"/>
          </a:xfrm>
        </p:spPr>
        <p:txBody>
          <a:bodyPr>
            <a:noAutofit/>
          </a:bodyPr>
          <a:lstStyle/>
          <a:p>
            <a:r>
              <a:rPr lang="en-US" sz="4000" dirty="0"/>
              <a:t>Constraints in SQL</a:t>
            </a:r>
          </a:p>
        </p:txBody>
      </p:sp>
      <p:sp>
        <p:nvSpPr>
          <p:cNvPr id="3" name="Slide Number Placeholder 2">
            <a:extLst>
              <a:ext uri="{FF2B5EF4-FFF2-40B4-BE49-F238E27FC236}">
                <a16:creationId xmlns:a16="http://schemas.microsoft.com/office/drawing/2014/main" id="{21DC54A4-D70E-C5EC-B7C4-40B393306711}"/>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5" name="TextBox 4">
            <a:extLst>
              <a:ext uri="{FF2B5EF4-FFF2-40B4-BE49-F238E27FC236}">
                <a16:creationId xmlns:a16="http://schemas.microsoft.com/office/drawing/2014/main" id="{B16ABE22-1108-DD59-056D-1320C9CD5845}"/>
              </a:ext>
            </a:extLst>
          </p:cNvPr>
          <p:cNvSpPr txBox="1"/>
          <p:nvPr/>
        </p:nvSpPr>
        <p:spPr>
          <a:xfrm>
            <a:off x="462338" y="1125799"/>
            <a:ext cx="11003623" cy="5324535"/>
          </a:xfrm>
          <a:prstGeom prst="rect">
            <a:avLst/>
          </a:prstGeom>
          <a:noFill/>
        </p:spPr>
        <p:txBody>
          <a:bodyPr wrap="square">
            <a:spAutoFit/>
          </a:bodyPr>
          <a:lstStyle/>
          <a:p>
            <a:r>
              <a:rPr lang="en-US" sz="2000" dirty="0">
                <a:latin typeface="Aptos Display" panose="020B0004020202020204" pitchFamily="34" charset="0"/>
              </a:rPr>
              <a:t>Types of constrains :</a:t>
            </a:r>
          </a:p>
          <a:p>
            <a:endParaRPr lang="en-US" sz="2000" dirty="0">
              <a:latin typeface="Aptos Display" panose="020B0004020202020204" pitchFamily="34" charset="0"/>
            </a:endParaRPr>
          </a:p>
          <a:p>
            <a:r>
              <a:rPr lang="en-US" sz="2000" dirty="0">
                <a:latin typeface="Aptos Display" panose="020B0004020202020204" pitchFamily="34" charset="0"/>
              </a:rPr>
              <a:t>1. </a:t>
            </a:r>
            <a:r>
              <a:rPr lang="en-US" sz="2000" dirty="0">
                <a:solidFill>
                  <a:srgbClr val="FF0000"/>
                </a:solidFill>
                <a:latin typeface="Aptos Display" panose="020B0004020202020204" pitchFamily="34" charset="0"/>
              </a:rPr>
              <a:t>Check</a:t>
            </a:r>
            <a:r>
              <a:rPr lang="en-US" sz="2000" dirty="0">
                <a:latin typeface="Aptos Display" panose="020B0004020202020204" pitchFamily="34" charset="0"/>
              </a:rPr>
              <a:t> (price &gt;1) : It will allow only specific values to be entered into that column i.e. mentioned in the check.</a:t>
            </a:r>
          </a:p>
          <a:p>
            <a:r>
              <a:rPr lang="en-US" sz="2000" dirty="0">
                <a:latin typeface="Aptos Display" panose="020B0004020202020204" pitchFamily="34" charset="0"/>
              </a:rPr>
              <a:t>2. </a:t>
            </a:r>
            <a:r>
              <a:rPr lang="en-US" sz="2000" dirty="0">
                <a:solidFill>
                  <a:srgbClr val="FF0000"/>
                </a:solidFill>
                <a:latin typeface="Aptos Display" panose="020B0004020202020204" pitchFamily="34" charset="0"/>
              </a:rPr>
              <a:t>Not Null </a:t>
            </a:r>
            <a:r>
              <a:rPr lang="en-US" sz="2000" dirty="0">
                <a:latin typeface="Aptos Display" panose="020B0004020202020204" pitchFamily="34" charset="0"/>
              </a:rPr>
              <a:t>: Will not allow null values . </a:t>
            </a:r>
          </a:p>
          <a:p>
            <a:r>
              <a:rPr lang="en-US" sz="2000" dirty="0">
                <a:latin typeface="Aptos Display" panose="020B0004020202020204" pitchFamily="34" charset="0"/>
              </a:rPr>
              <a:t>3. </a:t>
            </a:r>
            <a:r>
              <a:rPr lang="en-US" sz="2000" dirty="0">
                <a:solidFill>
                  <a:srgbClr val="FF0000"/>
                </a:solidFill>
                <a:latin typeface="Aptos Display" panose="020B0004020202020204" pitchFamily="34" charset="0"/>
              </a:rPr>
              <a:t>Default</a:t>
            </a:r>
            <a:r>
              <a:rPr lang="en-US" sz="2000" dirty="0">
                <a:latin typeface="Aptos Display" panose="020B0004020202020204" pitchFamily="34" charset="0"/>
              </a:rPr>
              <a:t> : While creating the table we can insert a default value for that column .If we give default in the insert statement while inserting data , it will take the default value for the column .</a:t>
            </a:r>
          </a:p>
          <a:p>
            <a:r>
              <a:rPr lang="en-US" sz="2000" dirty="0">
                <a:latin typeface="Aptos Display" panose="020B0004020202020204" pitchFamily="34" charset="0"/>
              </a:rPr>
              <a:t>4. </a:t>
            </a:r>
            <a:r>
              <a:rPr lang="en-US" sz="2000" dirty="0">
                <a:solidFill>
                  <a:srgbClr val="FF0000"/>
                </a:solidFill>
                <a:latin typeface="Aptos Display" panose="020B0004020202020204" pitchFamily="34" charset="0"/>
              </a:rPr>
              <a:t>Unique constraint </a:t>
            </a:r>
            <a:r>
              <a:rPr lang="en-US" sz="2000" dirty="0">
                <a:latin typeface="Aptos Display" panose="020B0004020202020204" pitchFamily="34" charset="0"/>
              </a:rPr>
              <a:t>: It will only allow unique values to be </a:t>
            </a:r>
            <a:r>
              <a:rPr lang="en-US" sz="2000" dirty="0" err="1">
                <a:latin typeface="Aptos Display" panose="020B0004020202020204" pitchFamily="34" charset="0"/>
              </a:rPr>
              <a:t>enetered</a:t>
            </a:r>
            <a:r>
              <a:rPr lang="en-US" sz="2000" dirty="0">
                <a:latin typeface="Aptos Display" panose="020B0004020202020204" pitchFamily="34" charset="0"/>
              </a:rPr>
              <a:t> into that column (for </a:t>
            </a:r>
            <a:r>
              <a:rPr lang="en-US" sz="2000" dirty="0" err="1">
                <a:latin typeface="Aptos Display" panose="020B0004020202020204" pitchFamily="34" charset="0"/>
              </a:rPr>
              <a:t>eg.</a:t>
            </a:r>
            <a:r>
              <a:rPr lang="en-US" sz="2000" dirty="0">
                <a:latin typeface="Aptos Display" panose="020B0004020202020204" pitchFamily="34" charset="0"/>
              </a:rPr>
              <a:t> </a:t>
            </a:r>
            <a:r>
              <a:rPr lang="en-US" sz="2000" dirty="0" err="1">
                <a:latin typeface="Aptos Display" panose="020B0004020202020204" pitchFamily="34" charset="0"/>
              </a:rPr>
              <a:t>order_id</a:t>
            </a:r>
            <a:r>
              <a:rPr lang="en-US" sz="2000" dirty="0">
                <a:latin typeface="Aptos Display" panose="020B0004020202020204" pitchFamily="34" charset="0"/>
              </a:rPr>
              <a:t> will have unique values only)</a:t>
            </a:r>
          </a:p>
          <a:p>
            <a:r>
              <a:rPr lang="en-US" sz="2000" dirty="0">
                <a:latin typeface="Aptos Display" panose="020B0004020202020204" pitchFamily="34" charset="0"/>
              </a:rPr>
              <a:t>5. </a:t>
            </a:r>
            <a:r>
              <a:rPr lang="en-US" sz="2000" dirty="0" err="1">
                <a:solidFill>
                  <a:srgbClr val="FF0000"/>
                </a:solidFill>
                <a:latin typeface="Aptos Display" panose="020B0004020202020204" pitchFamily="34" charset="0"/>
              </a:rPr>
              <a:t>Primary_key</a:t>
            </a:r>
            <a:r>
              <a:rPr lang="en-US" sz="2000" dirty="0">
                <a:solidFill>
                  <a:srgbClr val="FF0000"/>
                </a:solidFill>
                <a:latin typeface="Aptos Display" panose="020B0004020202020204" pitchFamily="34" charset="0"/>
              </a:rPr>
              <a:t> constraint </a:t>
            </a:r>
            <a:r>
              <a:rPr lang="en-US" sz="2000" dirty="0">
                <a:latin typeface="Aptos Display" panose="020B0004020202020204" pitchFamily="34" charset="0"/>
              </a:rPr>
              <a:t>: cannot have nulls and duplicate values. We can use a combination of columns also as a primary key like . </a:t>
            </a:r>
          </a:p>
          <a:p>
            <a:r>
              <a:rPr lang="en-US" sz="2000" dirty="0" err="1">
                <a:latin typeface="Aptos Display" panose="020B0004020202020204" pitchFamily="34" charset="0"/>
              </a:rPr>
              <a:t>Eg</a:t>
            </a:r>
            <a:r>
              <a:rPr lang="en-US" sz="2000" dirty="0">
                <a:latin typeface="Aptos Display" panose="020B0004020202020204" pitchFamily="34" charset="0"/>
              </a:rPr>
              <a:t>: primary key(</a:t>
            </a:r>
            <a:r>
              <a:rPr lang="en-US" sz="2000" dirty="0" err="1">
                <a:latin typeface="Aptos Display" panose="020B0004020202020204" pitchFamily="34" charset="0"/>
              </a:rPr>
              <a:t>order_id,serial_number</a:t>
            </a:r>
            <a:r>
              <a:rPr lang="en-US" sz="2000" dirty="0">
                <a:latin typeface="Aptos Display" panose="020B0004020202020204" pitchFamily="34" charset="0"/>
              </a:rPr>
              <a:t>) etc. Means a combination of these 2 columns will hold unique in each and every case .</a:t>
            </a:r>
          </a:p>
          <a:p>
            <a:r>
              <a:rPr lang="en-US" sz="2000" dirty="0">
                <a:latin typeface="Aptos Display" panose="020B0004020202020204" pitchFamily="34" charset="0"/>
              </a:rPr>
              <a:t>6. </a:t>
            </a:r>
            <a:r>
              <a:rPr lang="en-US" sz="2000" dirty="0">
                <a:solidFill>
                  <a:srgbClr val="FF0000"/>
                </a:solidFill>
                <a:latin typeface="Aptos Display" panose="020B0004020202020204" pitchFamily="34" charset="0"/>
              </a:rPr>
              <a:t>Foreign Key constraint </a:t>
            </a:r>
            <a:r>
              <a:rPr lang="en-US" sz="2000" dirty="0">
                <a:latin typeface="Aptos Display" panose="020B0004020202020204" pitchFamily="34" charset="0"/>
              </a:rPr>
              <a:t>:It helps in the joining of two or more tables . Helps in maintaining referential integrity i.e. one value in a column in a table corresponds to another valid value in another table.</a:t>
            </a:r>
          </a:p>
          <a:p>
            <a:r>
              <a:rPr lang="en-US" sz="2000" dirty="0" err="1">
                <a:latin typeface="Aptos Display" panose="020B0004020202020204" pitchFamily="34" charset="0"/>
              </a:rPr>
              <a:t>Eg</a:t>
            </a:r>
            <a:r>
              <a:rPr lang="en-US" sz="2000" dirty="0">
                <a:latin typeface="Aptos Display" panose="020B0004020202020204" pitchFamily="34" charset="0"/>
              </a:rPr>
              <a:t>: If you have a Orders table and a Customers table, the Orders table might have a </a:t>
            </a:r>
            <a:r>
              <a:rPr lang="en-US" sz="2000" dirty="0" err="1">
                <a:latin typeface="Aptos Display" panose="020B0004020202020204" pitchFamily="34" charset="0"/>
              </a:rPr>
              <a:t>customer_id</a:t>
            </a:r>
            <a:r>
              <a:rPr lang="en-US" sz="2000" dirty="0">
                <a:latin typeface="Aptos Display" panose="020B0004020202020204" pitchFamily="34" charset="0"/>
              </a:rPr>
              <a:t> column that serves as a foreign key referencing the </a:t>
            </a:r>
            <a:r>
              <a:rPr lang="en-US" sz="2000" dirty="0" err="1">
                <a:latin typeface="Aptos Display" panose="020B0004020202020204" pitchFamily="34" charset="0"/>
              </a:rPr>
              <a:t>customer_id</a:t>
            </a:r>
            <a:r>
              <a:rPr lang="en-US" sz="2000" dirty="0">
                <a:latin typeface="Aptos Display" panose="020B0004020202020204" pitchFamily="34" charset="0"/>
              </a:rPr>
              <a:t> column in the Customers table.</a:t>
            </a:r>
          </a:p>
        </p:txBody>
      </p:sp>
    </p:spTree>
    <p:extLst>
      <p:ext uri="{BB962C8B-B14F-4D97-AF65-F5344CB8AC3E}">
        <p14:creationId xmlns:p14="http://schemas.microsoft.com/office/powerpoint/2010/main" val="4238427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413D8-55E7-95A5-2C87-A62B28659AB1}"/>
              </a:ext>
            </a:extLst>
          </p:cNvPr>
          <p:cNvSpPr>
            <a:spLocks noGrp="1"/>
          </p:cNvSpPr>
          <p:nvPr>
            <p:ph type="title"/>
          </p:nvPr>
        </p:nvSpPr>
        <p:spPr>
          <a:xfrm>
            <a:off x="3833871" y="365127"/>
            <a:ext cx="3866920" cy="659444"/>
          </a:xfrm>
        </p:spPr>
        <p:txBody>
          <a:bodyPr>
            <a:normAutofit fontScale="90000"/>
          </a:bodyPr>
          <a:lstStyle/>
          <a:p>
            <a:r>
              <a:rPr lang="en-US" dirty="0"/>
              <a:t>Indexing in SQL</a:t>
            </a:r>
          </a:p>
        </p:txBody>
      </p:sp>
      <p:sp>
        <p:nvSpPr>
          <p:cNvPr id="3" name="Slide Number Placeholder 2">
            <a:extLst>
              <a:ext uri="{FF2B5EF4-FFF2-40B4-BE49-F238E27FC236}">
                <a16:creationId xmlns:a16="http://schemas.microsoft.com/office/drawing/2014/main" id="{B9C35425-2F45-C208-79E3-DEE426AD62AD}"/>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4" name="TextBox 3">
            <a:extLst>
              <a:ext uri="{FF2B5EF4-FFF2-40B4-BE49-F238E27FC236}">
                <a16:creationId xmlns:a16="http://schemas.microsoft.com/office/drawing/2014/main" id="{BD5B9440-7BA0-D6C6-22B0-1A28CE3BA6B5}"/>
              </a:ext>
            </a:extLst>
          </p:cNvPr>
          <p:cNvSpPr txBox="1"/>
          <p:nvPr/>
        </p:nvSpPr>
        <p:spPr>
          <a:xfrm>
            <a:off x="429660" y="1112705"/>
            <a:ext cx="11347373" cy="5601533"/>
          </a:xfrm>
          <a:prstGeom prst="rect">
            <a:avLst/>
          </a:prstGeom>
          <a:noFill/>
        </p:spPr>
        <p:txBody>
          <a:bodyPr wrap="square" rtlCol="0">
            <a:spAutoFit/>
          </a:bodyPr>
          <a:lstStyle/>
          <a:p>
            <a:r>
              <a:rPr lang="en-US" sz="2000" dirty="0">
                <a:latin typeface="Aptos Display" panose="020B0004020202020204" pitchFamily="34" charset="0"/>
              </a:rPr>
              <a:t>Indexes in SQL are special database structures that improve the speed of data retrieval operations on a table at the cost of additional storage and maintenance overhead. An index works similarly to an index in a book: it allows the database to quickly locate and access the data without having to scan the entire table. An index created with more than one column is called a Composite Index. </a:t>
            </a:r>
          </a:p>
          <a:p>
            <a:endParaRPr lang="en-US" sz="2000" dirty="0">
              <a:latin typeface="Aptos Display" panose="020B0004020202020204" pitchFamily="34" charset="0"/>
            </a:endParaRPr>
          </a:p>
          <a:p>
            <a:r>
              <a:rPr lang="en-US" sz="2000" dirty="0">
                <a:latin typeface="Aptos Display" panose="020B0004020202020204" pitchFamily="34" charset="0"/>
              </a:rPr>
              <a:t>There are 2 main Index types in SQL – </a:t>
            </a:r>
          </a:p>
          <a:p>
            <a:pPr marL="342878" indent="-342878">
              <a:buAutoNum type="arabicPeriod"/>
            </a:pPr>
            <a:r>
              <a:rPr lang="en-US" sz="2000" dirty="0">
                <a:latin typeface="Aptos Display" panose="020B0004020202020204" pitchFamily="34" charset="0"/>
              </a:rPr>
              <a:t>Clustered Index</a:t>
            </a:r>
          </a:p>
          <a:p>
            <a:pPr marL="342878" indent="-342878">
              <a:buAutoNum type="arabicPeriod"/>
            </a:pPr>
            <a:r>
              <a:rPr lang="en-US" sz="2000" dirty="0">
                <a:latin typeface="Aptos Display" panose="020B0004020202020204" pitchFamily="34" charset="0"/>
              </a:rPr>
              <a:t>Non-clustered Index</a:t>
            </a:r>
          </a:p>
          <a:p>
            <a:endParaRPr lang="en-US" dirty="0"/>
          </a:p>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Data Storage</a:t>
            </a:r>
            <a:r>
              <a:rPr lang="en-US" sz="2000" dirty="0">
                <a:latin typeface="Aptos Display" panose="020B0004020202020204" pitchFamily="34" charset="0"/>
              </a:rPr>
              <a:t>: Clustered Index Alters the physical storage order of the rows in the </a:t>
            </a:r>
            <a:r>
              <a:rPr lang="en-US" sz="2000" dirty="0" err="1">
                <a:latin typeface="Aptos Display" panose="020B0004020202020204" pitchFamily="34" charset="0"/>
              </a:rPr>
              <a:t>table.Non</a:t>
            </a:r>
            <a:r>
              <a:rPr lang="en-US" sz="2000" dirty="0">
                <a:latin typeface="Aptos Display" panose="020B0004020202020204" pitchFamily="34" charset="0"/>
              </a:rPr>
              <a:t>-Clustered Index does not change the physical storage order but creates a separate structure with pointers to the data rows.</a:t>
            </a:r>
          </a:p>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Number of Indexes</a:t>
            </a:r>
            <a:r>
              <a:rPr lang="en-US" sz="2000" dirty="0">
                <a:latin typeface="Aptos Display" panose="020B0004020202020204" pitchFamily="34" charset="0"/>
              </a:rPr>
              <a:t>: Clustered Index can be only one per table. Multiple non-clustered indexes can be created on a table.</a:t>
            </a:r>
          </a:p>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Performance</a:t>
            </a:r>
            <a:r>
              <a:rPr lang="en-US" sz="2000" dirty="0">
                <a:latin typeface="Aptos Display" panose="020B0004020202020204" pitchFamily="34" charset="0"/>
              </a:rPr>
              <a:t>: Clustered Index are generally faster for queries that return ranges of data (e.g., range queries) because the data is physically stored in </a:t>
            </a:r>
            <a:r>
              <a:rPr lang="en-US" sz="2000" dirty="0" err="1">
                <a:latin typeface="Aptos Display" panose="020B0004020202020204" pitchFamily="34" charset="0"/>
              </a:rPr>
              <a:t>order.Non</a:t>
            </a:r>
            <a:r>
              <a:rPr lang="en-US" sz="2000" dirty="0">
                <a:latin typeface="Aptos Display" panose="020B0004020202020204" pitchFamily="34" charset="0"/>
              </a:rPr>
              <a:t>-Clustered Index are Useful for queries that filter or sort by columns not covered by the clustered index, although there’s an additional step of looking up the pointers.</a:t>
            </a:r>
          </a:p>
        </p:txBody>
      </p:sp>
    </p:spTree>
    <p:extLst>
      <p:ext uri="{BB962C8B-B14F-4D97-AF65-F5344CB8AC3E}">
        <p14:creationId xmlns:p14="http://schemas.microsoft.com/office/powerpoint/2010/main" val="1626951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484A-1A5A-835A-F7CA-EA0CFD60E009}"/>
              </a:ext>
            </a:extLst>
          </p:cNvPr>
          <p:cNvSpPr>
            <a:spLocks noGrp="1"/>
          </p:cNvSpPr>
          <p:nvPr>
            <p:ph type="title"/>
          </p:nvPr>
        </p:nvSpPr>
        <p:spPr>
          <a:xfrm>
            <a:off x="2897436" y="332323"/>
            <a:ext cx="5948613" cy="582079"/>
          </a:xfrm>
        </p:spPr>
        <p:txBody>
          <a:bodyPr>
            <a:normAutofit fontScale="90000"/>
          </a:bodyPr>
          <a:lstStyle/>
          <a:p>
            <a:r>
              <a:rPr lang="en-US" dirty="0"/>
              <a:t>SQL Wildcard Characters</a:t>
            </a:r>
          </a:p>
        </p:txBody>
      </p:sp>
      <p:sp>
        <p:nvSpPr>
          <p:cNvPr id="3" name="Slide Number Placeholder 2">
            <a:extLst>
              <a:ext uri="{FF2B5EF4-FFF2-40B4-BE49-F238E27FC236}">
                <a16:creationId xmlns:a16="http://schemas.microsoft.com/office/drawing/2014/main" id="{A634E65E-2745-B3E3-C439-D6CAF815E846}"/>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5" name="TextBox 4">
            <a:extLst>
              <a:ext uri="{FF2B5EF4-FFF2-40B4-BE49-F238E27FC236}">
                <a16:creationId xmlns:a16="http://schemas.microsoft.com/office/drawing/2014/main" id="{E09398A9-30BB-8967-8084-9E40DC29772B}"/>
              </a:ext>
            </a:extLst>
          </p:cNvPr>
          <p:cNvSpPr txBox="1"/>
          <p:nvPr/>
        </p:nvSpPr>
        <p:spPr>
          <a:xfrm>
            <a:off x="363559" y="924147"/>
            <a:ext cx="11616111" cy="5601533"/>
          </a:xfrm>
          <a:prstGeom prst="rect">
            <a:avLst/>
          </a:prstGeom>
          <a:noFill/>
        </p:spPr>
        <p:txBody>
          <a:bodyPr wrap="square">
            <a:spAutoFit/>
          </a:bodyPr>
          <a:lstStyle/>
          <a:p>
            <a:endParaRPr lang="en-US" dirty="0">
              <a:solidFill>
                <a:srgbClr val="000000"/>
              </a:solidFill>
              <a:latin typeface="Aptos Display" panose="020B0004020202020204" pitchFamily="34" charset="0"/>
            </a:endParaRPr>
          </a:p>
          <a:p>
            <a:r>
              <a:rPr lang="en-US" sz="2000" dirty="0">
                <a:solidFill>
                  <a:srgbClr val="008000"/>
                </a:solidFill>
                <a:latin typeface="Aptos Display" panose="020B0004020202020204" pitchFamily="34" charset="0"/>
              </a:rPr>
              <a:t>--Selecting the names of customers where </a:t>
            </a:r>
            <a:r>
              <a:rPr lang="en-US" sz="2000" dirty="0" err="1">
                <a:solidFill>
                  <a:srgbClr val="008000"/>
                </a:solidFill>
                <a:latin typeface="Aptos Display" panose="020B0004020202020204" pitchFamily="34" charset="0"/>
              </a:rPr>
              <a:t>firstname</a:t>
            </a:r>
            <a:r>
              <a:rPr lang="en-US" sz="2000" dirty="0">
                <a:solidFill>
                  <a:srgbClr val="008000"/>
                </a:solidFill>
                <a:latin typeface="Aptos Display" panose="020B0004020202020204" pitchFamily="34" charset="0"/>
              </a:rPr>
              <a:t> starts with characters like A to E . </a:t>
            </a:r>
            <a:endParaRPr lang="en-US" sz="2000" dirty="0">
              <a:solidFill>
                <a:srgbClr val="000000"/>
              </a:solidFill>
              <a:latin typeface="Aptos Display" panose="020B0004020202020204" pitchFamily="34" charset="0"/>
            </a:endParaRPr>
          </a:p>
          <a:p>
            <a:r>
              <a:rPr lang="en-US" sz="2000" dirty="0">
                <a:latin typeface="Aptos Display" panose="020B0004020202020204" pitchFamily="34" charset="0"/>
              </a:rPr>
              <a:t>select * from customer where </a:t>
            </a:r>
            <a:r>
              <a:rPr lang="en-US" sz="2000" dirty="0" err="1">
                <a:latin typeface="Aptos Display" panose="020B0004020202020204" pitchFamily="34" charset="0"/>
              </a:rPr>
              <a:t>firstname</a:t>
            </a:r>
            <a:r>
              <a:rPr lang="en-US" sz="2000" dirty="0">
                <a:latin typeface="Aptos Display" panose="020B0004020202020204" pitchFamily="34" charset="0"/>
              </a:rPr>
              <a:t> like '[A-E]%'</a:t>
            </a:r>
          </a:p>
          <a:p>
            <a:endParaRPr lang="en-US" sz="2000" dirty="0">
              <a:solidFill>
                <a:srgbClr val="000000"/>
              </a:solidFill>
              <a:latin typeface="Aptos Display" panose="020B0004020202020204" pitchFamily="34" charset="0"/>
            </a:endParaRPr>
          </a:p>
          <a:p>
            <a:r>
              <a:rPr lang="en-US" sz="2000" dirty="0">
                <a:solidFill>
                  <a:srgbClr val="008000"/>
                </a:solidFill>
                <a:latin typeface="Aptos Display" panose="020B0004020202020204" pitchFamily="34" charset="0"/>
              </a:rPr>
              <a:t>--Selecting the names of customers where </a:t>
            </a:r>
            <a:r>
              <a:rPr lang="en-US" sz="2000" dirty="0" err="1">
                <a:solidFill>
                  <a:srgbClr val="008000"/>
                </a:solidFill>
                <a:latin typeface="Aptos Display" panose="020B0004020202020204" pitchFamily="34" charset="0"/>
              </a:rPr>
              <a:t>firstname</a:t>
            </a:r>
            <a:r>
              <a:rPr lang="en-US" sz="2000" dirty="0">
                <a:solidFill>
                  <a:srgbClr val="008000"/>
                </a:solidFill>
                <a:latin typeface="Aptos Display" panose="020B0004020202020204" pitchFamily="34" charset="0"/>
              </a:rPr>
              <a:t> that do not start with characters like B . </a:t>
            </a:r>
            <a:endParaRPr lang="en-US" sz="2000" dirty="0">
              <a:solidFill>
                <a:srgbClr val="000000"/>
              </a:solidFill>
              <a:latin typeface="Aptos Display" panose="020B0004020202020204" pitchFamily="34" charset="0"/>
            </a:endParaRPr>
          </a:p>
          <a:p>
            <a:r>
              <a:rPr lang="en-US" sz="2000" dirty="0">
                <a:latin typeface="Aptos Display" panose="020B0004020202020204" pitchFamily="34" charset="0"/>
              </a:rPr>
              <a:t>select * from customer where </a:t>
            </a:r>
            <a:r>
              <a:rPr lang="en-US" sz="2000" dirty="0" err="1">
                <a:latin typeface="Aptos Display" panose="020B0004020202020204" pitchFamily="34" charset="0"/>
              </a:rPr>
              <a:t>firstname</a:t>
            </a:r>
            <a:r>
              <a:rPr lang="en-US" sz="2000" dirty="0">
                <a:latin typeface="Aptos Display" panose="020B0004020202020204" pitchFamily="34" charset="0"/>
              </a:rPr>
              <a:t> like '[^B]%'</a:t>
            </a:r>
          </a:p>
          <a:p>
            <a:endParaRPr lang="en-US" sz="2000" dirty="0">
              <a:solidFill>
                <a:srgbClr val="000000"/>
              </a:solidFill>
              <a:latin typeface="Aptos Display" panose="020B0004020202020204" pitchFamily="34" charset="0"/>
            </a:endParaRPr>
          </a:p>
          <a:p>
            <a:r>
              <a:rPr lang="en-US" sz="2000" dirty="0">
                <a:solidFill>
                  <a:srgbClr val="008000"/>
                </a:solidFill>
                <a:latin typeface="Aptos Display" panose="020B0004020202020204" pitchFamily="34" charset="0"/>
              </a:rPr>
              <a:t>--Selecting the names of customers where </a:t>
            </a:r>
            <a:r>
              <a:rPr lang="en-US" sz="2000" dirty="0" err="1">
                <a:solidFill>
                  <a:srgbClr val="008000"/>
                </a:solidFill>
                <a:latin typeface="Aptos Display" panose="020B0004020202020204" pitchFamily="34" charset="0"/>
              </a:rPr>
              <a:t>firstname</a:t>
            </a:r>
            <a:r>
              <a:rPr lang="en-US" sz="2000" dirty="0">
                <a:solidFill>
                  <a:srgbClr val="008000"/>
                </a:solidFill>
                <a:latin typeface="Aptos Display" panose="020B0004020202020204" pitchFamily="34" charset="0"/>
              </a:rPr>
              <a:t> starts with characters like A or Z or M .</a:t>
            </a:r>
            <a:endParaRPr lang="en-US" sz="2000" dirty="0">
              <a:solidFill>
                <a:srgbClr val="000000"/>
              </a:solidFill>
              <a:latin typeface="Aptos Display" panose="020B0004020202020204" pitchFamily="34" charset="0"/>
            </a:endParaRPr>
          </a:p>
          <a:p>
            <a:r>
              <a:rPr lang="en-US" sz="2000" dirty="0">
                <a:latin typeface="Aptos Display" panose="020B0004020202020204" pitchFamily="34" charset="0"/>
              </a:rPr>
              <a:t>select * from customer where </a:t>
            </a:r>
            <a:r>
              <a:rPr lang="en-US" sz="2000" dirty="0" err="1">
                <a:latin typeface="Aptos Display" panose="020B0004020202020204" pitchFamily="34" charset="0"/>
              </a:rPr>
              <a:t>firstname</a:t>
            </a:r>
            <a:r>
              <a:rPr lang="en-US" sz="2000" dirty="0">
                <a:latin typeface="Aptos Display" panose="020B0004020202020204" pitchFamily="34" charset="0"/>
              </a:rPr>
              <a:t> like '[AZM]%'</a:t>
            </a:r>
          </a:p>
          <a:p>
            <a:endParaRPr lang="en-US" sz="2000" dirty="0">
              <a:solidFill>
                <a:srgbClr val="000000"/>
              </a:solidFill>
              <a:latin typeface="Aptos Display" panose="020B0004020202020204" pitchFamily="34" charset="0"/>
            </a:endParaRPr>
          </a:p>
          <a:p>
            <a:r>
              <a:rPr lang="en-US" sz="2000" dirty="0">
                <a:solidFill>
                  <a:srgbClr val="008000"/>
                </a:solidFill>
                <a:latin typeface="Aptos Display" panose="020B0004020202020204" pitchFamily="34" charset="0"/>
              </a:rPr>
              <a:t>--Selecting the names of customers where </a:t>
            </a:r>
            <a:r>
              <a:rPr lang="en-US" sz="2000" dirty="0" err="1">
                <a:solidFill>
                  <a:srgbClr val="008000"/>
                </a:solidFill>
                <a:latin typeface="Aptos Display" panose="020B0004020202020204" pitchFamily="34" charset="0"/>
              </a:rPr>
              <a:t>firstname</a:t>
            </a:r>
            <a:r>
              <a:rPr lang="en-US" sz="2000" dirty="0">
                <a:solidFill>
                  <a:srgbClr val="008000"/>
                </a:solidFill>
                <a:latin typeface="Aptos Display" panose="020B0004020202020204" pitchFamily="34" charset="0"/>
              </a:rPr>
              <a:t> that do not starts with characters like A or Z or M .</a:t>
            </a:r>
            <a:endParaRPr lang="en-US" sz="2000" dirty="0">
              <a:solidFill>
                <a:srgbClr val="000000"/>
              </a:solidFill>
              <a:latin typeface="Aptos Display" panose="020B0004020202020204" pitchFamily="34" charset="0"/>
            </a:endParaRPr>
          </a:p>
          <a:p>
            <a:r>
              <a:rPr lang="en-US" sz="2000" dirty="0">
                <a:latin typeface="Aptos Display" panose="020B0004020202020204" pitchFamily="34" charset="0"/>
              </a:rPr>
              <a:t>select * from customer where </a:t>
            </a:r>
            <a:r>
              <a:rPr lang="en-US" sz="2000" dirty="0" err="1">
                <a:latin typeface="Aptos Display" panose="020B0004020202020204" pitchFamily="34" charset="0"/>
              </a:rPr>
              <a:t>firstname</a:t>
            </a:r>
            <a:r>
              <a:rPr lang="en-US" sz="2000" dirty="0">
                <a:latin typeface="Aptos Display" panose="020B0004020202020204" pitchFamily="34" charset="0"/>
              </a:rPr>
              <a:t> like '[^AZM]%'</a:t>
            </a:r>
          </a:p>
          <a:p>
            <a:endParaRPr lang="en-US" sz="2000" dirty="0">
              <a:solidFill>
                <a:srgbClr val="000000"/>
              </a:solidFill>
              <a:latin typeface="Aptos Display" panose="020B0004020202020204" pitchFamily="34" charset="0"/>
            </a:endParaRPr>
          </a:p>
          <a:p>
            <a:r>
              <a:rPr lang="en-US" sz="2000" dirty="0">
                <a:solidFill>
                  <a:srgbClr val="008000"/>
                </a:solidFill>
                <a:latin typeface="Aptos Display" panose="020B0004020202020204" pitchFamily="34" charset="0"/>
              </a:rPr>
              <a:t>--Escape sequence </a:t>
            </a:r>
            <a:endParaRPr lang="en-US" sz="2000" dirty="0">
              <a:solidFill>
                <a:srgbClr val="000000"/>
              </a:solidFill>
              <a:latin typeface="Aptos Display" panose="020B0004020202020204" pitchFamily="34" charset="0"/>
            </a:endParaRPr>
          </a:p>
          <a:p>
            <a:r>
              <a:rPr lang="en-US" sz="2000" dirty="0">
                <a:latin typeface="Aptos Display" panose="020B0004020202020204" pitchFamily="34" charset="0"/>
              </a:rPr>
              <a:t>IF we want only those comments where there is 30% in the comment , the '%'will also be treated as a </a:t>
            </a:r>
          </a:p>
          <a:p>
            <a:r>
              <a:rPr lang="en-US" sz="2000" dirty="0">
                <a:latin typeface="Aptos Display" panose="020B0004020202020204" pitchFamily="34" charset="0"/>
              </a:rPr>
              <a:t>wild card character if we give '%30%%' . So we have to use escape sequence to tell SQL engine to not consider the first % as a wild card .</a:t>
            </a:r>
          </a:p>
          <a:p>
            <a:r>
              <a:rPr lang="en-US" sz="2000" dirty="0" err="1">
                <a:latin typeface="Aptos Display" panose="020B0004020202020204" pitchFamily="34" charset="0"/>
              </a:rPr>
              <a:t>Eg</a:t>
            </a:r>
            <a:r>
              <a:rPr lang="en-US" sz="2000" dirty="0">
                <a:latin typeface="Aptos Display" panose="020B0004020202020204" pitchFamily="34" charset="0"/>
              </a:rPr>
              <a:t> : select * from feedbacks where comments like '%30/%%' escape '/'</a:t>
            </a:r>
          </a:p>
        </p:txBody>
      </p:sp>
    </p:spTree>
    <p:extLst>
      <p:ext uri="{BB962C8B-B14F-4D97-AF65-F5344CB8AC3E}">
        <p14:creationId xmlns:p14="http://schemas.microsoft.com/office/powerpoint/2010/main" val="743662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BC1B5-46D0-1B7E-CBD1-769FE6CDD96A}"/>
              </a:ext>
            </a:extLst>
          </p:cNvPr>
          <p:cNvSpPr>
            <a:spLocks noGrp="1"/>
          </p:cNvSpPr>
          <p:nvPr>
            <p:ph type="title"/>
          </p:nvPr>
        </p:nvSpPr>
        <p:spPr>
          <a:xfrm>
            <a:off x="3606230" y="429659"/>
            <a:ext cx="4633647" cy="451691"/>
          </a:xfrm>
        </p:spPr>
        <p:txBody>
          <a:bodyPr>
            <a:normAutofit fontScale="90000"/>
          </a:bodyPr>
          <a:lstStyle/>
          <a:p>
            <a:r>
              <a:rPr lang="en-US" dirty="0"/>
              <a:t>SQL Date Functions</a:t>
            </a:r>
          </a:p>
        </p:txBody>
      </p:sp>
      <p:sp>
        <p:nvSpPr>
          <p:cNvPr id="3" name="Slide Number Placeholder 2">
            <a:extLst>
              <a:ext uri="{FF2B5EF4-FFF2-40B4-BE49-F238E27FC236}">
                <a16:creationId xmlns:a16="http://schemas.microsoft.com/office/drawing/2014/main" id="{5AD66DA5-65E6-E7A8-0849-6ACC289C83F7}"/>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5" name="TextBox 4">
            <a:extLst>
              <a:ext uri="{FF2B5EF4-FFF2-40B4-BE49-F238E27FC236}">
                <a16:creationId xmlns:a16="http://schemas.microsoft.com/office/drawing/2014/main" id="{79BA80AC-1935-B7B8-8291-701D0527F248}"/>
              </a:ext>
            </a:extLst>
          </p:cNvPr>
          <p:cNvSpPr txBox="1"/>
          <p:nvPr/>
        </p:nvSpPr>
        <p:spPr>
          <a:xfrm>
            <a:off x="472612" y="1171256"/>
            <a:ext cx="11507056" cy="5016758"/>
          </a:xfrm>
          <a:prstGeom prst="rect">
            <a:avLst/>
          </a:prstGeom>
          <a:noFill/>
        </p:spPr>
        <p:txBody>
          <a:bodyPr wrap="square">
            <a:spAutoFit/>
          </a:bodyPr>
          <a:lstStyle/>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DAY</a:t>
            </a:r>
            <a:r>
              <a:rPr lang="en-US" sz="2000" dirty="0">
                <a:latin typeface="Aptos Display" panose="020B0004020202020204" pitchFamily="34" charset="0"/>
              </a:rPr>
              <a:t>()  - Gives the day from the date</a:t>
            </a:r>
          </a:p>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MONTH</a:t>
            </a:r>
            <a:r>
              <a:rPr lang="en-US" sz="2000" dirty="0">
                <a:latin typeface="Aptos Display" panose="020B0004020202020204" pitchFamily="34" charset="0"/>
              </a:rPr>
              <a:t>()- gives the month from the date</a:t>
            </a:r>
          </a:p>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YEAR</a:t>
            </a:r>
            <a:r>
              <a:rPr lang="en-US" sz="2000" dirty="0">
                <a:latin typeface="Aptos Display" panose="020B0004020202020204" pitchFamily="34" charset="0"/>
              </a:rPr>
              <a:t>() - gives the year from the date</a:t>
            </a:r>
          </a:p>
          <a:p>
            <a:pPr marL="342878" indent="-342878">
              <a:buFont typeface="Wingdings" panose="05000000000000000000" pitchFamily="2" charset="2"/>
              <a:buChar char="q"/>
            </a:pPr>
            <a:endParaRPr lang="en-US" sz="2000" dirty="0">
              <a:latin typeface="Aptos Display" panose="020B0004020202020204" pitchFamily="34" charset="0"/>
            </a:endParaRPr>
          </a:p>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DATEDIFF</a:t>
            </a:r>
            <a:r>
              <a:rPr lang="en-US" sz="2000" dirty="0">
                <a:latin typeface="Aptos Display" panose="020B0004020202020204" pitchFamily="34" charset="0"/>
              </a:rPr>
              <a:t>(DAY,SHIPPED_DATE,RECEIVED_DATE) - GIVES THE DIFFERENCE BETWEEN THE DATES IN TERMS OF DAYS .</a:t>
            </a:r>
          </a:p>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DATEDIFF</a:t>
            </a:r>
            <a:r>
              <a:rPr lang="en-US" sz="2000" dirty="0">
                <a:latin typeface="Aptos Display" panose="020B0004020202020204" pitchFamily="34" charset="0"/>
              </a:rPr>
              <a:t>(MONTH,SHIPPED_DATE,RECEIVED_DATE) - GIVES THE DIFFERENCE BETWEEN THE DATES IN TERMS OF MONTHS .</a:t>
            </a:r>
          </a:p>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DATEDIFF</a:t>
            </a:r>
            <a:r>
              <a:rPr lang="en-US" sz="2000" dirty="0">
                <a:latin typeface="Aptos Display" panose="020B0004020202020204" pitchFamily="34" charset="0"/>
              </a:rPr>
              <a:t>(HOUR,SHIPPED_DATE,RECEIVED_DATE) - GIVES THE DIFFERENCE BETWEEN THE DATES IN TERMS OF HOURS .</a:t>
            </a:r>
          </a:p>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DATEADD</a:t>
            </a:r>
            <a:r>
              <a:rPr lang="en-US" sz="2000" dirty="0">
                <a:latin typeface="Aptos Display" panose="020B0004020202020204" pitchFamily="34" charset="0"/>
              </a:rPr>
              <a:t>(DAY,6,GETDATE()) - Adding 6 days to the current date .</a:t>
            </a:r>
          </a:p>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DATEADD</a:t>
            </a:r>
            <a:r>
              <a:rPr lang="en-US" sz="2000" dirty="0">
                <a:latin typeface="Aptos Display" panose="020B0004020202020204" pitchFamily="34" charset="0"/>
              </a:rPr>
              <a:t>(MONTH,6,GETDATE()) - Adding 6 months to the current date .</a:t>
            </a:r>
          </a:p>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DATEADD</a:t>
            </a:r>
            <a:r>
              <a:rPr lang="en-US" sz="2000" dirty="0">
                <a:latin typeface="Aptos Display" panose="020B0004020202020204" pitchFamily="34" charset="0"/>
              </a:rPr>
              <a:t>(DAY,-5,GETDATE()) - Subtracting 5 days from the current date.</a:t>
            </a:r>
          </a:p>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DATENAME</a:t>
            </a:r>
            <a:r>
              <a:rPr lang="en-US" sz="2000" dirty="0">
                <a:latin typeface="Aptos Display" panose="020B0004020202020204" pitchFamily="34" charset="0"/>
              </a:rPr>
              <a:t>(WEEKDAY,ORDERDATE) - will return the name of the day from the </a:t>
            </a:r>
            <a:r>
              <a:rPr lang="en-US" sz="2000" dirty="0" err="1">
                <a:latin typeface="Aptos Display" panose="020B0004020202020204" pitchFamily="34" charset="0"/>
              </a:rPr>
              <a:t>order_date</a:t>
            </a:r>
            <a:r>
              <a:rPr lang="en-US" sz="2000" dirty="0">
                <a:latin typeface="Aptos Display" panose="020B0004020202020204" pitchFamily="34" charset="0"/>
              </a:rPr>
              <a:t> column.</a:t>
            </a:r>
          </a:p>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DATENAME</a:t>
            </a:r>
            <a:r>
              <a:rPr lang="en-US" sz="2000" dirty="0">
                <a:latin typeface="Aptos Display" panose="020B0004020202020204" pitchFamily="34" charset="0"/>
              </a:rPr>
              <a:t>(MONTH,ORDERDATE) - will return the name of the month for </a:t>
            </a:r>
            <a:r>
              <a:rPr lang="en-US" sz="2000" dirty="0" err="1">
                <a:latin typeface="Aptos Display" panose="020B0004020202020204" pitchFamily="34" charset="0"/>
              </a:rPr>
              <a:t>ordre_date</a:t>
            </a:r>
            <a:r>
              <a:rPr lang="en-US" sz="2000" dirty="0">
                <a:latin typeface="Aptos Display" panose="020B0004020202020204" pitchFamily="34" charset="0"/>
              </a:rPr>
              <a:t> . </a:t>
            </a:r>
          </a:p>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DATEPART</a:t>
            </a:r>
            <a:r>
              <a:rPr lang="en-US" sz="2000" dirty="0">
                <a:latin typeface="Aptos Display" panose="020B0004020202020204" pitchFamily="34" charset="0"/>
              </a:rPr>
              <a:t>(WEEK,ORDERDATE) - will return the day number from the </a:t>
            </a:r>
            <a:r>
              <a:rPr lang="en-US" sz="2000" dirty="0" err="1">
                <a:latin typeface="Aptos Display" panose="020B0004020202020204" pitchFamily="34" charset="0"/>
              </a:rPr>
              <a:t>order_date</a:t>
            </a:r>
            <a:r>
              <a:rPr lang="en-US" sz="2000" dirty="0">
                <a:latin typeface="Aptos Display" panose="020B0004020202020204" pitchFamily="34" charset="0"/>
              </a:rPr>
              <a:t> column .</a:t>
            </a:r>
          </a:p>
        </p:txBody>
      </p:sp>
    </p:spTree>
    <p:extLst>
      <p:ext uri="{BB962C8B-B14F-4D97-AF65-F5344CB8AC3E}">
        <p14:creationId xmlns:p14="http://schemas.microsoft.com/office/powerpoint/2010/main" val="2090057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B278-FC44-6A05-412D-A64A4613181E}"/>
              </a:ext>
            </a:extLst>
          </p:cNvPr>
          <p:cNvSpPr>
            <a:spLocks noGrp="1"/>
          </p:cNvSpPr>
          <p:nvPr>
            <p:ph type="title"/>
          </p:nvPr>
        </p:nvSpPr>
        <p:spPr>
          <a:xfrm>
            <a:off x="3855906" y="365126"/>
            <a:ext cx="2853121" cy="692495"/>
          </a:xfrm>
        </p:spPr>
        <p:txBody>
          <a:bodyPr>
            <a:normAutofit fontScale="90000"/>
          </a:bodyPr>
          <a:lstStyle/>
          <a:p>
            <a:r>
              <a:rPr lang="en-US" dirty="0"/>
              <a:t>JOINS in SQL</a:t>
            </a:r>
          </a:p>
        </p:txBody>
      </p:sp>
      <p:sp>
        <p:nvSpPr>
          <p:cNvPr id="3" name="Slide Number Placeholder 2">
            <a:extLst>
              <a:ext uri="{FF2B5EF4-FFF2-40B4-BE49-F238E27FC236}">
                <a16:creationId xmlns:a16="http://schemas.microsoft.com/office/drawing/2014/main" id="{671E7307-5B54-2242-5688-B1FD516B87C7}"/>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4" name="TextBox 3">
            <a:extLst>
              <a:ext uri="{FF2B5EF4-FFF2-40B4-BE49-F238E27FC236}">
                <a16:creationId xmlns:a16="http://schemas.microsoft.com/office/drawing/2014/main" id="{3FEA2A32-BA8F-C259-FC9E-614A14746053}"/>
              </a:ext>
            </a:extLst>
          </p:cNvPr>
          <p:cNvSpPr txBox="1"/>
          <p:nvPr/>
        </p:nvSpPr>
        <p:spPr>
          <a:xfrm>
            <a:off x="791111" y="1417836"/>
            <a:ext cx="10726220" cy="4708981"/>
          </a:xfrm>
          <a:prstGeom prst="rect">
            <a:avLst/>
          </a:prstGeom>
          <a:noFill/>
        </p:spPr>
        <p:txBody>
          <a:bodyPr wrap="square" rtlCol="0">
            <a:spAutoFit/>
          </a:bodyPr>
          <a:lstStyle/>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INNER JOIN </a:t>
            </a:r>
            <a:r>
              <a:rPr lang="en-US" sz="2000" dirty="0">
                <a:latin typeface="Aptos Display" panose="020B0004020202020204" pitchFamily="34" charset="0"/>
              </a:rPr>
              <a:t>- returns only the rows that have matching values in both tables. It excludes rows that do not have matching values.</a:t>
            </a:r>
          </a:p>
          <a:p>
            <a:pPr lvl="1"/>
            <a:r>
              <a:rPr lang="en-US" sz="2000" dirty="0">
                <a:latin typeface="Aptos Display" panose="020B0004020202020204" pitchFamily="34" charset="0"/>
              </a:rPr>
              <a:t>example : SELECT columns</a:t>
            </a:r>
          </a:p>
          <a:p>
            <a:pPr lvl="1"/>
            <a:r>
              <a:rPr lang="en-US" sz="2000" dirty="0">
                <a:latin typeface="Aptos Display" panose="020B0004020202020204" pitchFamily="34" charset="0"/>
              </a:rPr>
              <a:t>FROM table1</a:t>
            </a:r>
          </a:p>
          <a:p>
            <a:pPr lvl="1"/>
            <a:r>
              <a:rPr lang="en-US" sz="2000" dirty="0">
                <a:latin typeface="Aptos Display" panose="020B0004020202020204" pitchFamily="34" charset="0"/>
              </a:rPr>
              <a:t>INNER JOIN table2</a:t>
            </a:r>
          </a:p>
          <a:p>
            <a:pPr lvl="1"/>
            <a:r>
              <a:rPr lang="en-US" sz="2000" dirty="0">
                <a:latin typeface="Aptos Display" panose="020B0004020202020204" pitchFamily="34" charset="0"/>
              </a:rPr>
              <a:t>ON table1.common_column = table2.common_column;</a:t>
            </a:r>
          </a:p>
          <a:p>
            <a:endParaRPr lang="en-US" sz="2000" dirty="0">
              <a:latin typeface="Aptos Display" panose="020B0004020202020204" pitchFamily="34" charset="0"/>
            </a:endParaRPr>
          </a:p>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LEFT JOIN  / LEFT OUTER JOIN </a:t>
            </a:r>
            <a:r>
              <a:rPr lang="en-US" sz="2000" dirty="0">
                <a:latin typeface="Aptos Display" panose="020B0004020202020204" pitchFamily="34" charset="0"/>
              </a:rPr>
              <a:t>- returns all rows from the left table, and the matched rows from the right table. If no match is found, NULL values are returned</a:t>
            </a:r>
          </a:p>
          <a:p>
            <a:r>
              <a:rPr lang="en-US" sz="2000" dirty="0">
                <a:latin typeface="Aptos Display" panose="020B0004020202020204" pitchFamily="34" charset="0"/>
              </a:rPr>
              <a:t>	example: SELECT columns</a:t>
            </a:r>
          </a:p>
          <a:p>
            <a:pPr lvl="1"/>
            <a:r>
              <a:rPr lang="en-US" sz="2000" dirty="0">
                <a:latin typeface="Aptos Display" panose="020B0004020202020204" pitchFamily="34" charset="0"/>
              </a:rPr>
              <a:t>FROM table1</a:t>
            </a:r>
          </a:p>
          <a:p>
            <a:pPr lvl="1"/>
            <a:r>
              <a:rPr lang="en-US" sz="2000" dirty="0">
                <a:latin typeface="Aptos Display" panose="020B0004020202020204" pitchFamily="34" charset="0"/>
              </a:rPr>
              <a:t>LEFT JOIN table2</a:t>
            </a:r>
          </a:p>
          <a:p>
            <a:pPr lvl="1"/>
            <a:r>
              <a:rPr lang="en-US" sz="2000" dirty="0">
                <a:latin typeface="Aptos Display" panose="020B0004020202020204" pitchFamily="34" charset="0"/>
              </a:rPr>
              <a:t>ON table1.common_column = table2.common_column;</a:t>
            </a:r>
          </a:p>
          <a:p>
            <a:endParaRPr lang="en-US" sz="2000" dirty="0">
              <a:latin typeface="Aptos Display" panose="020B0004020202020204" pitchFamily="34" charset="0"/>
            </a:endParaRPr>
          </a:p>
          <a:p>
            <a:endParaRPr lang="en-US" sz="2000" dirty="0">
              <a:latin typeface="Aptos Display" panose="020B0004020202020204" pitchFamily="34" charset="0"/>
            </a:endParaRPr>
          </a:p>
        </p:txBody>
      </p:sp>
    </p:spTree>
    <p:extLst>
      <p:ext uri="{BB962C8B-B14F-4D97-AF65-F5344CB8AC3E}">
        <p14:creationId xmlns:p14="http://schemas.microsoft.com/office/powerpoint/2010/main" val="3803156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1746-E74E-105E-D68D-94C39D0AF517}"/>
              </a:ext>
            </a:extLst>
          </p:cNvPr>
          <p:cNvSpPr>
            <a:spLocks noGrp="1"/>
          </p:cNvSpPr>
          <p:nvPr>
            <p:ph type="title"/>
          </p:nvPr>
        </p:nvSpPr>
        <p:spPr>
          <a:xfrm>
            <a:off x="3393197" y="365127"/>
            <a:ext cx="4572001" cy="670461"/>
          </a:xfrm>
        </p:spPr>
        <p:txBody>
          <a:bodyPr>
            <a:normAutofit fontScale="90000"/>
          </a:bodyPr>
          <a:lstStyle/>
          <a:p>
            <a:r>
              <a:rPr lang="en-US" dirty="0"/>
              <a:t>JOINS in SQL – Part 2</a:t>
            </a:r>
          </a:p>
        </p:txBody>
      </p:sp>
      <p:sp>
        <p:nvSpPr>
          <p:cNvPr id="3" name="Slide Number Placeholder 2">
            <a:extLst>
              <a:ext uri="{FF2B5EF4-FFF2-40B4-BE49-F238E27FC236}">
                <a16:creationId xmlns:a16="http://schemas.microsoft.com/office/drawing/2014/main" id="{CFEB1DF9-182F-CAC3-6995-F1218F5FC6B2}"/>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
        <p:nvSpPr>
          <p:cNvPr id="4" name="TextBox 3">
            <a:extLst>
              <a:ext uri="{FF2B5EF4-FFF2-40B4-BE49-F238E27FC236}">
                <a16:creationId xmlns:a16="http://schemas.microsoft.com/office/drawing/2014/main" id="{F3589AEB-1670-57B5-FBDB-35AAA7D661C9}"/>
              </a:ext>
            </a:extLst>
          </p:cNvPr>
          <p:cNvSpPr txBox="1"/>
          <p:nvPr/>
        </p:nvSpPr>
        <p:spPr>
          <a:xfrm>
            <a:off x="606177" y="1448658"/>
            <a:ext cx="11106364" cy="5016758"/>
          </a:xfrm>
          <a:prstGeom prst="rect">
            <a:avLst/>
          </a:prstGeom>
          <a:noFill/>
        </p:spPr>
        <p:txBody>
          <a:bodyPr wrap="square" rtlCol="0">
            <a:spAutoFit/>
          </a:bodyPr>
          <a:lstStyle/>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RIGHT JOIN / RIGHT OUTER JOIN </a:t>
            </a:r>
            <a:r>
              <a:rPr lang="en-US" sz="2000" dirty="0">
                <a:latin typeface="Aptos Display" panose="020B0004020202020204" pitchFamily="34" charset="0"/>
              </a:rPr>
              <a:t>-  returns all rows from the right table, and the matched rows from the left table. If no match is found, NULL values are returned . It is just the inverse of left join . Usually right join is not performed as the same task can be achieved using LEFT join , we just have the adjust the order of the table name in the SQL statement .</a:t>
            </a:r>
          </a:p>
          <a:p>
            <a:r>
              <a:rPr lang="en-US" sz="2000" dirty="0">
                <a:latin typeface="Aptos Display" panose="020B0004020202020204" pitchFamily="34" charset="0"/>
              </a:rPr>
              <a:t>	example - SELECT columns</a:t>
            </a:r>
          </a:p>
          <a:p>
            <a:pPr lvl="1"/>
            <a:r>
              <a:rPr lang="en-US" sz="2000" dirty="0">
                <a:latin typeface="Aptos Display" panose="020B0004020202020204" pitchFamily="34" charset="0"/>
              </a:rPr>
              <a:t>FROM table1</a:t>
            </a:r>
          </a:p>
          <a:p>
            <a:pPr lvl="1"/>
            <a:r>
              <a:rPr lang="en-US" sz="2000" dirty="0">
                <a:latin typeface="Aptos Display" panose="020B0004020202020204" pitchFamily="34" charset="0"/>
              </a:rPr>
              <a:t>RIGHT JOIN table2</a:t>
            </a:r>
          </a:p>
          <a:p>
            <a:pPr lvl="1"/>
            <a:r>
              <a:rPr lang="en-US" sz="2000" dirty="0">
                <a:latin typeface="Aptos Display" panose="020B0004020202020204" pitchFamily="34" charset="0"/>
              </a:rPr>
              <a:t>ON table1.common_column = table2.common_column;</a:t>
            </a:r>
          </a:p>
          <a:p>
            <a:pPr lvl="1"/>
            <a:endParaRPr lang="en-US" sz="2000" dirty="0">
              <a:latin typeface="Aptos Display" panose="020B0004020202020204" pitchFamily="34" charset="0"/>
            </a:endParaRPr>
          </a:p>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FULL JOIN / FULL OUTER JOIN – </a:t>
            </a:r>
            <a:r>
              <a:rPr lang="en-US" sz="2000" dirty="0">
                <a:latin typeface="Aptos Display" panose="020B0004020202020204" pitchFamily="34" charset="0"/>
              </a:rPr>
              <a:t>returns all rows when there is a match in either the left or right table records. Rows that do not have a match in either table will still be included, with NULL values .</a:t>
            </a:r>
          </a:p>
          <a:p>
            <a:r>
              <a:rPr lang="en-US" sz="2000" dirty="0">
                <a:latin typeface="Aptos Display" panose="020B0004020202020204" pitchFamily="34" charset="0"/>
              </a:rPr>
              <a:t>	example - SELECT columns</a:t>
            </a:r>
          </a:p>
          <a:p>
            <a:pPr lvl="1"/>
            <a:r>
              <a:rPr lang="en-US" sz="2000" dirty="0">
                <a:latin typeface="Aptos Display" panose="020B0004020202020204" pitchFamily="34" charset="0"/>
              </a:rPr>
              <a:t>FROM table1</a:t>
            </a:r>
          </a:p>
          <a:p>
            <a:pPr lvl="1"/>
            <a:r>
              <a:rPr lang="en-US" sz="2000" dirty="0">
                <a:latin typeface="Aptos Display" panose="020B0004020202020204" pitchFamily="34" charset="0"/>
              </a:rPr>
              <a:t>FULL JOIN table2</a:t>
            </a:r>
          </a:p>
          <a:p>
            <a:pPr lvl="1"/>
            <a:r>
              <a:rPr lang="en-US" sz="2000" dirty="0">
                <a:latin typeface="Aptos Display" panose="020B0004020202020204" pitchFamily="34" charset="0"/>
              </a:rPr>
              <a:t>ON table1.common_column = table2.common_column;</a:t>
            </a:r>
          </a:p>
          <a:p>
            <a:pPr lvl="1"/>
            <a:endParaRPr lang="en-US" sz="2000" dirty="0">
              <a:latin typeface="Aptos Display" panose="020B0004020202020204" pitchFamily="34" charset="0"/>
            </a:endParaRPr>
          </a:p>
        </p:txBody>
      </p:sp>
    </p:spTree>
    <p:extLst>
      <p:ext uri="{BB962C8B-B14F-4D97-AF65-F5344CB8AC3E}">
        <p14:creationId xmlns:p14="http://schemas.microsoft.com/office/powerpoint/2010/main" val="2612837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F3772-9D0B-4040-6C7C-9E5846BFCA94}"/>
              </a:ext>
            </a:extLst>
          </p:cNvPr>
          <p:cNvSpPr>
            <a:spLocks noGrp="1"/>
          </p:cNvSpPr>
          <p:nvPr>
            <p:ph type="title"/>
          </p:nvPr>
        </p:nvSpPr>
        <p:spPr>
          <a:xfrm>
            <a:off x="3227944" y="365125"/>
            <a:ext cx="4814371" cy="637411"/>
          </a:xfrm>
        </p:spPr>
        <p:txBody>
          <a:bodyPr>
            <a:normAutofit fontScale="90000"/>
          </a:bodyPr>
          <a:lstStyle/>
          <a:p>
            <a:r>
              <a:rPr lang="en-US" dirty="0"/>
              <a:t>JOINS in SQL – Part 3</a:t>
            </a:r>
          </a:p>
        </p:txBody>
      </p:sp>
      <p:sp>
        <p:nvSpPr>
          <p:cNvPr id="3" name="Slide Number Placeholder 2">
            <a:extLst>
              <a:ext uri="{FF2B5EF4-FFF2-40B4-BE49-F238E27FC236}">
                <a16:creationId xmlns:a16="http://schemas.microsoft.com/office/drawing/2014/main" id="{B71C9C98-0FD2-BF32-421F-1F3A2CDC34D9}"/>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
        <p:nvSpPr>
          <p:cNvPr id="5" name="TextBox 4">
            <a:extLst>
              <a:ext uri="{FF2B5EF4-FFF2-40B4-BE49-F238E27FC236}">
                <a16:creationId xmlns:a16="http://schemas.microsoft.com/office/drawing/2014/main" id="{D21883C6-F919-7A08-024F-798CA07670F7}"/>
              </a:ext>
            </a:extLst>
          </p:cNvPr>
          <p:cNvSpPr txBox="1"/>
          <p:nvPr/>
        </p:nvSpPr>
        <p:spPr>
          <a:xfrm>
            <a:off x="636999" y="1366466"/>
            <a:ext cx="10993348" cy="5262979"/>
          </a:xfrm>
          <a:prstGeom prst="rect">
            <a:avLst/>
          </a:prstGeom>
          <a:noFill/>
        </p:spPr>
        <p:txBody>
          <a:bodyPr wrap="square">
            <a:spAutoFit/>
          </a:bodyPr>
          <a:lstStyle/>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CROSS JOIN / CARTESIAN JOIN </a:t>
            </a:r>
            <a:r>
              <a:rPr lang="en-US" sz="2000" dirty="0">
                <a:latin typeface="Aptos Display" panose="020B0004020202020204" pitchFamily="34" charset="0"/>
              </a:rPr>
              <a:t>-  This join returns the Cartesian product of the two tables. It combines every row from the first table with every row from the second table. Suppose if there are 3 rows in table1 and 3 rows in table2 , then it’s cross join will return 3x3 = 9 rows.</a:t>
            </a:r>
          </a:p>
          <a:p>
            <a:r>
              <a:rPr lang="en-US" sz="2000" dirty="0">
                <a:latin typeface="Aptos Display" panose="020B0004020202020204" pitchFamily="34" charset="0"/>
              </a:rPr>
              <a:t>	example - SELECT columns FROM table1 CROSS JOIN table2;</a:t>
            </a:r>
          </a:p>
          <a:p>
            <a:endParaRPr lang="en-US" sz="2000" dirty="0">
              <a:latin typeface="Aptos Display" panose="020B0004020202020204" pitchFamily="34" charset="0"/>
            </a:endParaRPr>
          </a:p>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SELF JOIN </a:t>
            </a:r>
            <a:r>
              <a:rPr lang="en-US" sz="2000" dirty="0">
                <a:latin typeface="Aptos Display" panose="020B0004020202020204" pitchFamily="34" charset="0"/>
              </a:rPr>
              <a:t>– Used  where a table is joined with itself. It is useful when you want to find related rows within the same table.</a:t>
            </a:r>
          </a:p>
          <a:p>
            <a:r>
              <a:rPr lang="en-US" sz="2000" dirty="0">
                <a:latin typeface="Aptos Display" panose="020B0004020202020204" pitchFamily="34" charset="0"/>
              </a:rPr>
              <a:t>	example - SELECT </a:t>
            </a:r>
            <a:r>
              <a:rPr lang="en-US" sz="2000" dirty="0" err="1">
                <a:latin typeface="Aptos Display" panose="020B0004020202020204" pitchFamily="34" charset="0"/>
              </a:rPr>
              <a:t>a.columns</a:t>
            </a:r>
            <a:r>
              <a:rPr lang="en-US" sz="2000" dirty="0">
                <a:latin typeface="Aptos Display" panose="020B0004020202020204" pitchFamily="34" charset="0"/>
              </a:rPr>
              <a:t>, </a:t>
            </a:r>
            <a:r>
              <a:rPr lang="en-US" sz="2000" dirty="0" err="1">
                <a:latin typeface="Aptos Display" panose="020B0004020202020204" pitchFamily="34" charset="0"/>
              </a:rPr>
              <a:t>b.columns</a:t>
            </a:r>
            <a:r>
              <a:rPr lang="en-US" sz="2000" dirty="0">
                <a:latin typeface="Aptos Display" panose="020B0004020202020204" pitchFamily="34" charset="0"/>
              </a:rPr>
              <a:t> FROM table1 a, table2 b WHERE condition;</a:t>
            </a:r>
          </a:p>
          <a:p>
            <a:endParaRPr lang="en-US" sz="2000" dirty="0">
              <a:latin typeface="Aptos Display" panose="020B0004020202020204" pitchFamily="34" charset="0"/>
            </a:endParaRPr>
          </a:p>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NATURAL JOIN </a:t>
            </a:r>
            <a:r>
              <a:rPr lang="en-US" sz="2000" dirty="0">
                <a:latin typeface="Aptos Display" panose="020B0004020202020204" pitchFamily="34" charset="0"/>
              </a:rPr>
              <a:t>-  </a:t>
            </a:r>
            <a:r>
              <a:rPr lang="en-US" altLang="en-US" sz="2000" dirty="0">
                <a:latin typeface="Aptos Display" panose="020B0004020202020204" pitchFamily="34" charset="0"/>
              </a:rPr>
              <a:t>A Natural Join in SQL is a type of INNER JOIN that automatically joins two tables based on all columns that have the same name and data type in both tables. Unlike INNER JOIN, you don't need to explicitly specify the columns to join on.</a:t>
            </a:r>
          </a:p>
          <a:p>
            <a:r>
              <a:rPr lang="en-US" altLang="en-US" sz="2000" dirty="0">
                <a:latin typeface="Aptos Display" panose="020B0004020202020204" pitchFamily="34" charset="0"/>
              </a:rPr>
              <a:t>	example - SELECT Name, </a:t>
            </a:r>
            <a:r>
              <a:rPr lang="en-US" altLang="en-US" sz="2000" dirty="0" err="1">
                <a:latin typeface="Aptos Display" panose="020B0004020202020204" pitchFamily="34" charset="0"/>
              </a:rPr>
              <a:t>Dept_Name</a:t>
            </a:r>
            <a:endParaRPr lang="en-US" altLang="en-US" sz="2000" dirty="0">
              <a:latin typeface="Aptos Display" panose="020B0004020202020204" pitchFamily="34" charset="0"/>
            </a:endParaRPr>
          </a:p>
          <a:p>
            <a:pPr lvl="1"/>
            <a:r>
              <a:rPr lang="en-US" altLang="en-US" sz="2000" dirty="0">
                <a:latin typeface="Aptos Display" panose="020B0004020202020204" pitchFamily="34" charset="0"/>
              </a:rPr>
              <a:t>FROM Employees</a:t>
            </a:r>
          </a:p>
          <a:p>
            <a:pPr lvl="1"/>
            <a:r>
              <a:rPr lang="en-US" altLang="en-US" sz="2000" dirty="0">
                <a:latin typeface="Aptos Display" panose="020B0004020202020204" pitchFamily="34" charset="0"/>
              </a:rPr>
              <a:t>NATURAL JOIN Departments;</a:t>
            </a:r>
          </a:p>
          <a:p>
            <a:endParaRPr lang="en-US" altLang="en-US" dirty="0">
              <a:latin typeface="Aptos Display" panose="020B0004020202020204" pitchFamily="34" charset="0"/>
            </a:endParaRPr>
          </a:p>
          <a:p>
            <a:pPr marL="342878" indent="-342878">
              <a:buFont typeface="Wingdings" panose="05000000000000000000" pitchFamily="2" charset="2"/>
              <a:buChar char="q"/>
            </a:pPr>
            <a:endParaRPr lang="en-US" dirty="0">
              <a:solidFill>
                <a:srgbClr val="FF0000"/>
              </a:solidFill>
              <a:latin typeface="Aptos Display" panose="020B0004020202020204" pitchFamily="34" charset="0"/>
            </a:endParaRPr>
          </a:p>
        </p:txBody>
      </p:sp>
    </p:spTree>
    <p:extLst>
      <p:ext uri="{BB962C8B-B14F-4D97-AF65-F5344CB8AC3E}">
        <p14:creationId xmlns:p14="http://schemas.microsoft.com/office/powerpoint/2010/main" val="2522995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3328D-C847-2457-EB2C-6E3FED5B5C88}"/>
              </a:ext>
            </a:extLst>
          </p:cNvPr>
          <p:cNvSpPr>
            <a:spLocks noGrp="1"/>
          </p:cNvSpPr>
          <p:nvPr>
            <p:ph type="title"/>
          </p:nvPr>
        </p:nvSpPr>
        <p:spPr>
          <a:xfrm>
            <a:off x="4387066" y="365126"/>
            <a:ext cx="3308279" cy="590311"/>
          </a:xfrm>
        </p:spPr>
        <p:txBody>
          <a:bodyPr>
            <a:normAutofit fontScale="90000"/>
          </a:bodyPr>
          <a:lstStyle/>
          <a:p>
            <a:r>
              <a:rPr lang="en-US" dirty="0"/>
              <a:t>VIEWS in SQL</a:t>
            </a:r>
          </a:p>
        </p:txBody>
      </p:sp>
      <p:sp>
        <p:nvSpPr>
          <p:cNvPr id="3" name="Slide Number Placeholder 2">
            <a:extLst>
              <a:ext uri="{FF2B5EF4-FFF2-40B4-BE49-F238E27FC236}">
                <a16:creationId xmlns:a16="http://schemas.microsoft.com/office/drawing/2014/main" id="{DDF918B3-7979-ECA2-861C-FE82CDD5E6DC}"/>
              </a:ext>
            </a:extLst>
          </p:cNvPr>
          <p:cNvSpPr>
            <a:spLocks noGrp="1"/>
          </p:cNvSpPr>
          <p:nvPr>
            <p:ph type="sldNum" sz="quarter" idx="12"/>
          </p:nvPr>
        </p:nvSpPr>
        <p:spPr/>
        <p:txBody>
          <a:bodyPr/>
          <a:lstStyle/>
          <a:p>
            <a:fld id="{48F63A3B-78C7-47BE-AE5E-E10140E04643}" type="slidenum">
              <a:rPr lang="en-US" smtClean="0"/>
              <a:pPr/>
              <a:t>17</a:t>
            </a:fld>
            <a:endParaRPr lang="en-US" dirty="0"/>
          </a:p>
        </p:txBody>
      </p:sp>
      <p:sp>
        <p:nvSpPr>
          <p:cNvPr id="4" name="TextBox 3">
            <a:extLst>
              <a:ext uri="{FF2B5EF4-FFF2-40B4-BE49-F238E27FC236}">
                <a16:creationId xmlns:a16="http://schemas.microsoft.com/office/drawing/2014/main" id="{FD96458E-B80B-935E-4C49-43F80115F86B}"/>
              </a:ext>
            </a:extLst>
          </p:cNvPr>
          <p:cNvSpPr txBox="1"/>
          <p:nvPr/>
        </p:nvSpPr>
        <p:spPr>
          <a:xfrm>
            <a:off x="542819" y="1037691"/>
            <a:ext cx="11106364" cy="5601533"/>
          </a:xfrm>
          <a:prstGeom prst="rect">
            <a:avLst/>
          </a:prstGeom>
          <a:noFill/>
        </p:spPr>
        <p:txBody>
          <a:bodyPr wrap="square" rtlCol="0">
            <a:spAutoFit/>
          </a:bodyPr>
          <a:lstStyle/>
          <a:p>
            <a:pPr marL="342878" indent="-342878" defTabSz="914340" eaLnBrk="0" fontAlgn="base" hangingPunct="0">
              <a:spcBef>
                <a:spcPct val="0"/>
              </a:spcBef>
              <a:spcAft>
                <a:spcPct val="0"/>
              </a:spcAft>
              <a:buFont typeface="Wingdings" panose="05000000000000000000" pitchFamily="2" charset="2"/>
              <a:buChar char="q"/>
            </a:pPr>
            <a:r>
              <a:rPr lang="en-US" sz="2000" dirty="0">
                <a:solidFill>
                  <a:srgbClr val="FF0000"/>
                </a:solidFill>
                <a:latin typeface="Aptos Display" panose="020B0004020202020204" pitchFamily="34" charset="0"/>
              </a:rPr>
              <a:t>System-defined Views </a:t>
            </a:r>
            <a:r>
              <a:rPr lang="en-US" sz="2000" dirty="0">
                <a:latin typeface="Aptos Display" panose="020B0004020202020204" pitchFamily="34" charset="0"/>
              </a:rPr>
              <a:t>- </a:t>
            </a:r>
            <a:r>
              <a:rPr lang="en-US" altLang="en-US" sz="2000" dirty="0">
                <a:latin typeface="Aptos Display" panose="020B0004020202020204" pitchFamily="34" charset="0"/>
              </a:rPr>
              <a:t>These are views automatically created and maintained by the database system. They provide metadata information about the database's structure, objects, and settings.</a:t>
            </a:r>
          </a:p>
          <a:p>
            <a:pPr defTabSz="914340" eaLnBrk="0" fontAlgn="base" hangingPunct="0">
              <a:spcBef>
                <a:spcPct val="0"/>
              </a:spcBef>
              <a:spcAft>
                <a:spcPct val="0"/>
              </a:spcAft>
            </a:pPr>
            <a:r>
              <a:rPr lang="en-US" altLang="en-US" sz="2000" dirty="0">
                <a:latin typeface="Aptos Display" panose="020B0004020202020204" pitchFamily="34" charset="0"/>
              </a:rPr>
              <a:t>        Examples include INFORMATION_SCHEMA.TABLES, INFORMATION_SCHEMA.COLUMNS, </a:t>
            </a:r>
            <a:r>
              <a:rPr lang="en-US" altLang="en-US" sz="2000" dirty="0" err="1">
                <a:latin typeface="Aptos Display" panose="020B0004020202020204" pitchFamily="34" charset="0"/>
              </a:rPr>
              <a:t>sys.tables</a:t>
            </a:r>
            <a:r>
              <a:rPr lang="en-US" altLang="en-US" sz="2000" dirty="0">
                <a:latin typeface="Aptos Display" panose="020B0004020202020204" pitchFamily="34" charset="0"/>
              </a:rPr>
              <a:t>, </a:t>
            </a:r>
          </a:p>
          <a:p>
            <a:pPr marL="342878" indent="-342878" defTabSz="914340" eaLnBrk="0" fontAlgn="base" hangingPunct="0">
              <a:spcBef>
                <a:spcPct val="0"/>
              </a:spcBef>
              <a:spcAft>
                <a:spcPct val="0"/>
              </a:spcAft>
              <a:buFont typeface="Wingdings" panose="05000000000000000000" pitchFamily="2" charset="2"/>
              <a:buChar char="q"/>
            </a:pPr>
            <a:endParaRPr lang="en-US" altLang="en-US" sz="2000" dirty="0">
              <a:latin typeface="Aptos Display" panose="020B0004020202020204" pitchFamily="34" charset="0"/>
            </a:endParaRPr>
          </a:p>
          <a:p>
            <a:pPr marL="342878" indent="-342878" defTabSz="914340" eaLnBrk="0" fontAlgn="base" hangingPunct="0">
              <a:spcBef>
                <a:spcPct val="0"/>
              </a:spcBef>
              <a:spcAft>
                <a:spcPct val="0"/>
              </a:spcAft>
              <a:buFont typeface="Wingdings" panose="05000000000000000000" pitchFamily="2" charset="2"/>
              <a:buChar char="q"/>
            </a:pPr>
            <a:r>
              <a:rPr lang="en-US" altLang="en-US" sz="2000" dirty="0">
                <a:solidFill>
                  <a:srgbClr val="FF0000"/>
                </a:solidFill>
                <a:latin typeface="Aptos Display" panose="020B0004020202020204" pitchFamily="34" charset="0"/>
              </a:rPr>
              <a:t>Inline Views </a:t>
            </a:r>
            <a:r>
              <a:rPr lang="en-US" altLang="en-US" sz="2000" dirty="0">
                <a:latin typeface="Aptos Display" panose="020B0004020202020204" pitchFamily="34" charset="0"/>
              </a:rPr>
              <a:t>- An Inline View is a subquery in the FROM clause of a SELECT statement. It acts as a temporary view within a query and is not stored in the database. </a:t>
            </a:r>
            <a:r>
              <a:rPr lang="en-US" sz="2000" dirty="0">
                <a:latin typeface="Aptos Display" panose="020B0004020202020204" pitchFamily="34" charset="0"/>
              </a:rPr>
              <a:t>Can be used to improve query performance by reducing the complexity of large queries.</a:t>
            </a:r>
          </a:p>
          <a:p>
            <a:pPr defTabSz="914340" eaLnBrk="0" fontAlgn="base" hangingPunct="0">
              <a:spcBef>
                <a:spcPct val="0"/>
              </a:spcBef>
              <a:spcAft>
                <a:spcPct val="0"/>
              </a:spcAft>
            </a:pPr>
            <a:endParaRPr lang="en-US" sz="2000" dirty="0">
              <a:latin typeface="Aptos Display" panose="020B0004020202020204" pitchFamily="34" charset="0"/>
            </a:endParaRPr>
          </a:p>
          <a:p>
            <a:pPr marL="342878" indent="-342878" defTabSz="914340" eaLnBrk="0" fontAlgn="base" hangingPunct="0">
              <a:spcBef>
                <a:spcPct val="0"/>
              </a:spcBef>
              <a:spcAft>
                <a:spcPct val="0"/>
              </a:spcAft>
              <a:buFont typeface="Wingdings" panose="05000000000000000000" pitchFamily="2" charset="2"/>
              <a:buChar char="q"/>
            </a:pPr>
            <a:r>
              <a:rPr lang="en-US" altLang="en-US" sz="2000" dirty="0">
                <a:solidFill>
                  <a:srgbClr val="FF0000"/>
                </a:solidFill>
                <a:latin typeface="Aptos Display" panose="020B0004020202020204" pitchFamily="34" charset="0"/>
              </a:rPr>
              <a:t>Materialized Views </a:t>
            </a:r>
            <a:r>
              <a:rPr lang="en-US" altLang="en-US" sz="2000" dirty="0">
                <a:latin typeface="Aptos Display" panose="020B0004020202020204" pitchFamily="34" charset="0"/>
              </a:rPr>
              <a:t>- </a:t>
            </a:r>
            <a:r>
              <a:rPr lang="en-US" sz="2000" dirty="0">
                <a:latin typeface="Aptos Display" panose="020B0004020202020204" pitchFamily="34" charset="0"/>
              </a:rPr>
              <a:t>A view where the query results are stored physically in the database. Unlike regular views, materialized views do not need to re-run the query every time they are accessed; instead, they store the result set and can be refreshed periodically.</a:t>
            </a:r>
            <a:r>
              <a:rPr lang="en-US" altLang="en-US" sz="2000" dirty="0">
                <a:latin typeface="Aptos Display" panose="020B0004020202020204" pitchFamily="34" charset="0"/>
              </a:rPr>
              <a:t> It </a:t>
            </a:r>
            <a:r>
              <a:rPr lang="en-US" sz="2000" dirty="0">
                <a:latin typeface="Aptos Display" panose="020B0004020202020204" pitchFamily="34" charset="0"/>
              </a:rPr>
              <a:t>allows for faster query performance at the cost of storage.</a:t>
            </a:r>
          </a:p>
          <a:p>
            <a:pPr defTabSz="914340" eaLnBrk="0" fontAlgn="base" hangingPunct="0">
              <a:spcBef>
                <a:spcPct val="0"/>
              </a:spcBef>
              <a:spcAft>
                <a:spcPct val="0"/>
              </a:spcAft>
            </a:pPr>
            <a:endParaRPr lang="en-US" altLang="en-US" sz="2000" dirty="0">
              <a:latin typeface="Aptos Display" panose="020B0004020202020204" pitchFamily="34" charset="0"/>
            </a:endParaRPr>
          </a:p>
          <a:p>
            <a:pPr marL="342878" indent="-342878" defTabSz="914340" eaLnBrk="0" fontAlgn="base" hangingPunct="0">
              <a:spcBef>
                <a:spcPct val="0"/>
              </a:spcBef>
              <a:spcAft>
                <a:spcPct val="0"/>
              </a:spcAft>
              <a:buFont typeface="Wingdings" panose="05000000000000000000" pitchFamily="2" charset="2"/>
              <a:buChar char="q"/>
            </a:pPr>
            <a:r>
              <a:rPr lang="en-US" altLang="en-US" sz="2000" dirty="0">
                <a:solidFill>
                  <a:srgbClr val="FF0000"/>
                </a:solidFill>
                <a:latin typeface="Aptos Display" panose="020B0004020202020204" pitchFamily="34" charset="0"/>
              </a:rPr>
              <a:t>Regular Views  </a:t>
            </a:r>
            <a:r>
              <a:rPr lang="en-US" altLang="en-US" sz="2000" dirty="0">
                <a:latin typeface="Aptos Display" panose="020B0004020202020204" pitchFamily="34" charset="0"/>
              </a:rPr>
              <a:t>- </a:t>
            </a:r>
            <a:r>
              <a:rPr lang="en-US" sz="2000" dirty="0">
                <a:latin typeface="Aptos Display" panose="020B0004020202020204" pitchFamily="34" charset="0"/>
              </a:rPr>
              <a:t>A Dynamic View or regular view (sometimes called a logical or non-materialized view) is a type of view where It does not store the result set physically in the database but dynamically generates it each time the view is queried.</a:t>
            </a:r>
          </a:p>
          <a:p>
            <a:pPr defTabSz="914340" eaLnBrk="0" fontAlgn="base" hangingPunct="0">
              <a:spcBef>
                <a:spcPct val="0"/>
              </a:spcBef>
              <a:spcAft>
                <a:spcPct val="0"/>
              </a:spcAft>
              <a:buFontTx/>
              <a:buChar char="•"/>
            </a:pPr>
            <a:endParaRPr lang="en-US" altLang="en-US" sz="2000" dirty="0">
              <a:latin typeface="Aptos Display" panose="020B0004020202020204" pitchFamily="34" charset="0"/>
            </a:endParaRPr>
          </a:p>
          <a:p>
            <a:endParaRPr lang="en-US" dirty="0"/>
          </a:p>
        </p:txBody>
      </p:sp>
    </p:spTree>
    <p:extLst>
      <p:ext uri="{BB962C8B-B14F-4D97-AF65-F5344CB8AC3E}">
        <p14:creationId xmlns:p14="http://schemas.microsoft.com/office/powerpoint/2010/main" val="1301113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9A0D8-8711-999D-B44A-2A0A8363D513}"/>
              </a:ext>
            </a:extLst>
          </p:cNvPr>
          <p:cNvSpPr>
            <a:spLocks noGrp="1"/>
          </p:cNvSpPr>
          <p:nvPr>
            <p:ph type="title"/>
          </p:nvPr>
        </p:nvSpPr>
        <p:spPr>
          <a:xfrm>
            <a:off x="3536414" y="264407"/>
            <a:ext cx="4770305" cy="672029"/>
          </a:xfrm>
        </p:spPr>
        <p:txBody>
          <a:bodyPr>
            <a:normAutofit fontScale="90000"/>
          </a:bodyPr>
          <a:lstStyle/>
          <a:p>
            <a:r>
              <a:rPr lang="en-US" dirty="0"/>
              <a:t>VIEWS in SQL – Part 2</a:t>
            </a:r>
          </a:p>
        </p:txBody>
      </p:sp>
      <p:sp>
        <p:nvSpPr>
          <p:cNvPr id="3" name="Slide Number Placeholder 2">
            <a:extLst>
              <a:ext uri="{FF2B5EF4-FFF2-40B4-BE49-F238E27FC236}">
                <a16:creationId xmlns:a16="http://schemas.microsoft.com/office/drawing/2014/main" id="{AB11CF11-0045-DAA7-2129-C8CBC04DD559}"/>
              </a:ext>
            </a:extLst>
          </p:cNvPr>
          <p:cNvSpPr>
            <a:spLocks noGrp="1"/>
          </p:cNvSpPr>
          <p:nvPr>
            <p:ph type="sldNum" sz="quarter" idx="12"/>
          </p:nvPr>
        </p:nvSpPr>
        <p:spPr/>
        <p:txBody>
          <a:bodyPr/>
          <a:lstStyle/>
          <a:p>
            <a:fld id="{48F63A3B-78C7-47BE-AE5E-E10140E04643}" type="slidenum">
              <a:rPr lang="en-US" smtClean="0"/>
              <a:pPr/>
              <a:t>18</a:t>
            </a:fld>
            <a:endParaRPr lang="en-US" dirty="0"/>
          </a:p>
        </p:txBody>
      </p:sp>
      <p:sp>
        <p:nvSpPr>
          <p:cNvPr id="4" name="TextBox 3">
            <a:extLst>
              <a:ext uri="{FF2B5EF4-FFF2-40B4-BE49-F238E27FC236}">
                <a16:creationId xmlns:a16="http://schemas.microsoft.com/office/drawing/2014/main" id="{A57E6364-602C-3484-4304-C6B23B998072}"/>
              </a:ext>
            </a:extLst>
          </p:cNvPr>
          <p:cNvSpPr txBox="1"/>
          <p:nvPr/>
        </p:nvSpPr>
        <p:spPr>
          <a:xfrm>
            <a:off x="523985" y="1407561"/>
            <a:ext cx="11270751" cy="2862322"/>
          </a:xfrm>
          <a:prstGeom prst="rect">
            <a:avLst/>
          </a:prstGeom>
          <a:noFill/>
        </p:spPr>
        <p:txBody>
          <a:bodyPr wrap="square" rtlCol="0">
            <a:spAutoFit/>
          </a:bodyPr>
          <a:lstStyle/>
          <a:p>
            <a:pPr marL="342878" indent="-342878" defTabSz="914340" eaLnBrk="0" fontAlgn="base" hangingPunct="0">
              <a:spcBef>
                <a:spcPct val="0"/>
              </a:spcBef>
              <a:spcAft>
                <a:spcPct val="0"/>
              </a:spcAft>
              <a:buFont typeface="Wingdings" panose="05000000000000000000" pitchFamily="2" charset="2"/>
              <a:buChar char="q"/>
            </a:pPr>
            <a:r>
              <a:rPr lang="en-US" altLang="en-US" sz="2000" dirty="0">
                <a:solidFill>
                  <a:srgbClr val="FF0000"/>
                </a:solidFill>
                <a:latin typeface="Aptos Display" panose="020B0004020202020204" pitchFamily="34" charset="0"/>
              </a:rPr>
              <a:t>Updatable Views </a:t>
            </a:r>
            <a:r>
              <a:rPr lang="en-US" altLang="en-US" sz="2000" dirty="0">
                <a:latin typeface="Aptos Display" panose="020B0004020202020204" pitchFamily="34" charset="0"/>
              </a:rPr>
              <a:t>- </a:t>
            </a:r>
            <a:r>
              <a:rPr lang="en-US" sz="2000" dirty="0">
                <a:latin typeface="Aptos Display" panose="020B0004020202020204" pitchFamily="34" charset="0"/>
              </a:rPr>
              <a:t>A view that allows modifications (INSERT, UPDATE, DELETE) to be propagated to the base table(s). Not all views are updatable; only those that meet certain criteria, such as being based on a single table without complex joins or aggregations, are updatable.</a:t>
            </a:r>
          </a:p>
          <a:p>
            <a:pPr marL="342878" indent="-342878" defTabSz="914340" eaLnBrk="0" fontAlgn="base" hangingPunct="0">
              <a:spcBef>
                <a:spcPct val="0"/>
              </a:spcBef>
              <a:spcAft>
                <a:spcPct val="0"/>
              </a:spcAft>
              <a:buFont typeface="Wingdings" panose="05000000000000000000" pitchFamily="2" charset="2"/>
              <a:buChar char="q"/>
            </a:pPr>
            <a:endParaRPr lang="en-US" sz="2000" dirty="0">
              <a:latin typeface="Aptos Display" panose="020B0004020202020204" pitchFamily="34" charset="0"/>
            </a:endParaRPr>
          </a:p>
          <a:p>
            <a:pPr marL="342878" indent="-342878" defTabSz="914340" eaLnBrk="0" fontAlgn="base" hangingPunct="0">
              <a:spcBef>
                <a:spcPct val="0"/>
              </a:spcBef>
              <a:spcAft>
                <a:spcPct val="0"/>
              </a:spcAft>
              <a:buFont typeface="Wingdings" panose="05000000000000000000" pitchFamily="2" charset="2"/>
              <a:buChar char="q"/>
            </a:pPr>
            <a:r>
              <a:rPr lang="en-US" altLang="en-US" sz="2000" dirty="0">
                <a:solidFill>
                  <a:srgbClr val="FF0000"/>
                </a:solidFill>
                <a:latin typeface="Aptos Display" panose="020B0004020202020204" pitchFamily="34" charset="0"/>
              </a:rPr>
              <a:t>Simple Views </a:t>
            </a:r>
            <a:r>
              <a:rPr lang="en-US" altLang="en-US" sz="2000" dirty="0">
                <a:latin typeface="Aptos Display" panose="020B0004020202020204" pitchFamily="34" charset="0"/>
              </a:rPr>
              <a:t>- </a:t>
            </a:r>
            <a:r>
              <a:rPr lang="en-US" sz="2000" dirty="0">
                <a:latin typeface="Aptos Display" panose="020B0004020202020204" pitchFamily="34" charset="0"/>
              </a:rPr>
              <a:t>A view that is created from a single table without using complex SQL operations like joins, aggregations, or functions. It can include a subset of columns from the base table.</a:t>
            </a:r>
          </a:p>
          <a:p>
            <a:pPr defTabSz="914340" eaLnBrk="0" fontAlgn="base" hangingPunct="0">
              <a:spcBef>
                <a:spcPct val="0"/>
              </a:spcBef>
              <a:spcAft>
                <a:spcPct val="0"/>
              </a:spcAft>
            </a:pPr>
            <a:endParaRPr lang="en-US" altLang="en-US" sz="2000" dirty="0">
              <a:latin typeface="Aptos Display" panose="020B0004020202020204" pitchFamily="34" charset="0"/>
            </a:endParaRPr>
          </a:p>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Complex Views </a:t>
            </a:r>
            <a:r>
              <a:rPr lang="en-US" sz="2000" dirty="0">
                <a:latin typeface="Aptos Display" panose="020B0004020202020204" pitchFamily="34" charset="0"/>
              </a:rPr>
              <a:t>- A Complex View is created from multiple tables using joins, or it involves complex SQL operations like aggregation, grouping, or functions.</a:t>
            </a:r>
          </a:p>
        </p:txBody>
      </p:sp>
    </p:spTree>
    <p:extLst>
      <p:ext uri="{BB962C8B-B14F-4D97-AF65-F5344CB8AC3E}">
        <p14:creationId xmlns:p14="http://schemas.microsoft.com/office/powerpoint/2010/main" val="1535306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5B2F-EA25-2FA0-3649-18F68F05DEC0}"/>
              </a:ext>
            </a:extLst>
          </p:cNvPr>
          <p:cNvSpPr>
            <a:spLocks noGrp="1"/>
          </p:cNvSpPr>
          <p:nvPr>
            <p:ph type="title"/>
          </p:nvPr>
        </p:nvSpPr>
        <p:spPr>
          <a:xfrm>
            <a:off x="3236362" y="365125"/>
            <a:ext cx="5609689" cy="549275"/>
          </a:xfrm>
        </p:spPr>
        <p:txBody>
          <a:bodyPr>
            <a:normAutofit fontScale="90000"/>
          </a:bodyPr>
          <a:lstStyle/>
          <a:p>
            <a:r>
              <a:rPr lang="en-US" dirty="0"/>
              <a:t>SQL Window Functions</a:t>
            </a:r>
          </a:p>
        </p:txBody>
      </p:sp>
      <p:sp>
        <p:nvSpPr>
          <p:cNvPr id="3" name="Slide Number Placeholder 2">
            <a:extLst>
              <a:ext uri="{FF2B5EF4-FFF2-40B4-BE49-F238E27FC236}">
                <a16:creationId xmlns:a16="http://schemas.microsoft.com/office/drawing/2014/main" id="{7EBAD20F-64A7-96B8-0A81-6DBC39F5D634}"/>
              </a:ext>
            </a:extLst>
          </p:cNvPr>
          <p:cNvSpPr>
            <a:spLocks noGrp="1"/>
          </p:cNvSpPr>
          <p:nvPr>
            <p:ph type="sldNum" sz="quarter" idx="12"/>
          </p:nvPr>
        </p:nvSpPr>
        <p:spPr/>
        <p:txBody>
          <a:bodyPr/>
          <a:lstStyle/>
          <a:p>
            <a:fld id="{48F63A3B-78C7-47BE-AE5E-E10140E04643}" type="slidenum">
              <a:rPr lang="en-US" smtClean="0"/>
              <a:pPr/>
              <a:t>19</a:t>
            </a:fld>
            <a:endParaRPr lang="en-US" dirty="0"/>
          </a:p>
        </p:txBody>
      </p:sp>
      <p:sp>
        <p:nvSpPr>
          <p:cNvPr id="5" name="TextBox 4">
            <a:extLst>
              <a:ext uri="{FF2B5EF4-FFF2-40B4-BE49-F238E27FC236}">
                <a16:creationId xmlns:a16="http://schemas.microsoft.com/office/drawing/2014/main" id="{14968EE3-BCD1-0B1C-CC6A-D50B95CF5C07}"/>
              </a:ext>
            </a:extLst>
          </p:cNvPr>
          <p:cNvSpPr txBox="1"/>
          <p:nvPr/>
        </p:nvSpPr>
        <p:spPr>
          <a:xfrm>
            <a:off x="780837" y="1182232"/>
            <a:ext cx="10596937" cy="1631216"/>
          </a:xfrm>
          <a:prstGeom prst="rect">
            <a:avLst/>
          </a:prstGeom>
          <a:noFill/>
        </p:spPr>
        <p:txBody>
          <a:bodyPr wrap="square">
            <a:spAutoFit/>
          </a:bodyPr>
          <a:lstStyle/>
          <a:p>
            <a:r>
              <a:rPr lang="en-US" sz="2000" dirty="0">
                <a:latin typeface="Aptos Display" panose="020B0004020202020204" pitchFamily="34" charset="0"/>
              </a:rPr>
              <a:t>Window functions and their types -</a:t>
            </a:r>
          </a:p>
          <a:p>
            <a:endParaRPr lang="en-US" sz="2000" dirty="0">
              <a:latin typeface="Aptos Display" panose="020B0004020202020204" pitchFamily="34" charset="0"/>
            </a:endParaRPr>
          </a:p>
          <a:p>
            <a:r>
              <a:rPr lang="en-US" sz="2000" dirty="0">
                <a:latin typeface="Aptos Display" panose="020B0004020202020204" pitchFamily="34" charset="0"/>
              </a:rPr>
              <a:t>1. Rank Functions ( rank, </a:t>
            </a:r>
            <a:r>
              <a:rPr lang="en-US" sz="2000" dirty="0" err="1">
                <a:latin typeface="Aptos Display" panose="020B0004020202020204" pitchFamily="34" charset="0"/>
              </a:rPr>
              <a:t>row_number,dense_rank,ntile</a:t>
            </a:r>
            <a:r>
              <a:rPr lang="en-US" sz="2000" dirty="0">
                <a:latin typeface="Aptos Display" panose="020B0004020202020204" pitchFamily="34" charset="0"/>
              </a:rPr>
              <a:t> etc.)</a:t>
            </a:r>
          </a:p>
          <a:p>
            <a:r>
              <a:rPr lang="en-US" sz="2000" dirty="0">
                <a:latin typeface="Aptos Display" panose="020B0004020202020204" pitchFamily="34" charset="0"/>
              </a:rPr>
              <a:t>2. Aggregate Functions (sum, min, max, count, avg etc.)</a:t>
            </a:r>
          </a:p>
          <a:p>
            <a:r>
              <a:rPr lang="en-US" sz="2000" dirty="0">
                <a:latin typeface="Aptos Display" panose="020B0004020202020204" pitchFamily="34" charset="0"/>
              </a:rPr>
              <a:t>3. Analytical functions (lead, lag, </a:t>
            </a:r>
            <a:r>
              <a:rPr lang="en-US" sz="2000" dirty="0" err="1">
                <a:latin typeface="Aptos Display" panose="020B0004020202020204" pitchFamily="34" charset="0"/>
              </a:rPr>
              <a:t>first_value</a:t>
            </a:r>
            <a:r>
              <a:rPr lang="en-US" sz="2000" dirty="0">
                <a:latin typeface="Aptos Display" panose="020B0004020202020204" pitchFamily="34" charset="0"/>
              </a:rPr>
              <a:t> , </a:t>
            </a:r>
            <a:r>
              <a:rPr lang="en-US" sz="2000" dirty="0" err="1">
                <a:latin typeface="Aptos Display" panose="020B0004020202020204" pitchFamily="34" charset="0"/>
              </a:rPr>
              <a:t>last_value</a:t>
            </a:r>
            <a:r>
              <a:rPr lang="en-US" sz="2000" dirty="0">
                <a:latin typeface="Aptos Display" panose="020B0004020202020204" pitchFamily="34" charset="0"/>
              </a:rPr>
              <a:t> etc.)</a:t>
            </a:r>
          </a:p>
        </p:txBody>
      </p:sp>
      <p:sp>
        <p:nvSpPr>
          <p:cNvPr id="7" name="TextBox 6">
            <a:extLst>
              <a:ext uri="{FF2B5EF4-FFF2-40B4-BE49-F238E27FC236}">
                <a16:creationId xmlns:a16="http://schemas.microsoft.com/office/drawing/2014/main" id="{C1C3C810-C2FE-41A5-695F-9EED96A63642}"/>
              </a:ext>
            </a:extLst>
          </p:cNvPr>
          <p:cNvSpPr txBox="1"/>
          <p:nvPr/>
        </p:nvSpPr>
        <p:spPr>
          <a:xfrm>
            <a:off x="760289" y="3309363"/>
            <a:ext cx="11219379" cy="1938992"/>
          </a:xfrm>
          <a:prstGeom prst="rect">
            <a:avLst/>
          </a:prstGeom>
          <a:noFill/>
        </p:spPr>
        <p:txBody>
          <a:bodyPr wrap="square">
            <a:spAutoFit/>
          </a:bodyPr>
          <a:lstStyle/>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LAG</a:t>
            </a:r>
            <a:r>
              <a:rPr lang="en-US" sz="2000" dirty="0">
                <a:latin typeface="Aptos Display" panose="020B0004020202020204" pitchFamily="34" charset="0"/>
              </a:rPr>
              <a:t> - Lag will give you the value from the previous row of a column , assigned in a new column . We will see the value from the previous row .</a:t>
            </a:r>
          </a:p>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LEAD</a:t>
            </a:r>
            <a:r>
              <a:rPr lang="en-US" sz="2000" dirty="0">
                <a:latin typeface="Aptos Display" panose="020B0004020202020204" pitchFamily="34" charset="0"/>
              </a:rPr>
              <a:t> - Lead will give you the value from next row of a column , assigned in  a new column. We will see the value from the next row .</a:t>
            </a:r>
          </a:p>
          <a:p>
            <a:pPr marL="342878" indent="-342878">
              <a:buFont typeface="Wingdings" panose="05000000000000000000" pitchFamily="2" charset="2"/>
              <a:buChar char="q"/>
            </a:pPr>
            <a:r>
              <a:rPr lang="en-US" sz="2000" dirty="0" err="1">
                <a:solidFill>
                  <a:srgbClr val="FF0000"/>
                </a:solidFill>
                <a:latin typeface="Aptos Display" panose="020B0004020202020204" pitchFamily="34" charset="0"/>
              </a:rPr>
              <a:t>First_value</a:t>
            </a:r>
            <a:r>
              <a:rPr lang="en-US" sz="2000" dirty="0">
                <a:solidFill>
                  <a:srgbClr val="FF0000"/>
                </a:solidFill>
                <a:latin typeface="Aptos Display" panose="020B0004020202020204" pitchFamily="34" charset="0"/>
              </a:rPr>
              <a:t>()- </a:t>
            </a:r>
            <a:r>
              <a:rPr lang="en-US" sz="2000" dirty="0">
                <a:latin typeface="Aptos Display" panose="020B0004020202020204" pitchFamily="34" charset="0"/>
              </a:rPr>
              <a:t>Will give you the first value from the given column ,assigned in a new column.</a:t>
            </a:r>
          </a:p>
          <a:p>
            <a:pPr marL="342878" indent="-342878">
              <a:buFont typeface="Wingdings" panose="05000000000000000000" pitchFamily="2" charset="2"/>
              <a:buChar char="q"/>
            </a:pPr>
            <a:r>
              <a:rPr lang="en-US" sz="2000" dirty="0" err="1">
                <a:solidFill>
                  <a:srgbClr val="FF0000"/>
                </a:solidFill>
                <a:latin typeface="Aptos Display" panose="020B0004020202020204" pitchFamily="34" charset="0"/>
              </a:rPr>
              <a:t>Last_value</a:t>
            </a:r>
            <a:r>
              <a:rPr lang="en-US" sz="2000" dirty="0">
                <a:solidFill>
                  <a:srgbClr val="FF0000"/>
                </a:solidFill>
                <a:latin typeface="Aptos Display" panose="020B0004020202020204" pitchFamily="34" charset="0"/>
              </a:rPr>
              <a:t>() </a:t>
            </a:r>
            <a:r>
              <a:rPr lang="en-US" sz="2000" dirty="0">
                <a:latin typeface="Aptos Display" panose="020B0004020202020204" pitchFamily="34" charset="0"/>
              </a:rPr>
              <a:t>- will give you the last value from the given column, assigned in a new column. </a:t>
            </a:r>
          </a:p>
        </p:txBody>
      </p:sp>
    </p:spTree>
    <p:extLst>
      <p:ext uri="{BB962C8B-B14F-4D97-AF65-F5344CB8AC3E}">
        <p14:creationId xmlns:p14="http://schemas.microsoft.com/office/powerpoint/2010/main" val="1230419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bwMode="auto">
          <a:xfrm>
            <a:off x="2774023" y="287676"/>
            <a:ext cx="8856324" cy="1763763"/>
          </a:xfrm>
        </p:spPr>
        <p:txBody>
          <a:bodyPr>
            <a:normAutofit/>
          </a:bodyPr>
          <a:lstStyle/>
          <a:p>
            <a:r>
              <a:rPr lang="en-US" sz="3200" b="0" dirty="0">
                <a:solidFill>
                  <a:srgbClr val="273239"/>
                </a:solidFill>
                <a:latin typeface="Aptos Display" panose="020B0004020202020204" pitchFamily="34" charset="0"/>
              </a:rPr>
              <a:t>SQL was invented in 1970s and was first commercially distributed by Oracle.</a:t>
            </a:r>
            <a:br>
              <a:rPr lang="en-US" b="0" i="1"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sz="half" idx="2"/>
          </p:nvPr>
        </p:nvSpPr>
        <p:spPr>
          <a:xfrm>
            <a:off x="2867157" y="1808129"/>
            <a:ext cx="8856324" cy="4592672"/>
          </a:xfrm>
        </p:spPr>
        <p:txBody>
          <a:bodyPr>
            <a:normAutofit fontScale="25000" lnSpcReduction="20000"/>
          </a:bodyPr>
          <a:lstStyle/>
          <a:p>
            <a:pPr marL="0" indent="0">
              <a:buNone/>
            </a:pPr>
            <a:endParaRPr lang="en-US" sz="8000" b="1" dirty="0">
              <a:latin typeface="Aptos Display" panose="020B0004020202020204" pitchFamily="34" charset="0"/>
            </a:endParaRPr>
          </a:p>
          <a:p>
            <a:pPr marL="0" indent="0">
              <a:buNone/>
            </a:pPr>
            <a:r>
              <a:rPr lang="en-US" sz="9600" dirty="0">
                <a:latin typeface="Aptos Display" panose="020B0004020202020204" pitchFamily="34" charset="0"/>
              </a:rPr>
              <a:t>SQL, T-SQL, and PL/SQL: A Comparison</a:t>
            </a:r>
          </a:p>
          <a:p>
            <a:pPr>
              <a:buFont typeface="Wingdings" panose="05000000000000000000" pitchFamily="2" charset="2"/>
              <a:buChar char="q"/>
            </a:pPr>
            <a:endParaRPr lang="en-US" sz="8000" b="1" dirty="0">
              <a:solidFill>
                <a:srgbClr val="FF0000"/>
              </a:solidFill>
              <a:latin typeface="Aptos Display" panose="020B0004020202020204" pitchFamily="34" charset="0"/>
            </a:endParaRPr>
          </a:p>
          <a:p>
            <a:pPr>
              <a:buFont typeface="Wingdings" panose="05000000000000000000" pitchFamily="2" charset="2"/>
              <a:buChar char="q"/>
            </a:pPr>
            <a:r>
              <a:rPr lang="en-US" sz="8000" b="1" dirty="0">
                <a:solidFill>
                  <a:srgbClr val="FF0000"/>
                </a:solidFill>
                <a:latin typeface="Aptos Display" panose="020B0004020202020204" pitchFamily="34" charset="0"/>
              </a:rPr>
              <a:t>SQL</a:t>
            </a:r>
            <a:r>
              <a:rPr lang="en-US" sz="8000" dirty="0">
                <a:latin typeface="Aptos Display" panose="020B0004020202020204" pitchFamily="34" charset="0"/>
              </a:rPr>
              <a:t> (Structured Query Language) is the standard language for interacting with relational databases. It's used to define, manipulate, and query data.</a:t>
            </a:r>
          </a:p>
          <a:p>
            <a:pPr>
              <a:buFont typeface="Wingdings" panose="05000000000000000000" pitchFamily="2" charset="2"/>
              <a:buChar char="q"/>
            </a:pPr>
            <a:r>
              <a:rPr lang="en-US" sz="8000" b="1" dirty="0">
                <a:solidFill>
                  <a:srgbClr val="FF0000"/>
                </a:solidFill>
                <a:latin typeface="Aptos Display" panose="020B0004020202020204" pitchFamily="34" charset="0"/>
              </a:rPr>
              <a:t>T-SQL</a:t>
            </a:r>
            <a:r>
              <a:rPr lang="en-US" sz="8000" dirty="0">
                <a:latin typeface="Aptos Display" panose="020B0004020202020204" pitchFamily="34" charset="0"/>
              </a:rPr>
              <a:t> (Transact-SQL) is a proprietary extension of SQL developed by Microsoft for its SQL Server database. It includes additional features like procedural programming constructs, stored procedures, functions, triggers, and more. While T-SQL is primarily used with SQL Server, it shares a lot of syntax with standard SQL.</a:t>
            </a:r>
          </a:p>
          <a:p>
            <a:pPr>
              <a:buFont typeface="Wingdings" panose="05000000000000000000" pitchFamily="2" charset="2"/>
              <a:buChar char="q"/>
            </a:pPr>
            <a:r>
              <a:rPr lang="en-US" sz="8000" b="1" dirty="0">
                <a:solidFill>
                  <a:srgbClr val="FF0000"/>
                </a:solidFill>
                <a:latin typeface="Aptos Display" panose="020B0004020202020204" pitchFamily="34" charset="0"/>
              </a:rPr>
              <a:t>PL/SQL</a:t>
            </a:r>
            <a:r>
              <a:rPr lang="en-US" sz="8000" dirty="0">
                <a:solidFill>
                  <a:srgbClr val="FF0000"/>
                </a:solidFill>
                <a:latin typeface="Aptos Display" panose="020B0004020202020204" pitchFamily="34" charset="0"/>
              </a:rPr>
              <a:t> </a:t>
            </a:r>
            <a:r>
              <a:rPr lang="en-US" sz="8000" dirty="0">
                <a:latin typeface="Aptos Display" panose="020B0004020202020204" pitchFamily="34" charset="0"/>
              </a:rPr>
              <a:t>(Procedural Language/SQL) is another extension of SQL, developed by Oracle for its Oracle Database. It combines SQL with procedural programming constructs like variables, conditionals, loops, and exception handling. PL/SQL is often used for writing stored procedures, triggers, and functions within Oracle databases.</a:t>
            </a:r>
          </a:p>
          <a:p>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0C7AA-661D-0475-49EB-72DB15D97523}"/>
              </a:ext>
            </a:extLst>
          </p:cNvPr>
          <p:cNvSpPr>
            <a:spLocks noGrp="1"/>
          </p:cNvSpPr>
          <p:nvPr>
            <p:ph type="title"/>
          </p:nvPr>
        </p:nvSpPr>
        <p:spPr>
          <a:xfrm>
            <a:off x="2313543" y="365129"/>
            <a:ext cx="7304183" cy="538257"/>
          </a:xfrm>
        </p:spPr>
        <p:txBody>
          <a:bodyPr>
            <a:normAutofit fontScale="90000"/>
          </a:bodyPr>
          <a:lstStyle/>
          <a:p>
            <a:r>
              <a:rPr lang="en-US" dirty="0"/>
              <a:t>SQL Window Functions – Part2</a:t>
            </a:r>
          </a:p>
        </p:txBody>
      </p:sp>
      <p:sp>
        <p:nvSpPr>
          <p:cNvPr id="3" name="Slide Number Placeholder 2">
            <a:extLst>
              <a:ext uri="{FF2B5EF4-FFF2-40B4-BE49-F238E27FC236}">
                <a16:creationId xmlns:a16="http://schemas.microsoft.com/office/drawing/2014/main" id="{6E26857E-9F2D-E2E7-D715-460C332DFA8E}"/>
              </a:ext>
            </a:extLst>
          </p:cNvPr>
          <p:cNvSpPr>
            <a:spLocks noGrp="1"/>
          </p:cNvSpPr>
          <p:nvPr>
            <p:ph type="sldNum" sz="quarter" idx="12"/>
          </p:nvPr>
        </p:nvSpPr>
        <p:spPr/>
        <p:txBody>
          <a:bodyPr/>
          <a:lstStyle/>
          <a:p>
            <a:fld id="{48F63A3B-78C7-47BE-AE5E-E10140E04643}" type="slidenum">
              <a:rPr lang="en-US" smtClean="0"/>
              <a:pPr/>
              <a:t>20</a:t>
            </a:fld>
            <a:endParaRPr lang="en-US" dirty="0"/>
          </a:p>
        </p:txBody>
      </p:sp>
      <p:sp>
        <p:nvSpPr>
          <p:cNvPr id="4" name="TextBox 3">
            <a:extLst>
              <a:ext uri="{FF2B5EF4-FFF2-40B4-BE49-F238E27FC236}">
                <a16:creationId xmlns:a16="http://schemas.microsoft.com/office/drawing/2014/main" id="{E0BAC5EF-0082-7E14-0D25-2A1A643876BD}"/>
              </a:ext>
            </a:extLst>
          </p:cNvPr>
          <p:cNvSpPr txBox="1"/>
          <p:nvPr/>
        </p:nvSpPr>
        <p:spPr>
          <a:xfrm>
            <a:off x="793213" y="1521898"/>
            <a:ext cx="10796531" cy="4708981"/>
          </a:xfrm>
          <a:prstGeom prst="rect">
            <a:avLst/>
          </a:prstGeom>
          <a:noFill/>
        </p:spPr>
        <p:txBody>
          <a:bodyPr wrap="square" rtlCol="0">
            <a:spAutoFit/>
          </a:bodyPr>
          <a:lstStyle/>
          <a:p>
            <a:pPr marL="342878" indent="-342878">
              <a:buFont typeface="Wingdings" panose="05000000000000000000" pitchFamily="2" charset="2"/>
              <a:buChar char="q"/>
            </a:pPr>
            <a:r>
              <a:rPr lang="en-US" sz="2000" dirty="0" err="1">
                <a:solidFill>
                  <a:srgbClr val="FF0000"/>
                </a:solidFill>
                <a:latin typeface="Aptos Display" panose="020B0004020202020204" pitchFamily="34" charset="0"/>
              </a:rPr>
              <a:t>Dense_rank</a:t>
            </a:r>
            <a:r>
              <a:rPr lang="en-US" sz="2000" dirty="0">
                <a:solidFill>
                  <a:srgbClr val="FF0000"/>
                </a:solidFill>
                <a:latin typeface="Aptos Display" panose="020B0004020202020204" pitchFamily="34" charset="0"/>
              </a:rPr>
              <a:t>()- </a:t>
            </a:r>
            <a:r>
              <a:rPr lang="en-US" sz="2000" dirty="0">
                <a:latin typeface="Aptos Display" panose="020B0004020202020204" pitchFamily="34" charset="0"/>
              </a:rPr>
              <a:t>does not skip the rank if 2/3 emp having same salary and always assigns the next rank number. </a:t>
            </a:r>
          </a:p>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Rank()- </a:t>
            </a:r>
            <a:r>
              <a:rPr lang="en-US" sz="2000" dirty="0">
                <a:latin typeface="Aptos Display" panose="020B0004020202020204" pitchFamily="34" charset="0"/>
              </a:rPr>
              <a:t>skips </a:t>
            </a:r>
            <a:r>
              <a:rPr lang="en-US" sz="2000" dirty="0" err="1">
                <a:latin typeface="Aptos Display" panose="020B0004020202020204" pitchFamily="34" charset="0"/>
              </a:rPr>
              <a:t>consicutive</a:t>
            </a:r>
            <a:r>
              <a:rPr lang="en-US" sz="2000" dirty="0">
                <a:latin typeface="Aptos Display" panose="020B0004020202020204" pitchFamily="34" charset="0"/>
              </a:rPr>
              <a:t> rank numbers if 2/3 have the same salary .</a:t>
            </a:r>
          </a:p>
          <a:p>
            <a:pPr marL="342878" indent="-342878">
              <a:buFont typeface="Wingdings" panose="05000000000000000000" pitchFamily="2" charset="2"/>
              <a:buChar char="q"/>
            </a:pPr>
            <a:r>
              <a:rPr lang="en-US" sz="2000" dirty="0" err="1">
                <a:solidFill>
                  <a:srgbClr val="FF0000"/>
                </a:solidFill>
                <a:latin typeface="Aptos Display" panose="020B0004020202020204" pitchFamily="34" charset="0"/>
              </a:rPr>
              <a:t>Row_Number</a:t>
            </a:r>
            <a:r>
              <a:rPr lang="en-US" sz="2000" dirty="0">
                <a:solidFill>
                  <a:srgbClr val="FF0000"/>
                </a:solidFill>
                <a:latin typeface="Aptos Display" panose="020B0004020202020204" pitchFamily="34" charset="0"/>
              </a:rPr>
              <a:t>() </a:t>
            </a:r>
            <a:r>
              <a:rPr lang="en-US" sz="2000" dirty="0">
                <a:latin typeface="Aptos Display" panose="020B0004020202020204" pitchFamily="34" charset="0"/>
              </a:rPr>
              <a:t>– Assigns a number to each row .</a:t>
            </a:r>
          </a:p>
          <a:p>
            <a:pPr marL="342878" indent="-342878">
              <a:buFont typeface="Wingdings" panose="05000000000000000000" pitchFamily="2" charset="2"/>
              <a:buChar char="q"/>
            </a:pPr>
            <a:r>
              <a:rPr lang="en-US" sz="2000" dirty="0" err="1">
                <a:solidFill>
                  <a:srgbClr val="FF0000"/>
                </a:solidFill>
                <a:latin typeface="Aptos Display" panose="020B0004020202020204" pitchFamily="34" charset="0"/>
              </a:rPr>
              <a:t>Ntile</a:t>
            </a:r>
            <a:r>
              <a:rPr lang="en-US" sz="2000" dirty="0">
                <a:solidFill>
                  <a:srgbClr val="FF0000"/>
                </a:solidFill>
                <a:latin typeface="Aptos Display" panose="020B0004020202020204" pitchFamily="34" charset="0"/>
              </a:rPr>
              <a:t>(2) </a:t>
            </a:r>
            <a:r>
              <a:rPr lang="en-US" sz="2000" dirty="0">
                <a:latin typeface="Aptos Display" panose="020B0004020202020204" pitchFamily="34" charset="0"/>
              </a:rPr>
              <a:t>- It is a window function which divides the data into groups of 2,3,4 etc. depending on the number given in the braces .</a:t>
            </a:r>
          </a:p>
          <a:p>
            <a:pPr marL="342878" indent="-342878">
              <a:buFont typeface="Wingdings" panose="05000000000000000000" pitchFamily="2" charset="2"/>
              <a:buChar char="q"/>
            </a:pPr>
            <a:endParaRPr lang="en-US" sz="2000" dirty="0">
              <a:latin typeface="Aptos Display" panose="020B0004020202020204" pitchFamily="34" charset="0"/>
            </a:endParaRPr>
          </a:p>
          <a:p>
            <a:pPr marL="342878" indent="-342878">
              <a:buFont typeface="Wingdings" panose="05000000000000000000" pitchFamily="2" charset="2"/>
              <a:buChar char="q"/>
            </a:pPr>
            <a:endParaRPr lang="en-US" sz="2000" dirty="0">
              <a:latin typeface="Aptos Display" panose="020B0004020202020204" pitchFamily="34" charset="0"/>
            </a:endParaRPr>
          </a:p>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Sum() </a:t>
            </a:r>
            <a:r>
              <a:rPr lang="en-US" sz="2000" dirty="0">
                <a:latin typeface="Aptos Display" panose="020B0004020202020204" pitchFamily="34" charset="0"/>
              </a:rPr>
              <a:t>– Calculates the sum on a group of rows certain column .  </a:t>
            </a:r>
          </a:p>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Avg() </a:t>
            </a:r>
            <a:r>
              <a:rPr lang="en-US" sz="2000" dirty="0">
                <a:latin typeface="Aptos Display" panose="020B0004020202020204" pitchFamily="34" charset="0"/>
              </a:rPr>
              <a:t>– Calculates the average on a group of rows for a certain column .</a:t>
            </a:r>
          </a:p>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Min() </a:t>
            </a:r>
            <a:r>
              <a:rPr lang="en-US" sz="2000" dirty="0">
                <a:latin typeface="Aptos Display" panose="020B0004020202020204" pitchFamily="34" charset="0"/>
              </a:rPr>
              <a:t>– Calculates the minimum value from a group of rows for a certain column .</a:t>
            </a:r>
          </a:p>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Max () </a:t>
            </a:r>
            <a:r>
              <a:rPr lang="en-US" sz="2000" dirty="0">
                <a:latin typeface="Aptos Display" panose="020B0004020202020204" pitchFamily="34" charset="0"/>
              </a:rPr>
              <a:t>- Calculates the maximum value from a group of rows for a certain column .</a:t>
            </a:r>
          </a:p>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Count() </a:t>
            </a:r>
            <a:r>
              <a:rPr lang="en-US" sz="2000" dirty="0">
                <a:latin typeface="Aptos Display" panose="020B0004020202020204" pitchFamily="34" charset="0"/>
              </a:rPr>
              <a:t>– Calculates the count of rows for a certain column .</a:t>
            </a:r>
          </a:p>
          <a:p>
            <a:pPr marL="342878" indent="-342878">
              <a:buFont typeface="Wingdings" panose="05000000000000000000" pitchFamily="2" charset="2"/>
              <a:buChar char="q"/>
            </a:pPr>
            <a:endParaRPr lang="en-US" sz="2000" dirty="0">
              <a:latin typeface="Aptos Display" panose="020B0004020202020204" pitchFamily="34" charset="0"/>
            </a:endParaRPr>
          </a:p>
          <a:p>
            <a:pPr marL="342878" indent="-342878">
              <a:buFont typeface="Wingdings" panose="05000000000000000000" pitchFamily="2" charset="2"/>
              <a:buChar char="q"/>
            </a:pPr>
            <a:endParaRPr lang="en-US" sz="2000" dirty="0">
              <a:latin typeface="Aptos Display" panose="020B0004020202020204" pitchFamily="34" charset="0"/>
            </a:endParaRPr>
          </a:p>
        </p:txBody>
      </p:sp>
    </p:spTree>
    <p:extLst>
      <p:ext uri="{BB962C8B-B14F-4D97-AF65-F5344CB8AC3E}">
        <p14:creationId xmlns:p14="http://schemas.microsoft.com/office/powerpoint/2010/main" val="760475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8E1807C-C34F-458F-A37A-984B69938ED2}"/>
              </a:ext>
            </a:extLst>
          </p:cNvPr>
          <p:cNvSpPr>
            <a:spLocks noGrp="1"/>
          </p:cNvSpPr>
          <p:nvPr>
            <p:ph type="sldNum" sz="quarter" idx="12"/>
          </p:nvPr>
        </p:nvSpPr>
        <p:spPr/>
        <p:txBody>
          <a:bodyPr/>
          <a:lstStyle/>
          <a:p>
            <a:fld id="{48F63A3B-78C7-47BE-AE5E-E10140E04643}" type="slidenum">
              <a:rPr lang="en-US" smtClean="0"/>
              <a:pPr/>
              <a:t>21</a:t>
            </a:fld>
            <a:endParaRPr lang="en-US" dirty="0"/>
          </a:p>
        </p:txBody>
      </p:sp>
      <p:sp>
        <p:nvSpPr>
          <p:cNvPr id="6" name="TextBox 5">
            <a:extLst>
              <a:ext uri="{FF2B5EF4-FFF2-40B4-BE49-F238E27FC236}">
                <a16:creationId xmlns:a16="http://schemas.microsoft.com/office/drawing/2014/main" id="{844DB27A-7BC1-55A5-F7DC-D8ED9129359E}"/>
              </a:ext>
            </a:extLst>
          </p:cNvPr>
          <p:cNvSpPr txBox="1"/>
          <p:nvPr/>
        </p:nvSpPr>
        <p:spPr>
          <a:xfrm>
            <a:off x="3205540" y="328775"/>
            <a:ext cx="5147353" cy="769441"/>
          </a:xfrm>
          <a:prstGeom prst="rect">
            <a:avLst/>
          </a:prstGeom>
          <a:noFill/>
        </p:spPr>
        <p:txBody>
          <a:bodyPr wrap="square" rtlCol="0">
            <a:spAutoFit/>
          </a:bodyPr>
          <a:lstStyle/>
          <a:p>
            <a:r>
              <a:rPr lang="en-US" sz="4400" dirty="0">
                <a:latin typeface="+mj-lt"/>
              </a:rPr>
              <a:t>SQL SET OPERATIONS</a:t>
            </a:r>
          </a:p>
        </p:txBody>
      </p:sp>
      <p:pic>
        <p:nvPicPr>
          <p:cNvPr id="8" name="Picture 7">
            <a:extLst>
              <a:ext uri="{FF2B5EF4-FFF2-40B4-BE49-F238E27FC236}">
                <a16:creationId xmlns:a16="http://schemas.microsoft.com/office/drawing/2014/main" id="{B2C60BDF-BDFD-FBF9-A4D8-976EF7B0073A}"/>
              </a:ext>
            </a:extLst>
          </p:cNvPr>
          <p:cNvPicPr>
            <a:picLocks noChangeAspect="1"/>
          </p:cNvPicPr>
          <p:nvPr/>
        </p:nvPicPr>
        <p:blipFill>
          <a:blip r:embed="rId2"/>
          <a:stretch>
            <a:fillRect/>
          </a:stretch>
        </p:blipFill>
        <p:spPr>
          <a:xfrm>
            <a:off x="838202" y="1147010"/>
            <a:ext cx="10432551" cy="5391903"/>
          </a:xfrm>
          <a:prstGeom prst="rect">
            <a:avLst/>
          </a:prstGeom>
        </p:spPr>
      </p:pic>
    </p:spTree>
    <p:extLst>
      <p:ext uri="{BB962C8B-B14F-4D97-AF65-F5344CB8AC3E}">
        <p14:creationId xmlns:p14="http://schemas.microsoft.com/office/powerpoint/2010/main" val="986754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B3365-D7ED-5E66-CF7F-E14FB352D0E0}"/>
              </a:ext>
            </a:extLst>
          </p:cNvPr>
          <p:cNvSpPr>
            <a:spLocks noGrp="1"/>
          </p:cNvSpPr>
          <p:nvPr>
            <p:ph type="title"/>
          </p:nvPr>
        </p:nvSpPr>
        <p:spPr/>
        <p:txBody>
          <a:bodyPr/>
          <a:lstStyle/>
          <a:p>
            <a:r>
              <a:rPr lang="en-US" dirty="0"/>
              <a:t>CASE statements in SQL</a:t>
            </a:r>
          </a:p>
        </p:txBody>
      </p:sp>
      <p:sp>
        <p:nvSpPr>
          <p:cNvPr id="3" name="Slide Number Placeholder 2">
            <a:extLst>
              <a:ext uri="{FF2B5EF4-FFF2-40B4-BE49-F238E27FC236}">
                <a16:creationId xmlns:a16="http://schemas.microsoft.com/office/drawing/2014/main" id="{61DA5D43-E84F-4D60-913B-47D511207898}"/>
              </a:ext>
            </a:extLst>
          </p:cNvPr>
          <p:cNvSpPr>
            <a:spLocks noGrp="1"/>
          </p:cNvSpPr>
          <p:nvPr>
            <p:ph type="sldNum" sz="quarter" idx="12"/>
          </p:nvPr>
        </p:nvSpPr>
        <p:spPr/>
        <p:txBody>
          <a:bodyPr/>
          <a:lstStyle/>
          <a:p>
            <a:fld id="{48F63A3B-78C7-47BE-AE5E-E10140E04643}" type="slidenum">
              <a:rPr lang="en-US" smtClean="0"/>
              <a:pPr/>
              <a:t>22</a:t>
            </a:fld>
            <a:endParaRPr lang="en-US" dirty="0"/>
          </a:p>
        </p:txBody>
      </p:sp>
      <p:sp>
        <p:nvSpPr>
          <p:cNvPr id="5" name="TextBox 4">
            <a:extLst>
              <a:ext uri="{FF2B5EF4-FFF2-40B4-BE49-F238E27FC236}">
                <a16:creationId xmlns:a16="http://schemas.microsoft.com/office/drawing/2014/main" id="{BE94BC7D-13A0-BDF1-ABDC-C151917381A7}"/>
              </a:ext>
            </a:extLst>
          </p:cNvPr>
          <p:cNvSpPr txBox="1"/>
          <p:nvPr/>
        </p:nvSpPr>
        <p:spPr>
          <a:xfrm>
            <a:off x="6697859" y="1161753"/>
            <a:ext cx="6097712" cy="1938992"/>
          </a:xfrm>
          <a:prstGeom prst="rect">
            <a:avLst/>
          </a:prstGeom>
          <a:noFill/>
        </p:spPr>
        <p:txBody>
          <a:bodyPr wrap="square">
            <a:spAutoFit/>
          </a:bodyPr>
          <a:lstStyle/>
          <a:p>
            <a:r>
              <a:rPr lang="en-US" sz="2000" dirty="0">
                <a:solidFill>
                  <a:srgbClr val="0000FF"/>
                </a:solidFill>
                <a:latin typeface="Aptos Display" panose="020B0004020202020204" pitchFamily="34" charset="0"/>
              </a:rPr>
              <a:t>case</a:t>
            </a:r>
            <a:r>
              <a:rPr lang="en-US" sz="2000" dirty="0">
                <a:solidFill>
                  <a:srgbClr val="000000"/>
                </a:solidFill>
                <a:latin typeface="Aptos Display" panose="020B0004020202020204" pitchFamily="34" charset="0"/>
              </a:rPr>
              <a:t> </a:t>
            </a:r>
          </a:p>
          <a:p>
            <a:r>
              <a:rPr lang="en-US" sz="2000" dirty="0">
                <a:solidFill>
                  <a:srgbClr val="0000FF"/>
                </a:solidFill>
                <a:latin typeface="Aptos Display" panose="020B0004020202020204" pitchFamily="34" charset="0"/>
              </a:rPr>
              <a:t>when</a:t>
            </a:r>
            <a:r>
              <a:rPr lang="en-US" sz="2000" dirty="0">
                <a:solidFill>
                  <a:srgbClr val="000000"/>
                </a:solidFill>
                <a:latin typeface="Aptos Display" panose="020B0004020202020204" pitchFamily="34" charset="0"/>
              </a:rPr>
              <a:t> </a:t>
            </a:r>
            <a:r>
              <a:rPr lang="en-US" sz="2000" dirty="0" err="1">
                <a:solidFill>
                  <a:srgbClr val="000000"/>
                </a:solidFill>
                <a:latin typeface="Aptos Display" panose="020B0004020202020204" pitchFamily="34" charset="0"/>
              </a:rPr>
              <a:t>dept_id</a:t>
            </a:r>
            <a:r>
              <a:rPr lang="en-US" sz="2000" dirty="0">
                <a:solidFill>
                  <a:srgbClr val="808080"/>
                </a:solidFill>
                <a:latin typeface="Aptos Display" panose="020B0004020202020204" pitchFamily="34" charset="0"/>
              </a:rPr>
              <a:t>=</a:t>
            </a:r>
            <a:r>
              <a:rPr lang="en-US" sz="2000" dirty="0">
                <a:solidFill>
                  <a:srgbClr val="000000"/>
                </a:solidFill>
                <a:latin typeface="Aptos Display" panose="020B0004020202020204" pitchFamily="34" charset="0"/>
              </a:rPr>
              <a:t>100 </a:t>
            </a:r>
            <a:r>
              <a:rPr lang="en-US" sz="2000" dirty="0">
                <a:solidFill>
                  <a:srgbClr val="0000FF"/>
                </a:solidFill>
                <a:latin typeface="Aptos Display" panose="020B0004020202020204" pitchFamily="34" charset="0"/>
              </a:rPr>
              <a:t>then</a:t>
            </a:r>
            <a:r>
              <a:rPr lang="en-US" sz="2000" dirty="0">
                <a:solidFill>
                  <a:srgbClr val="000000"/>
                </a:solidFill>
                <a:latin typeface="Aptos Display" panose="020B0004020202020204" pitchFamily="34" charset="0"/>
              </a:rPr>
              <a:t> </a:t>
            </a:r>
            <a:r>
              <a:rPr lang="en-US" sz="2000" dirty="0">
                <a:solidFill>
                  <a:srgbClr val="FF0000"/>
                </a:solidFill>
                <a:latin typeface="Aptos Display" panose="020B0004020202020204" pitchFamily="34" charset="0"/>
              </a:rPr>
              <a:t>'Analytics'</a:t>
            </a:r>
            <a:endParaRPr lang="en-US" sz="2000" dirty="0">
              <a:solidFill>
                <a:srgbClr val="000000"/>
              </a:solidFill>
              <a:latin typeface="Aptos Display" panose="020B0004020202020204" pitchFamily="34" charset="0"/>
            </a:endParaRPr>
          </a:p>
          <a:p>
            <a:r>
              <a:rPr lang="en-US" sz="2000" dirty="0">
                <a:solidFill>
                  <a:srgbClr val="0000FF"/>
                </a:solidFill>
                <a:latin typeface="Aptos Display" panose="020B0004020202020204" pitchFamily="34" charset="0"/>
              </a:rPr>
              <a:t>when</a:t>
            </a:r>
            <a:r>
              <a:rPr lang="en-US" sz="2000" dirty="0">
                <a:solidFill>
                  <a:srgbClr val="000000"/>
                </a:solidFill>
                <a:latin typeface="Aptos Display" panose="020B0004020202020204" pitchFamily="34" charset="0"/>
              </a:rPr>
              <a:t> </a:t>
            </a:r>
            <a:r>
              <a:rPr lang="en-US" sz="2000" dirty="0" err="1">
                <a:solidFill>
                  <a:srgbClr val="000000"/>
                </a:solidFill>
                <a:latin typeface="Aptos Display" panose="020B0004020202020204" pitchFamily="34" charset="0"/>
              </a:rPr>
              <a:t>dept_id</a:t>
            </a:r>
            <a:r>
              <a:rPr lang="en-US" sz="2000" dirty="0">
                <a:solidFill>
                  <a:srgbClr val="808080"/>
                </a:solidFill>
                <a:latin typeface="Aptos Display" panose="020B0004020202020204" pitchFamily="34" charset="0"/>
              </a:rPr>
              <a:t>=</a:t>
            </a:r>
            <a:r>
              <a:rPr lang="en-US" sz="2000" dirty="0">
                <a:solidFill>
                  <a:srgbClr val="000000"/>
                </a:solidFill>
                <a:latin typeface="Aptos Display" panose="020B0004020202020204" pitchFamily="34" charset="0"/>
              </a:rPr>
              <a:t>200 </a:t>
            </a:r>
            <a:r>
              <a:rPr lang="en-US" sz="2000" dirty="0">
                <a:solidFill>
                  <a:srgbClr val="0000FF"/>
                </a:solidFill>
                <a:latin typeface="Aptos Display" panose="020B0004020202020204" pitchFamily="34" charset="0"/>
              </a:rPr>
              <a:t>then</a:t>
            </a:r>
            <a:r>
              <a:rPr lang="en-US" sz="2000" dirty="0">
                <a:solidFill>
                  <a:srgbClr val="000000"/>
                </a:solidFill>
                <a:latin typeface="Aptos Display" panose="020B0004020202020204" pitchFamily="34" charset="0"/>
              </a:rPr>
              <a:t> </a:t>
            </a:r>
            <a:r>
              <a:rPr lang="en-US" sz="2000" dirty="0">
                <a:solidFill>
                  <a:srgbClr val="FF0000"/>
                </a:solidFill>
                <a:latin typeface="Aptos Display" panose="020B0004020202020204" pitchFamily="34" charset="0"/>
              </a:rPr>
              <a:t>'IT'</a:t>
            </a:r>
            <a:endParaRPr lang="en-US" sz="2000" dirty="0">
              <a:solidFill>
                <a:srgbClr val="000000"/>
              </a:solidFill>
              <a:latin typeface="Aptos Display" panose="020B0004020202020204" pitchFamily="34" charset="0"/>
            </a:endParaRPr>
          </a:p>
          <a:p>
            <a:r>
              <a:rPr lang="en-US" sz="2000" dirty="0">
                <a:solidFill>
                  <a:srgbClr val="0000FF"/>
                </a:solidFill>
                <a:latin typeface="Aptos Display" panose="020B0004020202020204" pitchFamily="34" charset="0"/>
              </a:rPr>
              <a:t>when</a:t>
            </a:r>
            <a:r>
              <a:rPr lang="en-US" sz="2000" dirty="0">
                <a:solidFill>
                  <a:srgbClr val="000000"/>
                </a:solidFill>
                <a:latin typeface="Aptos Display" panose="020B0004020202020204" pitchFamily="34" charset="0"/>
              </a:rPr>
              <a:t> </a:t>
            </a:r>
            <a:r>
              <a:rPr lang="en-US" sz="2000" dirty="0" err="1">
                <a:solidFill>
                  <a:srgbClr val="000000"/>
                </a:solidFill>
                <a:latin typeface="Aptos Display" panose="020B0004020202020204" pitchFamily="34" charset="0"/>
              </a:rPr>
              <a:t>dept_id</a:t>
            </a:r>
            <a:r>
              <a:rPr lang="en-US" sz="2000" dirty="0">
                <a:solidFill>
                  <a:srgbClr val="808080"/>
                </a:solidFill>
                <a:latin typeface="Aptos Display" panose="020B0004020202020204" pitchFamily="34" charset="0"/>
              </a:rPr>
              <a:t>=</a:t>
            </a:r>
            <a:r>
              <a:rPr lang="en-US" sz="2000" dirty="0">
                <a:solidFill>
                  <a:srgbClr val="000000"/>
                </a:solidFill>
                <a:latin typeface="Aptos Display" panose="020B0004020202020204" pitchFamily="34" charset="0"/>
              </a:rPr>
              <a:t>300 </a:t>
            </a:r>
            <a:r>
              <a:rPr lang="en-US" sz="2000" dirty="0">
                <a:solidFill>
                  <a:srgbClr val="0000FF"/>
                </a:solidFill>
                <a:latin typeface="Aptos Display" panose="020B0004020202020204" pitchFamily="34" charset="0"/>
              </a:rPr>
              <a:t>then</a:t>
            </a:r>
            <a:r>
              <a:rPr lang="en-US" sz="2000" dirty="0">
                <a:solidFill>
                  <a:srgbClr val="000000"/>
                </a:solidFill>
                <a:latin typeface="Aptos Display" panose="020B0004020202020204" pitchFamily="34" charset="0"/>
              </a:rPr>
              <a:t> </a:t>
            </a:r>
            <a:r>
              <a:rPr lang="en-US" sz="2000" dirty="0">
                <a:solidFill>
                  <a:srgbClr val="FF0000"/>
                </a:solidFill>
                <a:latin typeface="Aptos Display" panose="020B0004020202020204" pitchFamily="34" charset="0"/>
              </a:rPr>
              <a:t>'HR'</a:t>
            </a:r>
            <a:endParaRPr lang="en-US" sz="2000" dirty="0">
              <a:solidFill>
                <a:srgbClr val="000000"/>
              </a:solidFill>
              <a:latin typeface="Aptos Display" panose="020B0004020202020204" pitchFamily="34" charset="0"/>
            </a:endParaRPr>
          </a:p>
          <a:p>
            <a:r>
              <a:rPr lang="en-US" sz="2000" dirty="0">
                <a:solidFill>
                  <a:srgbClr val="0000FF"/>
                </a:solidFill>
                <a:latin typeface="Aptos Display" panose="020B0004020202020204" pitchFamily="34" charset="0"/>
              </a:rPr>
              <a:t>else</a:t>
            </a:r>
            <a:r>
              <a:rPr lang="en-US" sz="2000" dirty="0">
                <a:solidFill>
                  <a:srgbClr val="000000"/>
                </a:solidFill>
                <a:latin typeface="Aptos Display" panose="020B0004020202020204" pitchFamily="34" charset="0"/>
              </a:rPr>
              <a:t> </a:t>
            </a:r>
            <a:r>
              <a:rPr lang="en-US" sz="2000" dirty="0">
                <a:solidFill>
                  <a:srgbClr val="FF0000"/>
                </a:solidFill>
                <a:latin typeface="Aptos Display" panose="020B0004020202020204" pitchFamily="34" charset="0"/>
              </a:rPr>
              <a:t>'Ops'</a:t>
            </a:r>
            <a:endParaRPr lang="en-US" sz="2000" dirty="0">
              <a:solidFill>
                <a:srgbClr val="000000"/>
              </a:solidFill>
              <a:latin typeface="Aptos Display" panose="020B0004020202020204" pitchFamily="34" charset="0"/>
            </a:endParaRPr>
          </a:p>
          <a:p>
            <a:r>
              <a:rPr lang="en-US" sz="2000" dirty="0">
                <a:solidFill>
                  <a:srgbClr val="0000FF"/>
                </a:solidFill>
                <a:latin typeface="Aptos Display" panose="020B0004020202020204" pitchFamily="34" charset="0"/>
              </a:rPr>
              <a:t>end</a:t>
            </a:r>
            <a:r>
              <a:rPr lang="en-US" sz="2000" dirty="0">
                <a:solidFill>
                  <a:srgbClr val="808080"/>
                </a:solidFill>
                <a:latin typeface="Aptos Display" panose="020B0004020202020204" pitchFamily="34" charset="0"/>
              </a:rPr>
              <a:t>;</a:t>
            </a:r>
            <a:endParaRPr lang="en-US" sz="2000" dirty="0">
              <a:latin typeface="Aptos Display" panose="020B0004020202020204" pitchFamily="34" charset="0"/>
            </a:endParaRPr>
          </a:p>
        </p:txBody>
      </p:sp>
      <p:pic>
        <p:nvPicPr>
          <p:cNvPr id="7" name="Picture 6">
            <a:extLst>
              <a:ext uri="{FF2B5EF4-FFF2-40B4-BE49-F238E27FC236}">
                <a16:creationId xmlns:a16="http://schemas.microsoft.com/office/drawing/2014/main" id="{63115CEA-D064-C364-E2B3-B620A2789253}"/>
              </a:ext>
            </a:extLst>
          </p:cNvPr>
          <p:cNvPicPr>
            <a:picLocks noChangeAspect="1"/>
          </p:cNvPicPr>
          <p:nvPr/>
        </p:nvPicPr>
        <p:blipFill>
          <a:blip r:embed="rId2"/>
          <a:stretch>
            <a:fillRect/>
          </a:stretch>
        </p:blipFill>
        <p:spPr>
          <a:xfrm>
            <a:off x="810680" y="1334622"/>
            <a:ext cx="5541443" cy="5115173"/>
          </a:xfrm>
          <a:prstGeom prst="rect">
            <a:avLst/>
          </a:prstGeom>
        </p:spPr>
      </p:pic>
      <p:pic>
        <p:nvPicPr>
          <p:cNvPr id="9" name="Picture 8">
            <a:extLst>
              <a:ext uri="{FF2B5EF4-FFF2-40B4-BE49-F238E27FC236}">
                <a16:creationId xmlns:a16="http://schemas.microsoft.com/office/drawing/2014/main" id="{B7470CE9-79AE-1EDF-DEDF-0E68446AB966}"/>
              </a:ext>
            </a:extLst>
          </p:cNvPr>
          <p:cNvPicPr>
            <a:picLocks noChangeAspect="1"/>
          </p:cNvPicPr>
          <p:nvPr/>
        </p:nvPicPr>
        <p:blipFill>
          <a:blip r:embed="rId3"/>
          <a:stretch>
            <a:fillRect/>
          </a:stretch>
        </p:blipFill>
        <p:spPr>
          <a:xfrm>
            <a:off x="5982151" y="4235694"/>
            <a:ext cx="6115904" cy="1790951"/>
          </a:xfrm>
          <a:prstGeom prst="rect">
            <a:avLst/>
          </a:prstGeom>
        </p:spPr>
      </p:pic>
    </p:spTree>
    <p:extLst>
      <p:ext uri="{BB962C8B-B14F-4D97-AF65-F5344CB8AC3E}">
        <p14:creationId xmlns:p14="http://schemas.microsoft.com/office/powerpoint/2010/main" val="2206761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D272-6C54-1FC0-7AD1-D2F74F133061}"/>
              </a:ext>
            </a:extLst>
          </p:cNvPr>
          <p:cNvSpPr>
            <a:spLocks noGrp="1"/>
          </p:cNvSpPr>
          <p:nvPr>
            <p:ph type="title"/>
          </p:nvPr>
        </p:nvSpPr>
        <p:spPr>
          <a:xfrm>
            <a:off x="2522865" y="365125"/>
            <a:ext cx="7910111" cy="747579"/>
          </a:xfrm>
        </p:spPr>
        <p:txBody>
          <a:bodyPr>
            <a:normAutofit/>
          </a:bodyPr>
          <a:lstStyle/>
          <a:p>
            <a:r>
              <a:rPr lang="en-US" sz="4000" dirty="0"/>
              <a:t>Common Table Expressions (CTEs)</a:t>
            </a:r>
          </a:p>
        </p:txBody>
      </p:sp>
      <p:sp>
        <p:nvSpPr>
          <p:cNvPr id="3" name="Slide Number Placeholder 2">
            <a:extLst>
              <a:ext uri="{FF2B5EF4-FFF2-40B4-BE49-F238E27FC236}">
                <a16:creationId xmlns:a16="http://schemas.microsoft.com/office/drawing/2014/main" id="{F8CFEB44-1007-D8A7-4181-04B6BD591B5B}"/>
              </a:ext>
            </a:extLst>
          </p:cNvPr>
          <p:cNvSpPr>
            <a:spLocks noGrp="1"/>
          </p:cNvSpPr>
          <p:nvPr>
            <p:ph type="sldNum" sz="quarter" idx="12"/>
          </p:nvPr>
        </p:nvSpPr>
        <p:spPr/>
        <p:txBody>
          <a:bodyPr/>
          <a:lstStyle/>
          <a:p>
            <a:fld id="{48F63A3B-78C7-47BE-AE5E-E10140E04643}" type="slidenum">
              <a:rPr lang="en-US" smtClean="0"/>
              <a:pPr/>
              <a:t>23</a:t>
            </a:fld>
            <a:endParaRPr lang="en-US" dirty="0"/>
          </a:p>
        </p:txBody>
      </p:sp>
      <p:sp>
        <p:nvSpPr>
          <p:cNvPr id="5" name="TextBox 4">
            <a:extLst>
              <a:ext uri="{FF2B5EF4-FFF2-40B4-BE49-F238E27FC236}">
                <a16:creationId xmlns:a16="http://schemas.microsoft.com/office/drawing/2014/main" id="{4A50050A-2752-5C57-6631-4F0B2FA66321}"/>
              </a:ext>
            </a:extLst>
          </p:cNvPr>
          <p:cNvSpPr txBox="1"/>
          <p:nvPr/>
        </p:nvSpPr>
        <p:spPr>
          <a:xfrm>
            <a:off x="473724" y="1112704"/>
            <a:ext cx="11314323" cy="4093428"/>
          </a:xfrm>
          <a:prstGeom prst="rect">
            <a:avLst/>
          </a:prstGeom>
          <a:noFill/>
        </p:spPr>
        <p:txBody>
          <a:bodyPr wrap="square">
            <a:spAutoFit/>
          </a:bodyPr>
          <a:lstStyle/>
          <a:p>
            <a:pPr marL="342900" indent="-342900">
              <a:buFont typeface="Wingdings" panose="05000000000000000000" pitchFamily="2" charset="2"/>
              <a:buChar char="q"/>
            </a:pPr>
            <a:r>
              <a:rPr lang="en-US" sz="2000" b="1" dirty="0">
                <a:latin typeface="Aptos Display" panose="020B0004020202020204" pitchFamily="34" charset="0"/>
              </a:rPr>
              <a:t>CTE</a:t>
            </a:r>
            <a:r>
              <a:rPr lang="en-US" sz="2000" dirty="0">
                <a:latin typeface="Aptos Display" panose="020B0004020202020204" pitchFamily="34" charset="0"/>
              </a:rPr>
              <a:t> or </a:t>
            </a:r>
            <a:r>
              <a:rPr lang="en-US" sz="2000" b="1" dirty="0">
                <a:latin typeface="Aptos Display" panose="020B0004020202020204" pitchFamily="34" charset="0"/>
              </a:rPr>
              <a:t>Common Table Expression </a:t>
            </a:r>
            <a:r>
              <a:rPr lang="en-US" sz="2000" dirty="0">
                <a:latin typeface="Aptos Display" panose="020B0004020202020204" pitchFamily="34" charset="0"/>
              </a:rPr>
              <a:t>are temporary tables and it’s scope exists within that specific query only . CTEs are defined using the WITH clause and are particularly useful for organizing complex queries, making the code more readable, and for recursive queries.</a:t>
            </a:r>
          </a:p>
          <a:p>
            <a:pPr marL="342900" indent="-342900">
              <a:buFont typeface="Wingdings" panose="05000000000000000000" pitchFamily="2" charset="2"/>
              <a:buChar char="q"/>
            </a:pPr>
            <a:endParaRPr lang="en-US" sz="2000" dirty="0">
              <a:latin typeface="Aptos Display" panose="020B0004020202020204" pitchFamily="34" charset="0"/>
            </a:endParaRPr>
          </a:p>
          <a:p>
            <a:pPr marL="342900" indent="-342900">
              <a:buFont typeface="Wingdings" panose="05000000000000000000" pitchFamily="2" charset="2"/>
              <a:buChar char="q"/>
            </a:pPr>
            <a:r>
              <a:rPr lang="en-US" sz="2000" dirty="0">
                <a:latin typeface="Aptos Display" panose="020B0004020202020204" pitchFamily="34" charset="0"/>
              </a:rPr>
              <a:t>CTE or common table expressions when called from within the CTE itself it is called Recursive CTE .</a:t>
            </a:r>
            <a:r>
              <a:rPr lang="en-US" sz="2000" dirty="0">
                <a:solidFill>
                  <a:srgbClr val="008000"/>
                </a:solidFill>
                <a:latin typeface="Aptos Display" panose="020B0004020202020204" pitchFamily="34" charset="0"/>
              </a:rPr>
              <a:t> </a:t>
            </a:r>
            <a:r>
              <a:rPr lang="en-US" sz="2000" dirty="0">
                <a:latin typeface="Aptos Display" panose="020B0004020202020204" pitchFamily="34" charset="0"/>
              </a:rPr>
              <a:t>It is often used for hierarchical data (like organization charts, folder structures,</a:t>
            </a:r>
            <a:r>
              <a:rPr lang="en-US" sz="2000" dirty="0">
                <a:solidFill>
                  <a:srgbClr val="008000"/>
                </a:solidFill>
                <a:latin typeface="Aptos Display" panose="020B0004020202020204" pitchFamily="34" charset="0"/>
              </a:rPr>
              <a:t> </a:t>
            </a:r>
            <a:r>
              <a:rPr lang="en-US" sz="2000" dirty="0">
                <a:latin typeface="Aptos Display" panose="020B0004020202020204" pitchFamily="34" charset="0"/>
              </a:rPr>
              <a:t>product hierarchy , employee hierarchy etc.) , generating a sequence etc.</a:t>
            </a:r>
          </a:p>
          <a:p>
            <a:pPr marL="342900" indent="-342900">
              <a:buFont typeface="Wingdings" panose="05000000000000000000" pitchFamily="2" charset="2"/>
              <a:buChar char="q"/>
            </a:pPr>
            <a:endParaRPr lang="en-US" sz="2000" dirty="0">
              <a:latin typeface="Aptos Display" panose="020B0004020202020204" pitchFamily="34" charset="0"/>
            </a:endParaRPr>
          </a:p>
          <a:p>
            <a:pPr marL="342900" indent="-342900">
              <a:buFont typeface="Wingdings" panose="05000000000000000000" pitchFamily="2" charset="2"/>
              <a:buChar char="q"/>
            </a:pPr>
            <a:r>
              <a:rPr lang="en-US" sz="2000" dirty="0">
                <a:latin typeface="Aptos Display" panose="020B0004020202020204" pitchFamily="34" charset="0"/>
              </a:rPr>
              <a:t>You can also define multiple CTEs one after the other and reference them within the same query . Here the first CTE will start with a “WITH” clause followed up by other CTE’s which doesn’t require a “WITH” clause ; with each CTE’s being separated by comma . </a:t>
            </a:r>
          </a:p>
          <a:p>
            <a:endParaRPr lang="en-US" sz="2000" dirty="0">
              <a:solidFill>
                <a:srgbClr val="008000"/>
              </a:solidFill>
              <a:latin typeface="Aptos Display" panose="020B0004020202020204" pitchFamily="34" charset="0"/>
            </a:endParaRPr>
          </a:p>
          <a:p>
            <a:endParaRPr lang="en-US" sz="2000" dirty="0">
              <a:solidFill>
                <a:srgbClr val="008000"/>
              </a:solidFill>
              <a:latin typeface="Aptos Display" panose="020B0004020202020204" pitchFamily="34" charset="0"/>
            </a:endParaRPr>
          </a:p>
        </p:txBody>
      </p:sp>
    </p:spTree>
    <p:extLst>
      <p:ext uri="{BB962C8B-B14F-4D97-AF65-F5344CB8AC3E}">
        <p14:creationId xmlns:p14="http://schemas.microsoft.com/office/powerpoint/2010/main" val="3026429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A9198-9B4D-9856-F603-1A363DE25E83}"/>
              </a:ext>
            </a:extLst>
          </p:cNvPr>
          <p:cNvSpPr>
            <a:spLocks noGrp="1"/>
          </p:cNvSpPr>
          <p:nvPr>
            <p:ph type="title"/>
          </p:nvPr>
        </p:nvSpPr>
        <p:spPr>
          <a:xfrm>
            <a:off x="613274" y="365127"/>
            <a:ext cx="11097657" cy="1210287"/>
          </a:xfrm>
        </p:spPr>
        <p:txBody>
          <a:bodyPr>
            <a:normAutofit fontScale="90000"/>
          </a:bodyPr>
          <a:lstStyle/>
          <a:p>
            <a:r>
              <a:rPr lang="en-US" dirty="0"/>
              <a:t>CTE’s with Window Functions &amp; Partition by clause</a:t>
            </a:r>
          </a:p>
        </p:txBody>
      </p:sp>
      <p:sp>
        <p:nvSpPr>
          <p:cNvPr id="3" name="Slide Number Placeholder 2">
            <a:extLst>
              <a:ext uri="{FF2B5EF4-FFF2-40B4-BE49-F238E27FC236}">
                <a16:creationId xmlns:a16="http://schemas.microsoft.com/office/drawing/2014/main" id="{0F84EBAC-FBF6-893D-DDC1-9E1F45E73844}"/>
              </a:ext>
            </a:extLst>
          </p:cNvPr>
          <p:cNvSpPr>
            <a:spLocks noGrp="1"/>
          </p:cNvSpPr>
          <p:nvPr>
            <p:ph type="sldNum" sz="quarter" idx="12"/>
          </p:nvPr>
        </p:nvSpPr>
        <p:spPr/>
        <p:txBody>
          <a:bodyPr/>
          <a:lstStyle/>
          <a:p>
            <a:fld id="{48F63A3B-78C7-47BE-AE5E-E10140E04643}" type="slidenum">
              <a:rPr lang="en-US" smtClean="0"/>
              <a:pPr/>
              <a:t>24</a:t>
            </a:fld>
            <a:endParaRPr lang="en-US" dirty="0"/>
          </a:p>
        </p:txBody>
      </p:sp>
      <p:sp>
        <p:nvSpPr>
          <p:cNvPr id="5" name="TextBox 4">
            <a:extLst>
              <a:ext uri="{FF2B5EF4-FFF2-40B4-BE49-F238E27FC236}">
                <a16:creationId xmlns:a16="http://schemas.microsoft.com/office/drawing/2014/main" id="{D65B1F0D-11DD-6951-FC72-69F1028A49FE}"/>
              </a:ext>
            </a:extLst>
          </p:cNvPr>
          <p:cNvSpPr txBox="1"/>
          <p:nvPr/>
        </p:nvSpPr>
        <p:spPr>
          <a:xfrm>
            <a:off x="613274" y="1674567"/>
            <a:ext cx="11097657" cy="3970318"/>
          </a:xfrm>
          <a:prstGeom prst="rect">
            <a:avLst/>
          </a:prstGeom>
          <a:noFill/>
        </p:spPr>
        <p:txBody>
          <a:bodyPr wrap="square">
            <a:spAutoFit/>
          </a:bodyPr>
          <a:lstStyle/>
          <a:p>
            <a:r>
              <a:rPr lang="en-US" sz="2000" dirty="0">
                <a:solidFill>
                  <a:srgbClr val="0000FF"/>
                </a:solidFill>
                <a:latin typeface="Aptos Display" panose="020B0004020202020204" pitchFamily="34" charset="0"/>
              </a:rPr>
              <a:t>with</a:t>
            </a:r>
            <a:r>
              <a:rPr lang="en-US" sz="2000" dirty="0">
                <a:solidFill>
                  <a:srgbClr val="000000"/>
                </a:solidFill>
                <a:latin typeface="Aptos Display" panose="020B0004020202020204" pitchFamily="34" charset="0"/>
              </a:rPr>
              <a:t> </a:t>
            </a:r>
            <a:r>
              <a:rPr lang="en-US" sz="2000" dirty="0" err="1">
                <a:solidFill>
                  <a:srgbClr val="000000"/>
                </a:solidFill>
                <a:latin typeface="Aptos Display" panose="020B0004020202020204" pitchFamily="34" charset="0"/>
              </a:rPr>
              <a:t>cte</a:t>
            </a:r>
            <a:r>
              <a:rPr lang="en-US" sz="2000" dirty="0">
                <a:solidFill>
                  <a:srgbClr val="000000"/>
                </a:solidFill>
                <a:latin typeface="Aptos Display" panose="020B0004020202020204" pitchFamily="34" charset="0"/>
              </a:rPr>
              <a:t> </a:t>
            </a:r>
            <a:r>
              <a:rPr lang="en-US" sz="2000" dirty="0">
                <a:solidFill>
                  <a:srgbClr val="0000FF"/>
                </a:solidFill>
                <a:latin typeface="Aptos Display" panose="020B0004020202020204" pitchFamily="34" charset="0"/>
              </a:rPr>
              <a:t>as </a:t>
            </a:r>
            <a:r>
              <a:rPr lang="en-US" sz="2000" dirty="0">
                <a:solidFill>
                  <a:srgbClr val="808080"/>
                </a:solidFill>
                <a:latin typeface="Aptos Display" panose="020B0004020202020204" pitchFamily="34" charset="0"/>
              </a:rPr>
              <a:t>(</a:t>
            </a:r>
            <a:endParaRPr lang="en-US" sz="2000" dirty="0">
              <a:solidFill>
                <a:srgbClr val="000000"/>
              </a:solidFill>
              <a:latin typeface="Aptos Display" panose="020B0004020202020204" pitchFamily="34" charset="0"/>
            </a:endParaRPr>
          </a:p>
          <a:p>
            <a:r>
              <a:rPr lang="en-US" sz="2000" dirty="0">
                <a:solidFill>
                  <a:srgbClr val="0000FF"/>
                </a:solidFill>
                <a:latin typeface="Aptos Display" panose="020B0004020202020204" pitchFamily="34" charset="0"/>
              </a:rPr>
              <a:t>select</a:t>
            </a:r>
            <a:r>
              <a:rPr lang="en-US" sz="2000" dirty="0">
                <a:solidFill>
                  <a:srgbClr val="000000"/>
                </a:solidFill>
                <a:latin typeface="Aptos Display" panose="020B0004020202020204" pitchFamily="34" charset="0"/>
              </a:rPr>
              <a:t> </a:t>
            </a:r>
            <a:r>
              <a:rPr lang="en-US" sz="2000" dirty="0" err="1">
                <a:solidFill>
                  <a:srgbClr val="000000"/>
                </a:solidFill>
                <a:latin typeface="Aptos Display" panose="020B0004020202020204" pitchFamily="34" charset="0"/>
              </a:rPr>
              <a:t>category</a:t>
            </a:r>
            <a:r>
              <a:rPr lang="en-US" sz="2000" dirty="0" err="1">
                <a:solidFill>
                  <a:srgbClr val="808080"/>
                </a:solidFill>
                <a:latin typeface="Aptos Display" panose="020B0004020202020204" pitchFamily="34" charset="0"/>
              </a:rPr>
              <a:t>,</a:t>
            </a:r>
            <a:r>
              <a:rPr lang="en-US" sz="2000" dirty="0" err="1">
                <a:solidFill>
                  <a:srgbClr val="000000"/>
                </a:solidFill>
                <a:latin typeface="Aptos Display" panose="020B0004020202020204" pitchFamily="34" charset="0"/>
              </a:rPr>
              <a:t>Product_name</a:t>
            </a:r>
            <a:r>
              <a:rPr lang="en-US" sz="2000" dirty="0" err="1">
                <a:solidFill>
                  <a:srgbClr val="808080"/>
                </a:solidFill>
                <a:latin typeface="Aptos Display" panose="020B0004020202020204" pitchFamily="34" charset="0"/>
              </a:rPr>
              <a:t>,</a:t>
            </a:r>
            <a:r>
              <a:rPr lang="en-US" sz="2000" dirty="0" err="1">
                <a:solidFill>
                  <a:srgbClr val="FF00FF"/>
                </a:solidFill>
                <a:latin typeface="Aptos Display" panose="020B0004020202020204" pitchFamily="34" charset="0"/>
              </a:rPr>
              <a:t>sum</a:t>
            </a:r>
            <a:r>
              <a:rPr lang="en-US" sz="2000" dirty="0">
                <a:solidFill>
                  <a:srgbClr val="808080"/>
                </a:solidFill>
                <a:latin typeface="Aptos Display" panose="020B0004020202020204" pitchFamily="34" charset="0"/>
              </a:rPr>
              <a:t>(</a:t>
            </a:r>
            <a:r>
              <a:rPr lang="en-US" sz="2000" dirty="0">
                <a:solidFill>
                  <a:srgbClr val="000000"/>
                </a:solidFill>
                <a:latin typeface="Aptos Display" panose="020B0004020202020204" pitchFamily="34" charset="0"/>
              </a:rPr>
              <a:t>sales</a:t>
            </a:r>
            <a:r>
              <a:rPr lang="en-US" sz="2000" dirty="0">
                <a:solidFill>
                  <a:srgbClr val="808080"/>
                </a:solidFill>
                <a:latin typeface="Aptos Display" panose="020B0004020202020204" pitchFamily="34" charset="0"/>
              </a:rPr>
              <a:t>)</a:t>
            </a:r>
            <a:r>
              <a:rPr lang="en-US" sz="2000" dirty="0">
                <a:solidFill>
                  <a:srgbClr val="000000"/>
                </a:solidFill>
                <a:latin typeface="Aptos Display" panose="020B0004020202020204" pitchFamily="34" charset="0"/>
              </a:rPr>
              <a:t> </a:t>
            </a:r>
            <a:r>
              <a:rPr lang="en-US" sz="2000" dirty="0">
                <a:solidFill>
                  <a:srgbClr val="0000FF"/>
                </a:solidFill>
                <a:latin typeface="Aptos Display" panose="020B0004020202020204" pitchFamily="34" charset="0"/>
              </a:rPr>
              <a:t>as</a:t>
            </a:r>
            <a:r>
              <a:rPr lang="en-US" sz="2000" dirty="0">
                <a:solidFill>
                  <a:srgbClr val="000000"/>
                </a:solidFill>
                <a:latin typeface="Aptos Display" panose="020B0004020202020204" pitchFamily="34" charset="0"/>
              </a:rPr>
              <a:t> </a:t>
            </a:r>
            <a:r>
              <a:rPr lang="en-US" sz="2000" dirty="0" err="1">
                <a:solidFill>
                  <a:srgbClr val="000000"/>
                </a:solidFill>
                <a:latin typeface="Aptos Display" panose="020B0004020202020204" pitchFamily="34" charset="0"/>
              </a:rPr>
              <a:t>sales_by_product</a:t>
            </a:r>
            <a:endParaRPr lang="en-US" sz="2000" dirty="0">
              <a:solidFill>
                <a:srgbClr val="000000"/>
              </a:solidFill>
              <a:latin typeface="Aptos Display" panose="020B0004020202020204" pitchFamily="34" charset="0"/>
            </a:endParaRPr>
          </a:p>
          <a:p>
            <a:r>
              <a:rPr lang="en-US" sz="2000" dirty="0">
                <a:solidFill>
                  <a:srgbClr val="0000FF"/>
                </a:solidFill>
                <a:latin typeface="Aptos Display" panose="020B0004020202020204" pitchFamily="34" charset="0"/>
              </a:rPr>
              <a:t>from</a:t>
            </a:r>
            <a:r>
              <a:rPr lang="en-US" sz="2000" dirty="0">
                <a:solidFill>
                  <a:srgbClr val="000000"/>
                </a:solidFill>
                <a:latin typeface="Aptos Display" panose="020B0004020202020204" pitchFamily="34" charset="0"/>
              </a:rPr>
              <a:t> </a:t>
            </a:r>
            <a:r>
              <a:rPr lang="en-US" sz="2000" dirty="0" err="1">
                <a:solidFill>
                  <a:srgbClr val="000000"/>
                </a:solidFill>
                <a:latin typeface="Aptos Display" panose="020B0004020202020204" pitchFamily="34" charset="0"/>
              </a:rPr>
              <a:t>superstore_orders</a:t>
            </a:r>
            <a:endParaRPr lang="en-US" sz="2000" dirty="0">
              <a:solidFill>
                <a:srgbClr val="000000"/>
              </a:solidFill>
              <a:latin typeface="Aptos Display" panose="020B0004020202020204" pitchFamily="34" charset="0"/>
            </a:endParaRPr>
          </a:p>
          <a:p>
            <a:r>
              <a:rPr lang="en-US" sz="2000" dirty="0">
                <a:solidFill>
                  <a:srgbClr val="0000FF"/>
                </a:solidFill>
                <a:latin typeface="Aptos Display" panose="020B0004020202020204" pitchFamily="34" charset="0"/>
              </a:rPr>
              <a:t>group</a:t>
            </a:r>
            <a:r>
              <a:rPr lang="en-US" sz="2000" dirty="0">
                <a:solidFill>
                  <a:srgbClr val="000000"/>
                </a:solidFill>
                <a:latin typeface="Aptos Display" panose="020B0004020202020204" pitchFamily="34" charset="0"/>
              </a:rPr>
              <a:t> </a:t>
            </a:r>
            <a:r>
              <a:rPr lang="en-US" sz="2000" dirty="0">
                <a:solidFill>
                  <a:srgbClr val="0000FF"/>
                </a:solidFill>
                <a:latin typeface="Aptos Display" panose="020B0004020202020204" pitchFamily="34" charset="0"/>
              </a:rPr>
              <a:t>by</a:t>
            </a:r>
            <a:r>
              <a:rPr lang="en-US" sz="2000" dirty="0">
                <a:solidFill>
                  <a:srgbClr val="000000"/>
                </a:solidFill>
                <a:latin typeface="Aptos Display" panose="020B0004020202020204" pitchFamily="34" charset="0"/>
              </a:rPr>
              <a:t> </a:t>
            </a:r>
            <a:r>
              <a:rPr lang="en-US" sz="2000" dirty="0" err="1">
                <a:solidFill>
                  <a:srgbClr val="000000"/>
                </a:solidFill>
                <a:latin typeface="Aptos Display" panose="020B0004020202020204" pitchFamily="34" charset="0"/>
              </a:rPr>
              <a:t>category</a:t>
            </a:r>
            <a:r>
              <a:rPr lang="en-US" sz="2000" dirty="0" err="1">
                <a:solidFill>
                  <a:srgbClr val="808080"/>
                </a:solidFill>
                <a:latin typeface="Aptos Display" panose="020B0004020202020204" pitchFamily="34" charset="0"/>
              </a:rPr>
              <a:t>,</a:t>
            </a:r>
            <a:r>
              <a:rPr lang="en-US" sz="2000" dirty="0" err="1">
                <a:solidFill>
                  <a:srgbClr val="000000"/>
                </a:solidFill>
                <a:latin typeface="Aptos Display" panose="020B0004020202020204" pitchFamily="34" charset="0"/>
              </a:rPr>
              <a:t>product_name</a:t>
            </a:r>
            <a:r>
              <a:rPr lang="en-US" sz="2000" dirty="0">
                <a:solidFill>
                  <a:srgbClr val="808080"/>
                </a:solidFill>
                <a:latin typeface="Aptos Display" panose="020B0004020202020204" pitchFamily="34" charset="0"/>
              </a:rPr>
              <a:t>)</a:t>
            </a:r>
            <a:endParaRPr lang="en-US" sz="2000" dirty="0">
              <a:solidFill>
                <a:srgbClr val="000000"/>
              </a:solidFill>
              <a:latin typeface="Aptos Display" panose="020B0004020202020204" pitchFamily="34" charset="0"/>
            </a:endParaRPr>
          </a:p>
          <a:p>
            <a:r>
              <a:rPr lang="en-US" sz="2000" dirty="0">
                <a:solidFill>
                  <a:srgbClr val="808080"/>
                </a:solidFill>
                <a:latin typeface="Aptos Display" panose="020B0004020202020204" pitchFamily="34" charset="0"/>
              </a:rPr>
              <a:t>,</a:t>
            </a:r>
            <a:r>
              <a:rPr lang="en-US" sz="2000" dirty="0">
                <a:solidFill>
                  <a:srgbClr val="000000"/>
                </a:solidFill>
                <a:latin typeface="Aptos Display" panose="020B0004020202020204" pitchFamily="34" charset="0"/>
              </a:rPr>
              <a:t>cte2 </a:t>
            </a:r>
            <a:r>
              <a:rPr lang="en-US" sz="2000" dirty="0">
                <a:solidFill>
                  <a:srgbClr val="0000FF"/>
                </a:solidFill>
                <a:latin typeface="Aptos Display" panose="020B0004020202020204" pitchFamily="34" charset="0"/>
              </a:rPr>
              <a:t>as</a:t>
            </a:r>
            <a:endParaRPr lang="en-US" sz="2000" dirty="0">
              <a:solidFill>
                <a:srgbClr val="000000"/>
              </a:solidFill>
              <a:latin typeface="Aptos Display" panose="020B0004020202020204" pitchFamily="34" charset="0"/>
            </a:endParaRPr>
          </a:p>
          <a:p>
            <a:r>
              <a:rPr lang="en-US" sz="2000" dirty="0">
                <a:solidFill>
                  <a:srgbClr val="808080"/>
                </a:solidFill>
                <a:latin typeface="Aptos Display" panose="020B0004020202020204" pitchFamily="34" charset="0"/>
              </a:rPr>
              <a:t>(</a:t>
            </a:r>
            <a:r>
              <a:rPr lang="en-US" sz="2000" dirty="0">
                <a:solidFill>
                  <a:srgbClr val="0000FF"/>
                </a:solidFill>
                <a:latin typeface="Aptos Display" panose="020B0004020202020204" pitchFamily="34" charset="0"/>
              </a:rPr>
              <a:t>select</a:t>
            </a:r>
            <a:r>
              <a:rPr lang="en-US" sz="2000" dirty="0">
                <a:solidFill>
                  <a:srgbClr val="000000"/>
                </a:solidFill>
                <a:latin typeface="Aptos Display" panose="020B0004020202020204" pitchFamily="34" charset="0"/>
              </a:rPr>
              <a:t> </a:t>
            </a:r>
            <a:r>
              <a:rPr lang="en-US" sz="2000" dirty="0">
                <a:solidFill>
                  <a:srgbClr val="808080"/>
                </a:solidFill>
                <a:latin typeface="Aptos Display" panose="020B0004020202020204" pitchFamily="34" charset="0"/>
              </a:rPr>
              <a:t>*,</a:t>
            </a:r>
            <a:endParaRPr lang="en-US" sz="2000" dirty="0">
              <a:solidFill>
                <a:srgbClr val="000000"/>
              </a:solidFill>
              <a:latin typeface="Aptos Display" panose="020B0004020202020204" pitchFamily="34" charset="0"/>
            </a:endParaRPr>
          </a:p>
          <a:p>
            <a:r>
              <a:rPr lang="en-US" sz="2000" dirty="0" err="1">
                <a:solidFill>
                  <a:srgbClr val="FF00FF"/>
                </a:solidFill>
                <a:latin typeface="Aptos Display" panose="020B0004020202020204" pitchFamily="34" charset="0"/>
              </a:rPr>
              <a:t>dense_rank</a:t>
            </a:r>
            <a:r>
              <a:rPr lang="en-US" sz="2000" dirty="0">
                <a:solidFill>
                  <a:srgbClr val="808080"/>
                </a:solidFill>
                <a:latin typeface="Aptos Display" panose="020B0004020202020204" pitchFamily="34" charset="0"/>
              </a:rPr>
              <a:t>()</a:t>
            </a:r>
            <a:r>
              <a:rPr lang="en-US" sz="2000" dirty="0">
                <a:solidFill>
                  <a:srgbClr val="000000"/>
                </a:solidFill>
                <a:latin typeface="Aptos Display" panose="020B0004020202020204" pitchFamily="34" charset="0"/>
              </a:rPr>
              <a:t> </a:t>
            </a:r>
            <a:r>
              <a:rPr lang="en-US" sz="2000" dirty="0">
                <a:solidFill>
                  <a:srgbClr val="0000FF"/>
                </a:solidFill>
                <a:latin typeface="Aptos Display" panose="020B0004020202020204" pitchFamily="34" charset="0"/>
              </a:rPr>
              <a:t>over</a:t>
            </a:r>
            <a:r>
              <a:rPr lang="en-US" sz="2000" dirty="0">
                <a:solidFill>
                  <a:srgbClr val="808080"/>
                </a:solidFill>
                <a:latin typeface="Aptos Display" panose="020B0004020202020204" pitchFamily="34" charset="0"/>
              </a:rPr>
              <a:t>(</a:t>
            </a:r>
            <a:r>
              <a:rPr lang="en-US" sz="2000" dirty="0">
                <a:solidFill>
                  <a:srgbClr val="0000FF"/>
                </a:solidFill>
                <a:latin typeface="Aptos Display" panose="020B0004020202020204" pitchFamily="34" charset="0"/>
              </a:rPr>
              <a:t>partition</a:t>
            </a:r>
            <a:r>
              <a:rPr lang="en-US" sz="2000" dirty="0">
                <a:solidFill>
                  <a:srgbClr val="000000"/>
                </a:solidFill>
                <a:latin typeface="Aptos Display" panose="020B0004020202020204" pitchFamily="34" charset="0"/>
              </a:rPr>
              <a:t> </a:t>
            </a:r>
            <a:r>
              <a:rPr lang="en-US" sz="2000" dirty="0">
                <a:solidFill>
                  <a:srgbClr val="0000FF"/>
                </a:solidFill>
                <a:latin typeface="Aptos Display" panose="020B0004020202020204" pitchFamily="34" charset="0"/>
              </a:rPr>
              <a:t>by</a:t>
            </a:r>
            <a:r>
              <a:rPr lang="en-US" sz="2000" dirty="0">
                <a:solidFill>
                  <a:srgbClr val="000000"/>
                </a:solidFill>
                <a:latin typeface="Aptos Display" panose="020B0004020202020204" pitchFamily="34" charset="0"/>
              </a:rPr>
              <a:t> category </a:t>
            </a:r>
            <a:r>
              <a:rPr lang="en-US" sz="2000" dirty="0">
                <a:solidFill>
                  <a:srgbClr val="0000FF"/>
                </a:solidFill>
                <a:latin typeface="Aptos Display" panose="020B0004020202020204" pitchFamily="34" charset="0"/>
              </a:rPr>
              <a:t>order</a:t>
            </a:r>
            <a:r>
              <a:rPr lang="en-US" sz="2000" dirty="0">
                <a:solidFill>
                  <a:srgbClr val="000000"/>
                </a:solidFill>
                <a:latin typeface="Aptos Display" panose="020B0004020202020204" pitchFamily="34" charset="0"/>
              </a:rPr>
              <a:t> </a:t>
            </a:r>
            <a:r>
              <a:rPr lang="en-US" sz="2000" dirty="0">
                <a:solidFill>
                  <a:srgbClr val="0000FF"/>
                </a:solidFill>
                <a:latin typeface="Aptos Display" panose="020B0004020202020204" pitchFamily="34" charset="0"/>
              </a:rPr>
              <a:t>by</a:t>
            </a:r>
            <a:r>
              <a:rPr lang="en-US" sz="2000" dirty="0">
                <a:solidFill>
                  <a:srgbClr val="000000"/>
                </a:solidFill>
                <a:latin typeface="Aptos Display" panose="020B0004020202020204" pitchFamily="34" charset="0"/>
              </a:rPr>
              <a:t> </a:t>
            </a:r>
            <a:r>
              <a:rPr lang="en-US" sz="2000" dirty="0" err="1">
                <a:solidFill>
                  <a:srgbClr val="000000"/>
                </a:solidFill>
                <a:latin typeface="Aptos Display" panose="020B0004020202020204" pitchFamily="34" charset="0"/>
              </a:rPr>
              <a:t>sales_by_product</a:t>
            </a:r>
            <a:r>
              <a:rPr lang="en-US" sz="2000" dirty="0">
                <a:solidFill>
                  <a:srgbClr val="000000"/>
                </a:solidFill>
                <a:latin typeface="Aptos Display" panose="020B0004020202020204" pitchFamily="34" charset="0"/>
              </a:rPr>
              <a:t> </a:t>
            </a:r>
            <a:r>
              <a:rPr lang="en-US" sz="2000" dirty="0">
                <a:solidFill>
                  <a:srgbClr val="0000FF"/>
                </a:solidFill>
                <a:latin typeface="Aptos Display" panose="020B0004020202020204" pitchFamily="34" charset="0"/>
              </a:rPr>
              <a:t>desc</a:t>
            </a:r>
            <a:r>
              <a:rPr lang="en-US" sz="2000" dirty="0">
                <a:solidFill>
                  <a:srgbClr val="808080"/>
                </a:solidFill>
                <a:latin typeface="Aptos Display" panose="020B0004020202020204" pitchFamily="34" charset="0"/>
              </a:rPr>
              <a:t>)</a:t>
            </a:r>
            <a:r>
              <a:rPr lang="en-US" sz="2000" dirty="0">
                <a:solidFill>
                  <a:srgbClr val="000000"/>
                </a:solidFill>
                <a:latin typeface="Aptos Display" panose="020B0004020202020204" pitchFamily="34" charset="0"/>
              </a:rPr>
              <a:t> </a:t>
            </a:r>
            <a:r>
              <a:rPr lang="en-US" sz="2000" dirty="0">
                <a:solidFill>
                  <a:srgbClr val="0000FF"/>
                </a:solidFill>
                <a:latin typeface="Aptos Display" panose="020B0004020202020204" pitchFamily="34" charset="0"/>
              </a:rPr>
              <a:t>as</a:t>
            </a:r>
            <a:r>
              <a:rPr lang="en-US" sz="2000" dirty="0">
                <a:solidFill>
                  <a:srgbClr val="000000"/>
                </a:solidFill>
                <a:latin typeface="Aptos Display" panose="020B0004020202020204" pitchFamily="34" charset="0"/>
              </a:rPr>
              <a:t> </a:t>
            </a:r>
            <a:r>
              <a:rPr lang="en-US" sz="2000" dirty="0" err="1">
                <a:solidFill>
                  <a:srgbClr val="000000"/>
                </a:solidFill>
                <a:latin typeface="Aptos Display" panose="020B0004020202020204" pitchFamily="34" charset="0"/>
              </a:rPr>
              <a:t>dn_rnk</a:t>
            </a:r>
            <a:endParaRPr lang="en-US" sz="2000" dirty="0">
              <a:solidFill>
                <a:srgbClr val="000000"/>
              </a:solidFill>
              <a:latin typeface="Aptos Display" panose="020B0004020202020204" pitchFamily="34" charset="0"/>
            </a:endParaRPr>
          </a:p>
          <a:p>
            <a:r>
              <a:rPr lang="en-US" sz="2000" dirty="0">
                <a:solidFill>
                  <a:srgbClr val="0000FF"/>
                </a:solidFill>
                <a:latin typeface="Aptos Display" panose="020B0004020202020204" pitchFamily="34" charset="0"/>
              </a:rPr>
              <a:t>from</a:t>
            </a:r>
            <a:r>
              <a:rPr lang="en-US" sz="2000" dirty="0">
                <a:solidFill>
                  <a:srgbClr val="000000"/>
                </a:solidFill>
                <a:latin typeface="Aptos Display" panose="020B0004020202020204" pitchFamily="34" charset="0"/>
              </a:rPr>
              <a:t> </a:t>
            </a:r>
            <a:r>
              <a:rPr lang="en-US" sz="2000" dirty="0" err="1">
                <a:solidFill>
                  <a:srgbClr val="000000"/>
                </a:solidFill>
                <a:latin typeface="Aptos Display" panose="020B0004020202020204" pitchFamily="34" charset="0"/>
              </a:rPr>
              <a:t>cte</a:t>
            </a:r>
            <a:r>
              <a:rPr lang="en-US" sz="2000" dirty="0">
                <a:solidFill>
                  <a:srgbClr val="808080"/>
                </a:solidFill>
                <a:latin typeface="Aptos Display" panose="020B0004020202020204" pitchFamily="34" charset="0"/>
              </a:rPr>
              <a:t>)</a:t>
            </a:r>
            <a:endParaRPr lang="en-US" sz="2000" dirty="0">
              <a:solidFill>
                <a:srgbClr val="000000"/>
              </a:solidFill>
              <a:latin typeface="Aptos Display" panose="020B0004020202020204" pitchFamily="34" charset="0"/>
            </a:endParaRPr>
          </a:p>
          <a:p>
            <a:r>
              <a:rPr lang="en-US" sz="2000" dirty="0">
                <a:solidFill>
                  <a:srgbClr val="0000FF"/>
                </a:solidFill>
                <a:latin typeface="Aptos Display" panose="020B0004020202020204" pitchFamily="34" charset="0"/>
              </a:rPr>
              <a:t>select</a:t>
            </a:r>
            <a:r>
              <a:rPr lang="en-US" sz="2000" dirty="0">
                <a:solidFill>
                  <a:srgbClr val="000000"/>
                </a:solidFill>
                <a:latin typeface="Aptos Display" panose="020B0004020202020204" pitchFamily="34" charset="0"/>
              </a:rPr>
              <a:t> </a:t>
            </a:r>
            <a:r>
              <a:rPr lang="en-US" sz="2000" dirty="0" err="1">
                <a:solidFill>
                  <a:srgbClr val="000000"/>
                </a:solidFill>
                <a:latin typeface="Aptos Display" panose="020B0004020202020204" pitchFamily="34" charset="0"/>
              </a:rPr>
              <a:t>category</a:t>
            </a:r>
            <a:r>
              <a:rPr lang="en-US" sz="2000" dirty="0" err="1">
                <a:solidFill>
                  <a:srgbClr val="808080"/>
                </a:solidFill>
                <a:latin typeface="Aptos Display" panose="020B0004020202020204" pitchFamily="34" charset="0"/>
              </a:rPr>
              <a:t>,</a:t>
            </a:r>
            <a:r>
              <a:rPr lang="en-US" sz="2000" dirty="0" err="1">
                <a:solidFill>
                  <a:srgbClr val="000000"/>
                </a:solidFill>
                <a:latin typeface="Aptos Display" panose="020B0004020202020204" pitchFamily="34" charset="0"/>
              </a:rPr>
              <a:t>sales_by_product</a:t>
            </a:r>
            <a:r>
              <a:rPr lang="en-US" sz="2000" dirty="0" err="1">
                <a:solidFill>
                  <a:srgbClr val="808080"/>
                </a:solidFill>
                <a:latin typeface="Aptos Display" panose="020B0004020202020204" pitchFamily="34" charset="0"/>
              </a:rPr>
              <a:t>,</a:t>
            </a:r>
            <a:r>
              <a:rPr lang="en-US" sz="2000" dirty="0" err="1">
                <a:solidFill>
                  <a:srgbClr val="000000"/>
                </a:solidFill>
                <a:latin typeface="Aptos Display" panose="020B0004020202020204" pitchFamily="34" charset="0"/>
              </a:rPr>
              <a:t>dn_rnk</a:t>
            </a:r>
            <a:r>
              <a:rPr lang="en-US" sz="2000" dirty="0">
                <a:solidFill>
                  <a:srgbClr val="000000"/>
                </a:solidFill>
                <a:latin typeface="Aptos Display" panose="020B0004020202020204" pitchFamily="34" charset="0"/>
              </a:rPr>
              <a:t> </a:t>
            </a:r>
            <a:r>
              <a:rPr lang="en-US" sz="2000" dirty="0">
                <a:solidFill>
                  <a:srgbClr val="0000FF"/>
                </a:solidFill>
                <a:latin typeface="Aptos Display" panose="020B0004020202020204" pitchFamily="34" charset="0"/>
              </a:rPr>
              <a:t>from</a:t>
            </a:r>
            <a:r>
              <a:rPr lang="en-US" sz="2000" dirty="0">
                <a:solidFill>
                  <a:srgbClr val="000000"/>
                </a:solidFill>
                <a:latin typeface="Aptos Display" panose="020B0004020202020204" pitchFamily="34" charset="0"/>
              </a:rPr>
              <a:t> cte2 </a:t>
            </a:r>
            <a:r>
              <a:rPr lang="en-US" sz="2000" dirty="0">
                <a:solidFill>
                  <a:srgbClr val="0000FF"/>
                </a:solidFill>
                <a:latin typeface="Aptos Display" panose="020B0004020202020204" pitchFamily="34" charset="0"/>
              </a:rPr>
              <a:t>where</a:t>
            </a:r>
            <a:r>
              <a:rPr lang="en-US" sz="2000" dirty="0">
                <a:solidFill>
                  <a:srgbClr val="000000"/>
                </a:solidFill>
                <a:latin typeface="Aptos Display" panose="020B0004020202020204" pitchFamily="34" charset="0"/>
              </a:rPr>
              <a:t> </a:t>
            </a:r>
            <a:r>
              <a:rPr lang="en-US" sz="2000" dirty="0" err="1">
                <a:solidFill>
                  <a:srgbClr val="000000"/>
                </a:solidFill>
                <a:latin typeface="Aptos Display" panose="020B0004020202020204" pitchFamily="34" charset="0"/>
              </a:rPr>
              <a:t>dn_rnk</a:t>
            </a:r>
            <a:r>
              <a:rPr lang="en-US" sz="2000" dirty="0">
                <a:solidFill>
                  <a:srgbClr val="000000"/>
                </a:solidFill>
                <a:latin typeface="Aptos Display" panose="020B0004020202020204" pitchFamily="34" charset="0"/>
              </a:rPr>
              <a:t> </a:t>
            </a:r>
            <a:r>
              <a:rPr lang="en-US" sz="2000" dirty="0">
                <a:solidFill>
                  <a:srgbClr val="808080"/>
                </a:solidFill>
                <a:latin typeface="Aptos Display" panose="020B0004020202020204" pitchFamily="34" charset="0"/>
              </a:rPr>
              <a:t>&lt;=</a:t>
            </a:r>
            <a:r>
              <a:rPr lang="en-US" sz="2000" dirty="0">
                <a:solidFill>
                  <a:srgbClr val="000000"/>
                </a:solidFill>
                <a:latin typeface="Aptos Display" panose="020B0004020202020204" pitchFamily="34" charset="0"/>
              </a:rPr>
              <a:t>5</a:t>
            </a:r>
            <a:r>
              <a:rPr lang="en-US" sz="2000" dirty="0">
                <a:solidFill>
                  <a:srgbClr val="808080"/>
                </a:solidFill>
                <a:latin typeface="Aptos Display" panose="020B0004020202020204" pitchFamily="34" charset="0"/>
              </a:rPr>
              <a:t>;</a:t>
            </a:r>
          </a:p>
          <a:p>
            <a:endParaRPr lang="en-US" dirty="0">
              <a:solidFill>
                <a:srgbClr val="808080"/>
              </a:solidFill>
              <a:latin typeface="Consolas" panose="020B0609020204030204" pitchFamily="49" charset="0"/>
            </a:endParaRPr>
          </a:p>
          <a:p>
            <a:endParaRPr lang="en-US" dirty="0">
              <a:solidFill>
                <a:srgbClr val="808080"/>
              </a:solidFill>
              <a:latin typeface="Consolas" panose="020B0609020204030204" pitchFamily="49" charset="0"/>
            </a:endParaRPr>
          </a:p>
          <a:p>
            <a:endParaRPr lang="en-US" dirty="0">
              <a:solidFill>
                <a:srgbClr val="808080"/>
              </a:solidFill>
              <a:latin typeface="Consolas" panose="020B0609020204030204" pitchFamily="49" charset="0"/>
            </a:endParaRPr>
          </a:p>
          <a:p>
            <a:endParaRPr lang="en-US" dirty="0"/>
          </a:p>
        </p:txBody>
      </p:sp>
      <p:sp>
        <p:nvSpPr>
          <p:cNvPr id="6" name="TextBox 5">
            <a:extLst>
              <a:ext uri="{FF2B5EF4-FFF2-40B4-BE49-F238E27FC236}">
                <a16:creationId xmlns:a16="http://schemas.microsoft.com/office/drawing/2014/main" id="{ED2A60B7-9E25-6CCB-EA91-AF9FFD7317EB}"/>
              </a:ext>
            </a:extLst>
          </p:cNvPr>
          <p:cNvSpPr txBox="1"/>
          <p:nvPr/>
        </p:nvSpPr>
        <p:spPr>
          <a:xfrm>
            <a:off x="613274" y="4589875"/>
            <a:ext cx="10877319" cy="1323439"/>
          </a:xfrm>
          <a:prstGeom prst="rect">
            <a:avLst/>
          </a:prstGeom>
          <a:noFill/>
        </p:spPr>
        <p:txBody>
          <a:bodyPr wrap="square">
            <a:spAutoFit/>
          </a:bodyPr>
          <a:lstStyle/>
          <a:p>
            <a:r>
              <a:rPr lang="en-US" sz="2000" dirty="0">
                <a:solidFill>
                  <a:srgbClr val="0000FF"/>
                </a:solidFill>
                <a:latin typeface="Aptos Display" panose="020B0004020202020204" pitchFamily="34" charset="0"/>
              </a:rPr>
              <a:t>select</a:t>
            </a:r>
            <a:r>
              <a:rPr lang="en-US" sz="2000" dirty="0">
                <a:solidFill>
                  <a:srgbClr val="000000"/>
                </a:solidFill>
                <a:latin typeface="Aptos Display" panose="020B0004020202020204" pitchFamily="34" charset="0"/>
              </a:rPr>
              <a:t> </a:t>
            </a:r>
            <a:r>
              <a:rPr lang="en-US" sz="2000" dirty="0">
                <a:solidFill>
                  <a:srgbClr val="808080"/>
                </a:solidFill>
                <a:latin typeface="Aptos Display" panose="020B0004020202020204" pitchFamily="34" charset="0"/>
              </a:rPr>
              <a:t>*,</a:t>
            </a:r>
            <a:endParaRPr lang="en-US" sz="2000" dirty="0">
              <a:solidFill>
                <a:srgbClr val="000000"/>
              </a:solidFill>
              <a:latin typeface="Aptos Display" panose="020B0004020202020204" pitchFamily="34" charset="0"/>
            </a:endParaRPr>
          </a:p>
          <a:p>
            <a:r>
              <a:rPr lang="en-US" sz="2000" dirty="0">
                <a:solidFill>
                  <a:srgbClr val="FF00FF"/>
                </a:solidFill>
                <a:latin typeface="Aptos Display" panose="020B0004020202020204" pitchFamily="34" charset="0"/>
              </a:rPr>
              <a:t>max</a:t>
            </a:r>
            <a:r>
              <a:rPr lang="en-US" sz="2000" dirty="0">
                <a:solidFill>
                  <a:srgbClr val="808080"/>
                </a:solidFill>
                <a:latin typeface="Aptos Display" panose="020B0004020202020204" pitchFamily="34" charset="0"/>
              </a:rPr>
              <a:t>(</a:t>
            </a:r>
            <a:r>
              <a:rPr lang="en-US" sz="2000" dirty="0">
                <a:solidFill>
                  <a:srgbClr val="000000"/>
                </a:solidFill>
                <a:latin typeface="Aptos Display" panose="020B0004020202020204" pitchFamily="34" charset="0"/>
              </a:rPr>
              <a:t>salary</a:t>
            </a:r>
            <a:r>
              <a:rPr lang="en-US" sz="2000" dirty="0">
                <a:solidFill>
                  <a:srgbClr val="808080"/>
                </a:solidFill>
                <a:latin typeface="Aptos Display" panose="020B0004020202020204" pitchFamily="34" charset="0"/>
              </a:rPr>
              <a:t>)</a:t>
            </a:r>
            <a:r>
              <a:rPr lang="en-US" sz="2000" dirty="0">
                <a:solidFill>
                  <a:srgbClr val="000000"/>
                </a:solidFill>
                <a:latin typeface="Aptos Display" panose="020B0004020202020204" pitchFamily="34" charset="0"/>
              </a:rPr>
              <a:t> </a:t>
            </a:r>
            <a:r>
              <a:rPr lang="en-US" sz="2000" dirty="0">
                <a:solidFill>
                  <a:srgbClr val="0000FF"/>
                </a:solidFill>
                <a:latin typeface="Aptos Display" panose="020B0004020202020204" pitchFamily="34" charset="0"/>
              </a:rPr>
              <a:t>over</a:t>
            </a:r>
            <a:r>
              <a:rPr lang="en-US" sz="2000" dirty="0">
                <a:solidFill>
                  <a:srgbClr val="808080"/>
                </a:solidFill>
                <a:latin typeface="Aptos Display" panose="020B0004020202020204" pitchFamily="34" charset="0"/>
              </a:rPr>
              <a:t>(</a:t>
            </a:r>
            <a:r>
              <a:rPr lang="en-US" sz="2000" dirty="0">
                <a:solidFill>
                  <a:srgbClr val="0000FF"/>
                </a:solidFill>
                <a:latin typeface="Aptos Display" panose="020B0004020202020204" pitchFamily="34" charset="0"/>
              </a:rPr>
              <a:t>partition</a:t>
            </a:r>
            <a:r>
              <a:rPr lang="en-US" sz="2000" dirty="0">
                <a:solidFill>
                  <a:srgbClr val="000000"/>
                </a:solidFill>
                <a:latin typeface="Aptos Display" panose="020B0004020202020204" pitchFamily="34" charset="0"/>
              </a:rPr>
              <a:t> </a:t>
            </a:r>
            <a:r>
              <a:rPr lang="en-US" sz="2000" dirty="0">
                <a:solidFill>
                  <a:srgbClr val="0000FF"/>
                </a:solidFill>
                <a:latin typeface="Aptos Display" panose="020B0004020202020204" pitchFamily="34" charset="0"/>
              </a:rPr>
              <a:t>by</a:t>
            </a:r>
            <a:r>
              <a:rPr lang="en-US" sz="2000" dirty="0">
                <a:solidFill>
                  <a:srgbClr val="000000"/>
                </a:solidFill>
                <a:latin typeface="Aptos Display" panose="020B0004020202020204" pitchFamily="34" charset="0"/>
              </a:rPr>
              <a:t> </a:t>
            </a:r>
            <a:r>
              <a:rPr lang="en-US" sz="2000" dirty="0" err="1">
                <a:solidFill>
                  <a:srgbClr val="000000"/>
                </a:solidFill>
                <a:latin typeface="Aptos Display" panose="020B0004020202020204" pitchFamily="34" charset="0"/>
              </a:rPr>
              <a:t>dept_id</a:t>
            </a:r>
            <a:r>
              <a:rPr lang="en-US" sz="2000" dirty="0">
                <a:solidFill>
                  <a:srgbClr val="808080"/>
                </a:solidFill>
                <a:latin typeface="Aptos Display" panose="020B0004020202020204" pitchFamily="34" charset="0"/>
              </a:rPr>
              <a:t>)</a:t>
            </a:r>
            <a:r>
              <a:rPr lang="en-US" sz="2000" dirty="0">
                <a:solidFill>
                  <a:srgbClr val="000000"/>
                </a:solidFill>
                <a:latin typeface="Aptos Display" panose="020B0004020202020204" pitchFamily="34" charset="0"/>
              </a:rPr>
              <a:t> </a:t>
            </a:r>
            <a:r>
              <a:rPr lang="en-US" sz="2000" dirty="0">
                <a:solidFill>
                  <a:srgbClr val="0000FF"/>
                </a:solidFill>
                <a:latin typeface="Aptos Display" panose="020B0004020202020204" pitchFamily="34" charset="0"/>
              </a:rPr>
              <a:t>as</a:t>
            </a:r>
            <a:r>
              <a:rPr lang="en-US" sz="2000" dirty="0">
                <a:solidFill>
                  <a:srgbClr val="000000"/>
                </a:solidFill>
                <a:latin typeface="Aptos Display" panose="020B0004020202020204" pitchFamily="34" charset="0"/>
              </a:rPr>
              <a:t> </a:t>
            </a:r>
            <a:r>
              <a:rPr lang="en-US" sz="2000" dirty="0" err="1">
                <a:solidFill>
                  <a:srgbClr val="000000"/>
                </a:solidFill>
                <a:latin typeface="Aptos Display" panose="020B0004020202020204" pitchFamily="34" charset="0"/>
              </a:rPr>
              <a:t>max_sal_by_dept</a:t>
            </a:r>
            <a:r>
              <a:rPr lang="en-US" sz="2000" dirty="0">
                <a:solidFill>
                  <a:srgbClr val="808080"/>
                </a:solidFill>
                <a:latin typeface="Aptos Display" panose="020B0004020202020204" pitchFamily="34" charset="0"/>
              </a:rPr>
              <a:t>,</a:t>
            </a:r>
            <a:endParaRPr lang="en-US" sz="2000" dirty="0">
              <a:solidFill>
                <a:srgbClr val="000000"/>
              </a:solidFill>
              <a:latin typeface="Aptos Display" panose="020B0004020202020204" pitchFamily="34" charset="0"/>
            </a:endParaRPr>
          </a:p>
          <a:p>
            <a:r>
              <a:rPr lang="en-US" sz="2000" dirty="0">
                <a:solidFill>
                  <a:srgbClr val="FF00FF"/>
                </a:solidFill>
                <a:latin typeface="Aptos Display" panose="020B0004020202020204" pitchFamily="34" charset="0"/>
              </a:rPr>
              <a:t>max</a:t>
            </a:r>
            <a:r>
              <a:rPr lang="en-US" sz="2000" dirty="0">
                <a:solidFill>
                  <a:srgbClr val="808080"/>
                </a:solidFill>
                <a:latin typeface="Aptos Display" panose="020B0004020202020204" pitchFamily="34" charset="0"/>
              </a:rPr>
              <a:t>(</a:t>
            </a:r>
            <a:r>
              <a:rPr lang="en-US" sz="2000" dirty="0">
                <a:solidFill>
                  <a:srgbClr val="000000"/>
                </a:solidFill>
                <a:latin typeface="Aptos Display" panose="020B0004020202020204" pitchFamily="34" charset="0"/>
              </a:rPr>
              <a:t>salary</a:t>
            </a:r>
            <a:r>
              <a:rPr lang="en-US" sz="2000" dirty="0">
                <a:solidFill>
                  <a:srgbClr val="808080"/>
                </a:solidFill>
                <a:latin typeface="Aptos Display" panose="020B0004020202020204" pitchFamily="34" charset="0"/>
              </a:rPr>
              <a:t>)</a:t>
            </a:r>
            <a:r>
              <a:rPr lang="en-US" sz="2000" dirty="0">
                <a:solidFill>
                  <a:srgbClr val="000000"/>
                </a:solidFill>
                <a:latin typeface="Aptos Display" panose="020B0004020202020204" pitchFamily="34" charset="0"/>
              </a:rPr>
              <a:t> </a:t>
            </a:r>
            <a:r>
              <a:rPr lang="en-US" sz="2000" dirty="0">
                <a:solidFill>
                  <a:srgbClr val="0000FF"/>
                </a:solidFill>
                <a:latin typeface="Aptos Display" panose="020B0004020202020204" pitchFamily="34" charset="0"/>
              </a:rPr>
              <a:t>over</a:t>
            </a:r>
            <a:r>
              <a:rPr lang="en-US" sz="2000" dirty="0">
                <a:solidFill>
                  <a:srgbClr val="808080"/>
                </a:solidFill>
                <a:latin typeface="Aptos Display" panose="020B0004020202020204" pitchFamily="34" charset="0"/>
              </a:rPr>
              <a:t>(</a:t>
            </a:r>
            <a:r>
              <a:rPr lang="en-US" sz="2000" dirty="0">
                <a:solidFill>
                  <a:srgbClr val="0000FF"/>
                </a:solidFill>
                <a:latin typeface="Aptos Display" panose="020B0004020202020204" pitchFamily="34" charset="0"/>
              </a:rPr>
              <a:t>partition</a:t>
            </a:r>
            <a:r>
              <a:rPr lang="en-US" sz="2000" dirty="0">
                <a:solidFill>
                  <a:srgbClr val="000000"/>
                </a:solidFill>
                <a:latin typeface="Aptos Display" panose="020B0004020202020204" pitchFamily="34" charset="0"/>
              </a:rPr>
              <a:t> </a:t>
            </a:r>
            <a:r>
              <a:rPr lang="en-US" sz="2000" dirty="0">
                <a:solidFill>
                  <a:srgbClr val="0000FF"/>
                </a:solidFill>
                <a:latin typeface="Aptos Display" panose="020B0004020202020204" pitchFamily="34" charset="0"/>
              </a:rPr>
              <a:t>by</a:t>
            </a:r>
            <a:r>
              <a:rPr lang="en-US" sz="2000" dirty="0">
                <a:solidFill>
                  <a:srgbClr val="000000"/>
                </a:solidFill>
                <a:latin typeface="Aptos Display" panose="020B0004020202020204" pitchFamily="34" charset="0"/>
              </a:rPr>
              <a:t> </a:t>
            </a:r>
            <a:r>
              <a:rPr lang="en-US" sz="2000" dirty="0" err="1">
                <a:solidFill>
                  <a:srgbClr val="000000"/>
                </a:solidFill>
                <a:latin typeface="Aptos Display" panose="020B0004020202020204" pitchFamily="34" charset="0"/>
              </a:rPr>
              <a:t>dept_id</a:t>
            </a:r>
            <a:r>
              <a:rPr lang="en-US" sz="2000" dirty="0">
                <a:solidFill>
                  <a:srgbClr val="000000"/>
                </a:solidFill>
                <a:latin typeface="Aptos Display" panose="020B0004020202020204" pitchFamily="34" charset="0"/>
              </a:rPr>
              <a:t> </a:t>
            </a:r>
            <a:r>
              <a:rPr lang="en-US" sz="2000" dirty="0">
                <a:solidFill>
                  <a:srgbClr val="0000FF"/>
                </a:solidFill>
                <a:latin typeface="Aptos Display" panose="020B0004020202020204" pitchFamily="34" charset="0"/>
              </a:rPr>
              <a:t>order</a:t>
            </a:r>
            <a:r>
              <a:rPr lang="en-US" sz="2000" dirty="0">
                <a:solidFill>
                  <a:srgbClr val="000000"/>
                </a:solidFill>
                <a:latin typeface="Aptos Display" panose="020B0004020202020204" pitchFamily="34" charset="0"/>
              </a:rPr>
              <a:t> </a:t>
            </a:r>
            <a:r>
              <a:rPr lang="en-US" sz="2000" dirty="0">
                <a:solidFill>
                  <a:srgbClr val="0000FF"/>
                </a:solidFill>
                <a:latin typeface="Aptos Display" panose="020B0004020202020204" pitchFamily="34" charset="0"/>
              </a:rPr>
              <a:t>by</a:t>
            </a:r>
            <a:r>
              <a:rPr lang="en-US" sz="2000" dirty="0">
                <a:solidFill>
                  <a:srgbClr val="000000"/>
                </a:solidFill>
                <a:latin typeface="Aptos Display" panose="020B0004020202020204" pitchFamily="34" charset="0"/>
              </a:rPr>
              <a:t> </a:t>
            </a:r>
            <a:r>
              <a:rPr lang="en-US" sz="2000" dirty="0" err="1">
                <a:solidFill>
                  <a:srgbClr val="000000"/>
                </a:solidFill>
                <a:latin typeface="Aptos Display" panose="020B0004020202020204" pitchFamily="34" charset="0"/>
              </a:rPr>
              <a:t>emp_id</a:t>
            </a:r>
            <a:r>
              <a:rPr lang="en-US" sz="2000" dirty="0">
                <a:solidFill>
                  <a:srgbClr val="808080"/>
                </a:solidFill>
                <a:latin typeface="Aptos Display" panose="020B0004020202020204" pitchFamily="34" charset="0"/>
              </a:rPr>
              <a:t>)</a:t>
            </a:r>
            <a:r>
              <a:rPr lang="en-US" sz="2000" dirty="0">
                <a:solidFill>
                  <a:srgbClr val="000000"/>
                </a:solidFill>
                <a:latin typeface="Aptos Display" panose="020B0004020202020204" pitchFamily="34" charset="0"/>
              </a:rPr>
              <a:t> </a:t>
            </a:r>
            <a:r>
              <a:rPr lang="en-US" sz="2000" dirty="0">
                <a:solidFill>
                  <a:srgbClr val="0000FF"/>
                </a:solidFill>
                <a:latin typeface="Aptos Display" panose="020B0004020202020204" pitchFamily="34" charset="0"/>
              </a:rPr>
              <a:t>as</a:t>
            </a:r>
            <a:r>
              <a:rPr lang="en-US" sz="2000" dirty="0">
                <a:solidFill>
                  <a:srgbClr val="000000"/>
                </a:solidFill>
                <a:latin typeface="Aptos Display" panose="020B0004020202020204" pitchFamily="34" charset="0"/>
              </a:rPr>
              <a:t> </a:t>
            </a:r>
            <a:r>
              <a:rPr lang="en-US" sz="2000" dirty="0" err="1">
                <a:solidFill>
                  <a:srgbClr val="000000"/>
                </a:solidFill>
                <a:latin typeface="Aptos Display" panose="020B0004020202020204" pitchFamily="34" charset="0"/>
              </a:rPr>
              <a:t>max_by_emp_id</a:t>
            </a:r>
            <a:r>
              <a:rPr lang="en-US" sz="2000" dirty="0">
                <a:solidFill>
                  <a:srgbClr val="000000"/>
                </a:solidFill>
                <a:latin typeface="Aptos Display" panose="020B0004020202020204" pitchFamily="34" charset="0"/>
              </a:rPr>
              <a:t> </a:t>
            </a:r>
            <a:r>
              <a:rPr lang="en-US" sz="2000" dirty="0">
                <a:solidFill>
                  <a:srgbClr val="0000FF"/>
                </a:solidFill>
                <a:latin typeface="Aptos Display" panose="020B0004020202020204" pitchFamily="34" charset="0"/>
              </a:rPr>
              <a:t>from</a:t>
            </a:r>
            <a:r>
              <a:rPr lang="en-US" sz="2000" dirty="0">
                <a:solidFill>
                  <a:srgbClr val="000000"/>
                </a:solidFill>
                <a:latin typeface="Aptos Display" panose="020B0004020202020204" pitchFamily="34" charset="0"/>
              </a:rPr>
              <a:t> employee</a:t>
            </a:r>
            <a:r>
              <a:rPr lang="en-US" sz="2000" dirty="0">
                <a:solidFill>
                  <a:srgbClr val="808080"/>
                </a:solidFill>
                <a:latin typeface="Aptos Display" panose="020B0004020202020204" pitchFamily="34" charset="0"/>
              </a:rPr>
              <a:t>,</a:t>
            </a:r>
            <a:endParaRPr lang="en-US" sz="2000" dirty="0">
              <a:solidFill>
                <a:srgbClr val="000000"/>
              </a:solidFill>
              <a:latin typeface="Aptos Display" panose="020B0004020202020204" pitchFamily="34" charset="0"/>
            </a:endParaRPr>
          </a:p>
          <a:p>
            <a:r>
              <a:rPr lang="en-US" sz="2000" dirty="0">
                <a:solidFill>
                  <a:srgbClr val="FF00FF"/>
                </a:solidFill>
                <a:latin typeface="Aptos Display" panose="020B0004020202020204" pitchFamily="34" charset="0"/>
              </a:rPr>
              <a:t>sum</a:t>
            </a:r>
            <a:r>
              <a:rPr lang="en-US" sz="2000" dirty="0">
                <a:solidFill>
                  <a:srgbClr val="808080"/>
                </a:solidFill>
                <a:latin typeface="Aptos Display" panose="020B0004020202020204" pitchFamily="34" charset="0"/>
              </a:rPr>
              <a:t>(</a:t>
            </a:r>
            <a:r>
              <a:rPr lang="en-US" sz="2000" dirty="0">
                <a:solidFill>
                  <a:srgbClr val="000000"/>
                </a:solidFill>
                <a:latin typeface="Aptos Display" panose="020B0004020202020204" pitchFamily="34" charset="0"/>
              </a:rPr>
              <a:t>salary</a:t>
            </a:r>
            <a:r>
              <a:rPr lang="en-US" sz="2000" dirty="0">
                <a:solidFill>
                  <a:srgbClr val="808080"/>
                </a:solidFill>
                <a:latin typeface="Aptos Display" panose="020B0004020202020204" pitchFamily="34" charset="0"/>
              </a:rPr>
              <a:t>)</a:t>
            </a:r>
            <a:r>
              <a:rPr lang="en-US" sz="2000" dirty="0">
                <a:solidFill>
                  <a:srgbClr val="000000"/>
                </a:solidFill>
                <a:latin typeface="Aptos Display" panose="020B0004020202020204" pitchFamily="34" charset="0"/>
              </a:rPr>
              <a:t> </a:t>
            </a:r>
            <a:r>
              <a:rPr lang="en-US" sz="2000" dirty="0">
                <a:solidFill>
                  <a:srgbClr val="0000FF"/>
                </a:solidFill>
                <a:latin typeface="Aptos Display" panose="020B0004020202020204" pitchFamily="34" charset="0"/>
              </a:rPr>
              <a:t>over</a:t>
            </a:r>
            <a:r>
              <a:rPr lang="en-US" sz="2000" dirty="0">
                <a:solidFill>
                  <a:srgbClr val="808080"/>
                </a:solidFill>
                <a:latin typeface="Aptos Display" panose="020B0004020202020204" pitchFamily="34" charset="0"/>
              </a:rPr>
              <a:t>(</a:t>
            </a:r>
            <a:r>
              <a:rPr lang="en-US" sz="2000" dirty="0">
                <a:solidFill>
                  <a:srgbClr val="0000FF"/>
                </a:solidFill>
                <a:latin typeface="Aptos Display" panose="020B0004020202020204" pitchFamily="34" charset="0"/>
              </a:rPr>
              <a:t>partition</a:t>
            </a:r>
            <a:r>
              <a:rPr lang="en-US" sz="2000" dirty="0">
                <a:solidFill>
                  <a:srgbClr val="000000"/>
                </a:solidFill>
                <a:latin typeface="Aptos Display" panose="020B0004020202020204" pitchFamily="34" charset="0"/>
              </a:rPr>
              <a:t> </a:t>
            </a:r>
            <a:r>
              <a:rPr lang="en-US" sz="2000" dirty="0">
                <a:solidFill>
                  <a:srgbClr val="0000FF"/>
                </a:solidFill>
                <a:latin typeface="Aptos Display" panose="020B0004020202020204" pitchFamily="34" charset="0"/>
              </a:rPr>
              <a:t>by</a:t>
            </a:r>
            <a:r>
              <a:rPr lang="en-US" sz="2000" dirty="0">
                <a:solidFill>
                  <a:srgbClr val="000000"/>
                </a:solidFill>
                <a:latin typeface="Aptos Display" panose="020B0004020202020204" pitchFamily="34" charset="0"/>
              </a:rPr>
              <a:t> </a:t>
            </a:r>
            <a:r>
              <a:rPr lang="en-US" sz="2000" dirty="0" err="1">
                <a:solidFill>
                  <a:srgbClr val="000000"/>
                </a:solidFill>
                <a:latin typeface="Aptos Display" panose="020B0004020202020204" pitchFamily="34" charset="0"/>
              </a:rPr>
              <a:t>dept_id</a:t>
            </a:r>
            <a:r>
              <a:rPr lang="en-US" sz="2000" dirty="0">
                <a:solidFill>
                  <a:srgbClr val="000000"/>
                </a:solidFill>
                <a:latin typeface="Aptos Display" panose="020B0004020202020204" pitchFamily="34" charset="0"/>
              </a:rPr>
              <a:t> </a:t>
            </a:r>
            <a:r>
              <a:rPr lang="en-US" sz="2000" dirty="0">
                <a:solidFill>
                  <a:srgbClr val="0000FF"/>
                </a:solidFill>
                <a:latin typeface="Aptos Display" panose="020B0004020202020204" pitchFamily="34" charset="0"/>
              </a:rPr>
              <a:t>order</a:t>
            </a:r>
            <a:r>
              <a:rPr lang="en-US" sz="2000" dirty="0">
                <a:solidFill>
                  <a:srgbClr val="000000"/>
                </a:solidFill>
                <a:latin typeface="Aptos Display" panose="020B0004020202020204" pitchFamily="34" charset="0"/>
              </a:rPr>
              <a:t> </a:t>
            </a:r>
            <a:r>
              <a:rPr lang="en-US" sz="2000" dirty="0">
                <a:solidFill>
                  <a:srgbClr val="0000FF"/>
                </a:solidFill>
                <a:latin typeface="Aptos Display" panose="020B0004020202020204" pitchFamily="34" charset="0"/>
              </a:rPr>
              <a:t>by</a:t>
            </a:r>
            <a:r>
              <a:rPr lang="en-US" sz="2000" dirty="0">
                <a:solidFill>
                  <a:srgbClr val="000000"/>
                </a:solidFill>
                <a:latin typeface="Aptos Display" panose="020B0004020202020204" pitchFamily="34" charset="0"/>
              </a:rPr>
              <a:t> </a:t>
            </a:r>
            <a:r>
              <a:rPr lang="en-US" sz="2000" dirty="0" err="1">
                <a:solidFill>
                  <a:srgbClr val="000000"/>
                </a:solidFill>
                <a:latin typeface="Aptos Display" panose="020B0004020202020204" pitchFamily="34" charset="0"/>
              </a:rPr>
              <a:t>emp_age</a:t>
            </a:r>
            <a:r>
              <a:rPr lang="en-US" sz="2000" dirty="0">
                <a:solidFill>
                  <a:srgbClr val="808080"/>
                </a:solidFill>
                <a:latin typeface="Aptos Display" panose="020B0004020202020204" pitchFamily="34" charset="0"/>
              </a:rPr>
              <a:t>)</a:t>
            </a:r>
            <a:r>
              <a:rPr lang="en-US" sz="2000" dirty="0">
                <a:solidFill>
                  <a:srgbClr val="000000"/>
                </a:solidFill>
                <a:latin typeface="Aptos Display" panose="020B0004020202020204" pitchFamily="34" charset="0"/>
              </a:rPr>
              <a:t> </a:t>
            </a:r>
            <a:r>
              <a:rPr lang="en-US" sz="2000" dirty="0">
                <a:solidFill>
                  <a:srgbClr val="0000FF"/>
                </a:solidFill>
                <a:latin typeface="Aptos Display" panose="020B0004020202020204" pitchFamily="34" charset="0"/>
              </a:rPr>
              <a:t>as</a:t>
            </a:r>
            <a:r>
              <a:rPr lang="en-US" sz="2000" dirty="0">
                <a:solidFill>
                  <a:srgbClr val="000000"/>
                </a:solidFill>
                <a:latin typeface="Aptos Display" panose="020B0004020202020204" pitchFamily="34" charset="0"/>
              </a:rPr>
              <a:t> </a:t>
            </a:r>
            <a:r>
              <a:rPr lang="en-US" sz="2000" dirty="0" err="1">
                <a:solidFill>
                  <a:srgbClr val="000000"/>
                </a:solidFill>
                <a:latin typeface="Aptos Display" panose="020B0004020202020204" pitchFamily="34" charset="0"/>
              </a:rPr>
              <a:t>rolling_sum_by_emp_age</a:t>
            </a:r>
            <a:r>
              <a:rPr lang="en-US" sz="2000" dirty="0">
                <a:solidFill>
                  <a:srgbClr val="000000"/>
                </a:solidFill>
                <a:latin typeface="Aptos Display" panose="020B0004020202020204" pitchFamily="34" charset="0"/>
              </a:rPr>
              <a:t> </a:t>
            </a:r>
            <a:r>
              <a:rPr lang="en-US" sz="2000" dirty="0">
                <a:solidFill>
                  <a:srgbClr val="0000FF"/>
                </a:solidFill>
                <a:latin typeface="Aptos Display" panose="020B0004020202020204" pitchFamily="34" charset="0"/>
              </a:rPr>
              <a:t>from</a:t>
            </a:r>
            <a:r>
              <a:rPr lang="en-US" sz="2000" dirty="0">
                <a:solidFill>
                  <a:srgbClr val="000000"/>
                </a:solidFill>
                <a:latin typeface="Aptos Display" panose="020B0004020202020204" pitchFamily="34" charset="0"/>
              </a:rPr>
              <a:t> employee</a:t>
            </a:r>
            <a:r>
              <a:rPr lang="en-US" sz="2000" dirty="0">
                <a:solidFill>
                  <a:srgbClr val="808080"/>
                </a:solidFill>
                <a:latin typeface="Aptos Display" panose="020B0004020202020204" pitchFamily="34" charset="0"/>
              </a:rPr>
              <a:t>;</a:t>
            </a:r>
            <a:endParaRPr lang="en-US" sz="2000" dirty="0">
              <a:latin typeface="Aptos Display" panose="020B0004020202020204" pitchFamily="34" charset="0"/>
            </a:endParaRPr>
          </a:p>
        </p:txBody>
      </p:sp>
    </p:spTree>
    <p:extLst>
      <p:ext uri="{BB962C8B-B14F-4D97-AF65-F5344CB8AC3E}">
        <p14:creationId xmlns:p14="http://schemas.microsoft.com/office/powerpoint/2010/main" val="1258586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5D8A3-5B45-93FC-BE82-3ACB2B6EE740}"/>
              </a:ext>
            </a:extLst>
          </p:cNvPr>
          <p:cNvSpPr>
            <a:spLocks noGrp="1"/>
          </p:cNvSpPr>
          <p:nvPr>
            <p:ph type="title"/>
          </p:nvPr>
        </p:nvSpPr>
        <p:spPr>
          <a:xfrm>
            <a:off x="2864388" y="365126"/>
            <a:ext cx="6951643" cy="582327"/>
          </a:xfrm>
        </p:spPr>
        <p:txBody>
          <a:bodyPr>
            <a:normAutofit fontScale="90000"/>
          </a:bodyPr>
          <a:lstStyle/>
          <a:p>
            <a:r>
              <a:rPr lang="en-US" dirty="0"/>
              <a:t>User Defined Functions in SQL</a:t>
            </a:r>
          </a:p>
        </p:txBody>
      </p:sp>
      <p:sp>
        <p:nvSpPr>
          <p:cNvPr id="3" name="Slide Number Placeholder 2">
            <a:extLst>
              <a:ext uri="{FF2B5EF4-FFF2-40B4-BE49-F238E27FC236}">
                <a16:creationId xmlns:a16="http://schemas.microsoft.com/office/drawing/2014/main" id="{32F2E5A1-D6A4-5F48-51E5-04C6BE811E5D}"/>
              </a:ext>
            </a:extLst>
          </p:cNvPr>
          <p:cNvSpPr>
            <a:spLocks noGrp="1"/>
          </p:cNvSpPr>
          <p:nvPr>
            <p:ph type="sldNum" sz="quarter" idx="12"/>
          </p:nvPr>
        </p:nvSpPr>
        <p:spPr/>
        <p:txBody>
          <a:bodyPr/>
          <a:lstStyle/>
          <a:p>
            <a:fld id="{48F63A3B-78C7-47BE-AE5E-E10140E04643}" type="slidenum">
              <a:rPr lang="en-US" smtClean="0"/>
              <a:pPr/>
              <a:t>25</a:t>
            </a:fld>
            <a:endParaRPr lang="en-US" dirty="0"/>
          </a:p>
        </p:txBody>
      </p:sp>
      <p:sp>
        <p:nvSpPr>
          <p:cNvPr id="6" name="TextBox 5">
            <a:extLst>
              <a:ext uri="{FF2B5EF4-FFF2-40B4-BE49-F238E27FC236}">
                <a16:creationId xmlns:a16="http://schemas.microsoft.com/office/drawing/2014/main" id="{1871B3CE-2F77-CCD6-4DC3-9287FE35C34B}"/>
              </a:ext>
            </a:extLst>
          </p:cNvPr>
          <p:cNvSpPr txBox="1"/>
          <p:nvPr/>
        </p:nvSpPr>
        <p:spPr>
          <a:xfrm>
            <a:off x="425988" y="947453"/>
            <a:ext cx="11439179" cy="6247864"/>
          </a:xfrm>
          <a:prstGeom prst="rect">
            <a:avLst/>
          </a:prstGeom>
          <a:noFill/>
        </p:spPr>
        <p:txBody>
          <a:bodyPr wrap="square" rtlCol="0">
            <a:spAutoFit/>
          </a:bodyPr>
          <a:lstStyle/>
          <a:p>
            <a:pPr defTabSz="914340" eaLnBrk="0" fontAlgn="base" hangingPunct="0">
              <a:spcBef>
                <a:spcPct val="0"/>
              </a:spcBef>
              <a:spcAft>
                <a:spcPct val="0"/>
              </a:spcAft>
            </a:pPr>
            <a:r>
              <a:rPr lang="en-US" altLang="en-US" sz="2000" b="1" dirty="0">
                <a:solidFill>
                  <a:srgbClr val="FF0000"/>
                </a:solidFill>
                <a:latin typeface="Aptos Display" panose="020B0004020202020204" pitchFamily="34" charset="0"/>
              </a:rPr>
              <a:t>User-Defined Functions or (UDFs)</a:t>
            </a:r>
            <a:r>
              <a:rPr lang="en-US" altLang="en-US" sz="2000" dirty="0">
                <a:solidFill>
                  <a:srgbClr val="FF0000"/>
                </a:solidFill>
                <a:latin typeface="Aptos Display" panose="020B0004020202020204" pitchFamily="34" charset="0"/>
              </a:rPr>
              <a:t> </a:t>
            </a:r>
            <a:r>
              <a:rPr lang="en-US" altLang="en-US" sz="2000" dirty="0">
                <a:latin typeface="Aptos Display" panose="020B0004020202020204" pitchFamily="34" charset="0"/>
              </a:rPr>
              <a:t>in SQL are custom functions that users create to perform reusable logic on database objects like tables. UDF are of the following types -</a:t>
            </a:r>
            <a:endParaRPr lang="en-US" altLang="en-US" sz="2000" b="1" dirty="0">
              <a:latin typeface="Aptos Display" panose="020B0004020202020204" pitchFamily="34" charset="0"/>
            </a:endParaRPr>
          </a:p>
          <a:p>
            <a:pPr marL="342878" indent="-342878" defTabSz="914340" eaLnBrk="0" fontAlgn="base" hangingPunct="0">
              <a:spcBef>
                <a:spcPct val="0"/>
              </a:spcBef>
              <a:spcAft>
                <a:spcPct val="0"/>
              </a:spcAft>
              <a:buFont typeface="Wingdings" panose="05000000000000000000" pitchFamily="2" charset="2"/>
              <a:buChar char="q"/>
            </a:pPr>
            <a:r>
              <a:rPr lang="en-US" altLang="en-US" sz="2000" b="1" dirty="0">
                <a:solidFill>
                  <a:srgbClr val="FF0000"/>
                </a:solidFill>
                <a:latin typeface="Aptos Display" panose="020B0004020202020204" pitchFamily="34" charset="0"/>
              </a:rPr>
              <a:t>Scalar Functions</a:t>
            </a:r>
            <a:r>
              <a:rPr lang="en-US" altLang="en-US" sz="2000" dirty="0">
                <a:latin typeface="Aptos Display" panose="020B0004020202020204" pitchFamily="34" charset="0"/>
              </a:rPr>
              <a:t>: Returns a single value (scalar data type such as INT, VARCHAR, etc.) for each call.</a:t>
            </a:r>
          </a:p>
          <a:p>
            <a:pPr marL="342878" indent="-342878" defTabSz="914340" eaLnBrk="0" fontAlgn="base" hangingPunct="0">
              <a:spcBef>
                <a:spcPct val="0"/>
              </a:spcBef>
              <a:spcAft>
                <a:spcPct val="0"/>
              </a:spcAft>
              <a:buFont typeface="Wingdings" panose="05000000000000000000" pitchFamily="2" charset="2"/>
              <a:buChar char="q"/>
            </a:pPr>
            <a:r>
              <a:rPr lang="en-US" altLang="en-US" sz="2000" b="1" dirty="0">
                <a:solidFill>
                  <a:srgbClr val="FF0000"/>
                </a:solidFill>
                <a:latin typeface="Aptos Display" panose="020B0004020202020204" pitchFamily="34" charset="0"/>
              </a:rPr>
              <a:t>Table-Valued Functions (TVF)</a:t>
            </a:r>
            <a:r>
              <a:rPr lang="en-US" altLang="en-US" sz="2000" dirty="0">
                <a:solidFill>
                  <a:srgbClr val="FF0000"/>
                </a:solidFill>
                <a:latin typeface="Aptos Display" panose="020B0004020202020204" pitchFamily="34" charset="0"/>
              </a:rPr>
              <a:t>: </a:t>
            </a:r>
            <a:r>
              <a:rPr lang="en-US" altLang="en-US" sz="2000" dirty="0">
                <a:latin typeface="Aptos Display" panose="020B0004020202020204" pitchFamily="34" charset="0"/>
              </a:rPr>
              <a:t>Returns a table as a result.</a:t>
            </a:r>
          </a:p>
          <a:p>
            <a:pPr lvl="1" defTabSz="914340" eaLnBrk="0" fontAlgn="base" hangingPunct="0">
              <a:spcBef>
                <a:spcPct val="0"/>
              </a:spcBef>
              <a:spcAft>
                <a:spcPct val="0"/>
              </a:spcAft>
            </a:pPr>
            <a:r>
              <a:rPr lang="en-US" altLang="en-US" sz="2000" b="1" dirty="0">
                <a:latin typeface="Aptos Display" panose="020B0004020202020204" pitchFamily="34" charset="0"/>
              </a:rPr>
              <a:t>1.</a:t>
            </a:r>
            <a:r>
              <a:rPr lang="en-US" altLang="en-US" sz="2000" b="1" dirty="0">
                <a:solidFill>
                  <a:srgbClr val="FF0000"/>
                </a:solidFill>
                <a:latin typeface="Aptos Display" panose="020B0004020202020204" pitchFamily="34" charset="0"/>
              </a:rPr>
              <a:t>Inline Table-Valued Functions</a:t>
            </a:r>
            <a:r>
              <a:rPr lang="en-US" altLang="en-US" sz="2000" dirty="0">
                <a:latin typeface="Aptos Display" panose="020B0004020202020204" pitchFamily="34" charset="0"/>
              </a:rPr>
              <a:t>: Contains a single SELECT statement that returns a table.</a:t>
            </a:r>
          </a:p>
          <a:p>
            <a:pPr lvl="1" defTabSz="914340" eaLnBrk="0" fontAlgn="base" hangingPunct="0">
              <a:spcBef>
                <a:spcPct val="0"/>
              </a:spcBef>
              <a:spcAft>
                <a:spcPct val="0"/>
              </a:spcAft>
            </a:pPr>
            <a:r>
              <a:rPr lang="en-US" altLang="en-US" sz="2000" b="1" dirty="0">
                <a:latin typeface="Aptos Display" panose="020B0004020202020204" pitchFamily="34" charset="0"/>
              </a:rPr>
              <a:t>2.</a:t>
            </a:r>
            <a:r>
              <a:rPr lang="en-US" altLang="en-US" sz="2000" b="1" dirty="0">
                <a:solidFill>
                  <a:srgbClr val="FF0000"/>
                </a:solidFill>
                <a:latin typeface="Aptos Display" panose="020B0004020202020204" pitchFamily="34" charset="0"/>
              </a:rPr>
              <a:t>Multi-Statement Table-Valued Functions</a:t>
            </a:r>
            <a:r>
              <a:rPr lang="en-US" altLang="en-US" sz="2000" dirty="0">
                <a:latin typeface="Aptos Display" panose="020B0004020202020204" pitchFamily="34" charset="0"/>
              </a:rPr>
              <a:t>: Can include multiple statements to construct the result set.</a:t>
            </a:r>
          </a:p>
          <a:p>
            <a:pPr lvl="1" defTabSz="914340" eaLnBrk="0" fontAlgn="base" hangingPunct="0">
              <a:spcBef>
                <a:spcPct val="0"/>
              </a:spcBef>
              <a:spcAft>
                <a:spcPct val="0"/>
              </a:spcAft>
            </a:pPr>
            <a:endParaRPr lang="en-US" altLang="en-US" sz="2000" dirty="0">
              <a:latin typeface="Aptos Display" panose="020B0004020202020204" pitchFamily="34" charset="0"/>
            </a:endParaRPr>
          </a:p>
          <a:p>
            <a:pPr lvl="1" defTabSz="914340" eaLnBrk="0" fontAlgn="base" hangingPunct="0">
              <a:spcBef>
                <a:spcPct val="0"/>
              </a:spcBef>
              <a:spcAft>
                <a:spcPct val="0"/>
              </a:spcAft>
            </a:pPr>
            <a:r>
              <a:rPr lang="en-US" altLang="en-US" sz="2000" dirty="0">
                <a:latin typeface="Aptos Display" panose="020B0004020202020204" pitchFamily="34" charset="0"/>
              </a:rPr>
              <a:t>Example: Calculating the age of a person given their birthdate .</a:t>
            </a:r>
          </a:p>
          <a:p>
            <a:pPr lvl="1" defTabSz="914340" eaLnBrk="0" fontAlgn="base" hangingPunct="0">
              <a:spcBef>
                <a:spcPct val="0"/>
              </a:spcBef>
              <a:spcAft>
                <a:spcPct val="0"/>
              </a:spcAft>
            </a:pPr>
            <a:endParaRPr lang="en-US" altLang="en-US" sz="2000" dirty="0">
              <a:latin typeface="Aptos Display" panose="020B0004020202020204" pitchFamily="34" charset="0"/>
            </a:endParaRPr>
          </a:p>
          <a:p>
            <a:pPr lvl="1" defTabSz="914340" eaLnBrk="0" fontAlgn="base" hangingPunct="0">
              <a:spcBef>
                <a:spcPct val="0"/>
              </a:spcBef>
              <a:spcAft>
                <a:spcPct val="0"/>
              </a:spcAft>
            </a:pPr>
            <a:r>
              <a:rPr lang="en-US" altLang="en-US" sz="2000" dirty="0">
                <a:latin typeface="Aptos Display" panose="020B0004020202020204" pitchFamily="34" charset="0"/>
              </a:rPr>
              <a:t>CREATE FUNCTION </a:t>
            </a:r>
            <a:r>
              <a:rPr lang="en-US" altLang="en-US" sz="2000" dirty="0" err="1">
                <a:latin typeface="Aptos Display" panose="020B0004020202020204" pitchFamily="34" charset="0"/>
              </a:rPr>
              <a:t>dbo.CalculateAge</a:t>
            </a:r>
            <a:r>
              <a:rPr lang="en-US" altLang="en-US" sz="2000" dirty="0">
                <a:latin typeface="Aptos Display" panose="020B0004020202020204" pitchFamily="34" charset="0"/>
              </a:rPr>
              <a:t>(@BirthDate DATE)</a:t>
            </a:r>
          </a:p>
          <a:p>
            <a:pPr lvl="1" defTabSz="914340" eaLnBrk="0" fontAlgn="base" hangingPunct="0">
              <a:spcBef>
                <a:spcPct val="0"/>
              </a:spcBef>
              <a:spcAft>
                <a:spcPct val="0"/>
              </a:spcAft>
            </a:pPr>
            <a:r>
              <a:rPr lang="en-US" altLang="en-US" sz="2000" dirty="0">
                <a:latin typeface="Aptos Display" panose="020B0004020202020204" pitchFamily="34" charset="0"/>
              </a:rPr>
              <a:t>RETURNS INT</a:t>
            </a:r>
          </a:p>
          <a:p>
            <a:pPr lvl="1" defTabSz="914340" eaLnBrk="0" fontAlgn="base" hangingPunct="0">
              <a:spcBef>
                <a:spcPct val="0"/>
              </a:spcBef>
              <a:spcAft>
                <a:spcPct val="0"/>
              </a:spcAft>
            </a:pPr>
            <a:r>
              <a:rPr lang="en-US" altLang="en-US" sz="2000" dirty="0">
                <a:latin typeface="Aptos Display" panose="020B0004020202020204" pitchFamily="34" charset="0"/>
              </a:rPr>
              <a:t>AS</a:t>
            </a:r>
          </a:p>
          <a:p>
            <a:pPr lvl="1" defTabSz="914340" eaLnBrk="0" fontAlgn="base" hangingPunct="0">
              <a:spcBef>
                <a:spcPct val="0"/>
              </a:spcBef>
              <a:spcAft>
                <a:spcPct val="0"/>
              </a:spcAft>
            </a:pPr>
            <a:r>
              <a:rPr lang="en-US" altLang="en-US" sz="2000" dirty="0">
                <a:latin typeface="Aptos Display" panose="020B0004020202020204" pitchFamily="34" charset="0"/>
              </a:rPr>
              <a:t>BEGIN</a:t>
            </a:r>
          </a:p>
          <a:p>
            <a:pPr lvl="1" defTabSz="914340" eaLnBrk="0" fontAlgn="base" hangingPunct="0">
              <a:spcBef>
                <a:spcPct val="0"/>
              </a:spcBef>
              <a:spcAft>
                <a:spcPct val="0"/>
              </a:spcAft>
            </a:pPr>
            <a:r>
              <a:rPr lang="en-US" altLang="en-US" sz="2000" dirty="0">
                <a:latin typeface="Aptos Display" panose="020B0004020202020204" pitchFamily="34" charset="0"/>
              </a:rPr>
              <a:t>    RETURN DATEDIFF(YEAR, @BirthDate, GETDATE()) </a:t>
            </a:r>
          </a:p>
          <a:p>
            <a:pPr lvl="1" defTabSz="914340" eaLnBrk="0" fontAlgn="base" hangingPunct="0">
              <a:spcBef>
                <a:spcPct val="0"/>
              </a:spcBef>
              <a:spcAft>
                <a:spcPct val="0"/>
              </a:spcAft>
            </a:pPr>
            <a:r>
              <a:rPr lang="en-US" altLang="en-US" sz="2000" dirty="0">
                <a:latin typeface="Aptos Display" panose="020B0004020202020204" pitchFamily="34" charset="0"/>
              </a:rPr>
              <a:t>           - CASE WHEN DATEADD(YEAR, DATEDIFF(YEAR, @BirthDate, GETDATE()), @BirthDate) &gt; GETDATE() THEN 1 ELSE 0 END;</a:t>
            </a:r>
          </a:p>
          <a:p>
            <a:pPr lvl="1" defTabSz="914340" eaLnBrk="0" fontAlgn="base" hangingPunct="0">
              <a:spcBef>
                <a:spcPct val="0"/>
              </a:spcBef>
              <a:spcAft>
                <a:spcPct val="0"/>
              </a:spcAft>
            </a:pPr>
            <a:r>
              <a:rPr lang="en-US" altLang="en-US" sz="2000" dirty="0">
                <a:latin typeface="Aptos Display" panose="020B0004020202020204" pitchFamily="34" charset="0"/>
              </a:rPr>
              <a:t>END;</a:t>
            </a:r>
            <a:br>
              <a:rPr lang="en-US" altLang="en-US" sz="2000" dirty="0">
                <a:latin typeface="Aptos Display" panose="020B0004020202020204" pitchFamily="34" charset="0"/>
              </a:rPr>
            </a:br>
            <a:r>
              <a:rPr lang="en-US" altLang="en-US" sz="2000" dirty="0">
                <a:latin typeface="Aptos Display" panose="020B0004020202020204" pitchFamily="34" charset="0"/>
              </a:rPr>
              <a:t>Function call - SELECT </a:t>
            </a:r>
            <a:r>
              <a:rPr lang="en-US" altLang="en-US" sz="2000" dirty="0" err="1">
                <a:latin typeface="Aptos Display" panose="020B0004020202020204" pitchFamily="34" charset="0"/>
              </a:rPr>
              <a:t>dbo.CalculateAge</a:t>
            </a:r>
            <a:r>
              <a:rPr lang="en-US" altLang="en-US" sz="2000" dirty="0">
                <a:latin typeface="Aptos Display" panose="020B0004020202020204" pitchFamily="34" charset="0"/>
              </a:rPr>
              <a:t>('1990-05-15') AS Age;</a:t>
            </a:r>
          </a:p>
          <a:p>
            <a:pPr lvl="1" defTabSz="914340" eaLnBrk="0" fontAlgn="base" hangingPunct="0">
              <a:spcBef>
                <a:spcPct val="0"/>
              </a:spcBef>
              <a:spcAft>
                <a:spcPct val="0"/>
              </a:spcAft>
            </a:pPr>
            <a:endParaRPr lang="en-US" altLang="en-US" sz="2000" dirty="0">
              <a:latin typeface="Aptos Display" panose="020B0004020202020204" pitchFamily="34" charset="0"/>
            </a:endParaRPr>
          </a:p>
          <a:p>
            <a:pPr lvl="1" defTabSz="914340" eaLnBrk="0" fontAlgn="base" hangingPunct="0">
              <a:spcBef>
                <a:spcPct val="0"/>
              </a:spcBef>
              <a:spcAft>
                <a:spcPct val="0"/>
              </a:spcAft>
            </a:pPr>
            <a:endParaRPr lang="en-US" altLang="en-US" sz="2000" dirty="0">
              <a:latin typeface="Aptos Display" panose="020B0004020202020204" pitchFamily="34" charset="0"/>
            </a:endParaRPr>
          </a:p>
        </p:txBody>
      </p:sp>
    </p:spTree>
    <p:extLst>
      <p:ext uri="{BB962C8B-B14F-4D97-AF65-F5344CB8AC3E}">
        <p14:creationId xmlns:p14="http://schemas.microsoft.com/office/powerpoint/2010/main" val="884999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7EBC9-B00D-6A2D-5468-E98F71F11B90}"/>
              </a:ext>
            </a:extLst>
          </p:cNvPr>
          <p:cNvSpPr>
            <a:spLocks noGrp="1"/>
          </p:cNvSpPr>
          <p:nvPr>
            <p:ph type="title"/>
          </p:nvPr>
        </p:nvSpPr>
        <p:spPr>
          <a:xfrm>
            <a:off x="3238960" y="365127"/>
            <a:ext cx="5728771" cy="659444"/>
          </a:xfrm>
        </p:spPr>
        <p:txBody>
          <a:bodyPr>
            <a:normAutofit fontScale="90000"/>
          </a:bodyPr>
          <a:lstStyle/>
          <a:p>
            <a:r>
              <a:rPr lang="en-US" dirty="0"/>
              <a:t>Stored Procedures in SQL</a:t>
            </a:r>
          </a:p>
        </p:txBody>
      </p:sp>
      <p:sp>
        <p:nvSpPr>
          <p:cNvPr id="3" name="Slide Number Placeholder 2">
            <a:extLst>
              <a:ext uri="{FF2B5EF4-FFF2-40B4-BE49-F238E27FC236}">
                <a16:creationId xmlns:a16="http://schemas.microsoft.com/office/drawing/2014/main" id="{4B51ABA5-71A7-2C6E-6B28-D573F7DD3B10}"/>
              </a:ext>
            </a:extLst>
          </p:cNvPr>
          <p:cNvSpPr>
            <a:spLocks noGrp="1"/>
          </p:cNvSpPr>
          <p:nvPr>
            <p:ph type="sldNum" sz="quarter" idx="12"/>
          </p:nvPr>
        </p:nvSpPr>
        <p:spPr/>
        <p:txBody>
          <a:bodyPr/>
          <a:lstStyle/>
          <a:p>
            <a:fld id="{48F63A3B-78C7-47BE-AE5E-E10140E04643}" type="slidenum">
              <a:rPr lang="en-US" smtClean="0"/>
              <a:pPr/>
              <a:t>26</a:t>
            </a:fld>
            <a:endParaRPr lang="en-US" dirty="0"/>
          </a:p>
        </p:txBody>
      </p:sp>
      <p:sp>
        <p:nvSpPr>
          <p:cNvPr id="4" name="TextBox 3">
            <a:extLst>
              <a:ext uri="{FF2B5EF4-FFF2-40B4-BE49-F238E27FC236}">
                <a16:creationId xmlns:a16="http://schemas.microsoft.com/office/drawing/2014/main" id="{27647C80-E05F-9B58-FEC0-2D97B17920BA}"/>
              </a:ext>
            </a:extLst>
          </p:cNvPr>
          <p:cNvSpPr txBox="1"/>
          <p:nvPr/>
        </p:nvSpPr>
        <p:spPr>
          <a:xfrm>
            <a:off x="363556" y="848300"/>
            <a:ext cx="11578727" cy="6916580"/>
          </a:xfrm>
          <a:prstGeom prst="rect">
            <a:avLst/>
          </a:prstGeom>
          <a:noFill/>
        </p:spPr>
        <p:txBody>
          <a:bodyPr wrap="square" rtlCol="0">
            <a:spAutoFit/>
          </a:bodyPr>
          <a:lstStyle/>
          <a:p>
            <a:pPr marL="285732" indent="-285732">
              <a:buFont typeface="Wingdings" panose="05000000000000000000" pitchFamily="2" charset="2"/>
              <a:buChar char="q"/>
            </a:pPr>
            <a:r>
              <a:rPr lang="en-US" b="1" dirty="0">
                <a:latin typeface="Aptos Display" panose="020B0004020202020204" pitchFamily="34" charset="0"/>
              </a:rPr>
              <a:t>Stored Procedure</a:t>
            </a:r>
            <a:r>
              <a:rPr lang="en-US" dirty="0">
                <a:latin typeface="Aptos Display" panose="020B0004020202020204" pitchFamily="34" charset="0"/>
              </a:rPr>
              <a:t> is a precompiled collection of one or more SQL statements that are stored in the database and executed as a single unit. </a:t>
            </a:r>
          </a:p>
          <a:p>
            <a:pPr marL="285732" indent="-285732">
              <a:buFont typeface="Wingdings" panose="05000000000000000000" pitchFamily="2" charset="2"/>
              <a:buChar char="q"/>
            </a:pPr>
            <a:endParaRPr lang="en-US" dirty="0">
              <a:latin typeface="Aptos Display" panose="020B0004020202020204" pitchFamily="34" charset="0"/>
            </a:endParaRPr>
          </a:p>
          <a:p>
            <a:pPr marL="285732" indent="-285732">
              <a:buFont typeface="Wingdings" panose="05000000000000000000" pitchFamily="2" charset="2"/>
              <a:buChar char="q"/>
            </a:pPr>
            <a:r>
              <a:rPr lang="en-US" dirty="0">
                <a:latin typeface="Aptos Display" panose="020B0004020202020204" pitchFamily="34" charset="0"/>
              </a:rPr>
              <a:t>Stored procedures can accept input parameters, return output parameters, and can include business logic, loops, conditional statements like IF, LOOP, WHILE, etc. </a:t>
            </a:r>
          </a:p>
          <a:p>
            <a:pPr marL="285732" indent="-285732">
              <a:buFont typeface="Wingdings" panose="05000000000000000000" pitchFamily="2" charset="2"/>
              <a:buChar char="q"/>
            </a:pPr>
            <a:endParaRPr lang="en-US" dirty="0">
              <a:latin typeface="Aptos Display" panose="020B0004020202020204" pitchFamily="34" charset="0"/>
            </a:endParaRPr>
          </a:p>
          <a:p>
            <a:pPr marL="285732" indent="-285732">
              <a:buFont typeface="Wingdings" panose="05000000000000000000" pitchFamily="2" charset="2"/>
              <a:buChar char="q"/>
            </a:pPr>
            <a:r>
              <a:rPr lang="en-US" dirty="0">
                <a:latin typeface="Aptos Display" panose="020B0004020202020204" pitchFamily="34" charset="0"/>
              </a:rPr>
              <a:t>Manually executed by calling EXEC	 . </a:t>
            </a:r>
          </a:p>
          <a:p>
            <a:pPr marL="285732" indent="-285732">
              <a:buFont typeface="Wingdings" panose="05000000000000000000" pitchFamily="2" charset="2"/>
              <a:buChar char="q"/>
            </a:pPr>
            <a:endParaRPr lang="en-US" dirty="0">
              <a:latin typeface="Aptos Display" panose="020B0004020202020204" pitchFamily="34" charset="0"/>
            </a:endParaRPr>
          </a:p>
          <a:p>
            <a:pPr marL="285732" indent="-285732">
              <a:buFont typeface="Wingdings" panose="05000000000000000000" pitchFamily="2" charset="2"/>
              <a:buChar char="q"/>
            </a:pPr>
            <a:r>
              <a:rPr lang="en-US" dirty="0">
                <a:latin typeface="Aptos Display" panose="020B0004020202020204" pitchFamily="34" charset="0"/>
              </a:rPr>
              <a:t>For modular, reusable tasks that can be executed on demand.</a:t>
            </a:r>
            <a:br>
              <a:rPr lang="en-US" dirty="0">
                <a:latin typeface="Aptos Display" panose="020B0004020202020204" pitchFamily="34" charset="0"/>
              </a:rPr>
            </a:br>
            <a:endParaRPr lang="en-US" dirty="0">
              <a:latin typeface="Aptos Display" panose="020B0004020202020204" pitchFamily="34" charset="0"/>
            </a:endParaRPr>
          </a:p>
          <a:p>
            <a:r>
              <a:rPr lang="en-US" dirty="0">
                <a:latin typeface="Aptos Display" panose="020B0004020202020204" pitchFamily="34" charset="0"/>
              </a:rPr>
              <a:t>CREATE PROCEDURE </a:t>
            </a:r>
            <a:r>
              <a:rPr lang="en-US" dirty="0" err="1">
                <a:latin typeface="Aptos Display" panose="020B0004020202020204" pitchFamily="34" charset="0"/>
              </a:rPr>
              <a:t>UpdateEmployeeSalary</a:t>
            </a:r>
            <a:endParaRPr lang="en-US" dirty="0">
              <a:latin typeface="Aptos Display" panose="020B0004020202020204" pitchFamily="34" charset="0"/>
            </a:endParaRPr>
          </a:p>
          <a:p>
            <a:r>
              <a:rPr lang="en-US" dirty="0">
                <a:latin typeface="Aptos Display" panose="020B0004020202020204" pitchFamily="34" charset="0"/>
              </a:rPr>
              <a:t>    @EmployeeID INT,</a:t>
            </a:r>
          </a:p>
          <a:p>
            <a:r>
              <a:rPr lang="en-US" dirty="0">
                <a:latin typeface="Aptos Display" panose="020B0004020202020204" pitchFamily="34" charset="0"/>
              </a:rPr>
              <a:t>    @NewSalary DECIMAL(10, 2)</a:t>
            </a:r>
          </a:p>
          <a:p>
            <a:r>
              <a:rPr lang="en-US" dirty="0">
                <a:latin typeface="Aptos Display" panose="020B0004020202020204" pitchFamily="34" charset="0"/>
              </a:rPr>
              <a:t>AS</a:t>
            </a:r>
          </a:p>
          <a:p>
            <a:r>
              <a:rPr lang="en-US" dirty="0">
                <a:latin typeface="Aptos Display" panose="020B0004020202020204" pitchFamily="34" charset="0"/>
              </a:rPr>
              <a:t>BEGIN</a:t>
            </a:r>
          </a:p>
          <a:p>
            <a:r>
              <a:rPr lang="en-US" dirty="0">
                <a:latin typeface="Aptos Display" panose="020B0004020202020204" pitchFamily="34" charset="0"/>
              </a:rPr>
              <a:t>    UPDATE Employees</a:t>
            </a:r>
          </a:p>
          <a:p>
            <a:r>
              <a:rPr lang="en-US" dirty="0">
                <a:latin typeface="Aptos Display" panose="020B0004020202020204" pitchFamily="34" charset="0"/>
              </a:rPr>
              <a:t>    SET Salary = @NewSalary</a:t>
            </a:r>
          </a:p>
          <a:p>
            <a:r>
              <a:rPr lang="en-US" dirty="0">
                <a:latin typeface="Aptos Display" panose="020B0004020202020204" pitchFamily="34" charset="0"/>
              </a:rPr>
              <a:t>    WHERE </a:t>
            </a:r>
            <a:r>
              <a:rPr lang="en-US" dirty="0" err="1">
                <a:latin typeface="Aptos Display" panose="020B0004020202020204" pitchFamily="34" charset="0"/>
              </a:rPr>
              <a:t>EmployeeID</a:t>
            </a:r>
            <a:r>
              <a:rPr lang="en-US" dirty="0">
                <a:latin typeface="Aptos Display" panose="020B0004020202020204" pitchFamily="34" charset="0"/>
              </a:rPr>
              <a:t> = @EmployeeID;</a:t>
            </a:r>
          </a:p>
          <a:p>
            <a:r>
              <a:rPr lang="en-US" dirty="0">
                <a:latin typeface="Aptos Display" panose="020B0004020202020204" pitchFamily="34" charset="0"/>
              </a:rPr>
              <a:t>END;</a:t>
            </a:r>
          </a:p>
          <a:p>
            <a:endParaRPr lang="en-US" dirty="0">
              <a:latin typeface="Aptos Display" panose="020B0004020202020204" pitchFamily="34" charset="0"/>
            </a:endParaRPr>
          </a:p>
          <a:p>
            <a:r>
              <a:rPr lang="en-US" dirty="0">
                <a:latin typeface="Aptos Display" panose="020B0004020202020204" pitchFamily="34" charset="0"/>
              </a:rPr>
              <a:t>Manually invoked using EXEC </a:t>
            </a:r>
            <a:r>
              <a:rPr lang="en-US" dirty="0" err="1">
                <a:latin typeface="Aptos Display" panose="020B0004020202020204" pitchFamily="34" charset="0"/>
              </a:rPr>
              <a:t>UpdateEmployeeSalary</a:t>
            </a:r>
            <a:r>
              <a:rPr lang="en-US" dirty="0">
                <a:latin typeface="Aptos Display" panose="020B0004020202020204" pitchFamily="34" charset="0"/>
              </a:rPr>
              <a:t> 101, 60000;</a:t>
            </a:r>
          </a:p>
          <a:p>
            <a:endParaRPr lang="en-US" dirty="0"/>
          </a:p>
          <a:p>
            <a:endParaRPr lang="en-US" dirty="0"/>
          </a:p>
          <a:p>
            <a:endParaRPr lang="en-US" dirty="0"/>
          </a:p>
        </p:txBody>
      </p:sp>
    </p:spTree>
    <p:extLst>
      <p:ext uri="{BB962C8B-B14F-4D97-AF65-F5344CB8AC3E}">
        <p14:creationId xmlns:p14="http://schemas.microsoft.com/office/powerpoint/2010/main" val="550499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3FCBF-BD46-B639-0458-9FB61AA4A9AB}"/>
              </a:ext>
            </a:extLst>
          </p:cNvPr>
          <p:cNvSpPr>
            <a:spLocks noGrp="1"/>
          </p:cNvSpPr>
          <p:nvPr>
            <p:ph type="title"/>
          </p:nvPr>
        </p:nvSpPr>
        <p:spPr>
          <a:xfrm>
            <a:off x="3822853" y="365127"/>
            <a:ext cx="3701667" cy="747579"/>
          </a:xfrm>
        </p:spPr>
        <p:txBody>
          <a:bodyPr>
            <a:normAutofit/>
          </a:bodyPr>
          <a:lstStyle/>
          <a:p>
            <a:r>
              <a:rPr lang="en-US" sz="4000" dirty="0"/>
              <a:t>Triggers in SQL</a:t>
            </a:r>
          </a:p>
        </p:txBody>
      </p:sp>
      <p:sp>
        <p:nvSpPr>
          <p:cNvPr id="3" name="Slide Number Placeholder 2">
            <a:extLst>
              <a:ext uri="{FF2B5EF4-FFF2-40B4-BE49-F238E27FC236}">
                <a16:creationId xmlns:a16="http://schemas.microsoft.com/office/drawing/2014/main" id="{D30643B5-24B9-1654-E528-F38E3B53CAE5}"/>
              </a:ext>
            </a:extLst>
          </p:cNvPr>
          <p:cNvSpPr>
            <a:spLocks noGrp="1"/>
          </p:cNvSpPr>
          <p:nvPr>
            <p:ph type="sldNum" sz="quarter" idx="12"/>
          </p:nvPr>
        </p:nvSpPr>
        <p:spPr/>
        <p:txBody>
          <a:bodyPr/>
          <a:lstStyle/>
          <a:p>
            <a:fld id="{48F63A3B-78C7-47BE-AE5E-E10140E04643}" type="slidenum">
              <a:rPr lang="en-US" smtClean="0"/>
              <a:pPr/>
              <a:t>27</a:t>
            </a:fld>
            <a:endParaRPr lang="en-US" dirty="0"/>
          </a:p>
        </p:txBody>
      </p:sp>
      <p:sp>
        <p:nvSpPr>
          <p:cNvPr id="4" name="TextBox 3">
            <a:extLst>
              <a:ext uri="{FF2B5EF4-FFF2-40B4-BE49-F238E27FC236}">
                <a16:creationId xmlns:a16="http://schemas.microsoft.com/office/drawing/2014/main" id="{F597C793-2BC3-3B7D-9034-F9BD3387C9A5}"/>
              </a:ext>
            </a:extLst>
          </p:cNvPr>
          <p:cNvSpPr txBox="1"/>
          <p:nvPr/>
        </p:nvSpPr>
        <p:spPr>
          <a:xfrm>
            <a:off x="407624" y="958468"/>
            <a:ext cx="11633812" cy="6032421"/>
          </a:xfrm>
          <a:prstGeom prst="rect">
            <a:avLst/>
          </a:prstGeom>
          <a:noFill/>
        </p:spPr>
        <p:txBody>
          <a:bodyPr wrap="square" rtlCol="0">
            <a:spAutoFit/>
          </a:bodyPr>
          <a:lstStyle/>
          <a:p>
            <a:pPr marL="285732" indent="-285732">
              <a:buFont typeface="Wingdings" panose="05000000000000000000" pitchFamily="2" charset="2"/>
              <a:buChar char="q"/>
            </a:pPr>
            <a:r>
              <a:rPr lang="en-US" sz="1600" b="1" dirty="0">
                <a:latin typeface="Aptos Display" panose="020B0004020202020204" pitchFamily="34" charset="0"/>
              </a:rPr>
              <a:t>Triggers</a:t>
            </a:r>
            <a:r>
              <a:rPr lang="en-US" sz="1600" dirty="0">
                <a:latin typeface="Aptos Display" panose="020B0004020202020204" pitchFamily="34" charset="0"/>
              </a:rPr>
              <a:t> are a special type of stored procedure that automatically executes in response to specific events on a table, such as INSERT, UPDATE, or DELETE. Unlike stored procedures, triggers cannot be manually executed; they are executed automatically when a specific event occurs.</a:t>
            </a:r>
          </a:p>
          <a:p>
            <a:pPr marL="285732" indent="-285732">
              <a:buFont typeface="Wingdings" panose="05000000000000000000" pitchFamily="2" charset="2"/>
              <a:buChar char="q"/>
            </a:pPr>
            <a:endParaRPr lang="en-US" sz="1600" dirty="0">
              <a:latin typeface="Aptos Display" panose="020B0004020202020204" pitchFamily="34" charset="0"/>
            </a:endParaRPr>
          </a:p>
          <a:p>
            <a:pPr marL="285732" indent="-285732">
              <a:buFont typeface="Wingdings" panose="05000000000000000000" pitchFamily="2" charset="2"/>
              <a:buChar char="q"/>
            </a:pPr>
            <a:r>
              <a:rPr lang="en-US" sz="1600" dirty="0">
                <a:latin typeface="Aptos Display" panose="020B0004020202020204" pitchFamily="34" charset="0"/>
              </a:rPr>
              <a:t>Automatically enforces data integrity or performs actions on data changes</a:t>
            </a:r>
          </a:p>
          <a:p>
            <a:pPr marL="285732" indent="-285732">
              <a:buFont typeface="Wingdings" panose="05000000000000000000" pitchFamily="2" charset="2"/>
              <a:buChar char="q"/>
            </a:pPr>
            <a:endParaRPr lang="en-US" sz="1600" dirty="0">
              <a:latin typeface="Aptos Display" panose="020B0004020202020204" pitchFamily="34" charset="0"/>
            </a:endParaRPr>
          </a:p>
          <a:p>
            <a:pPr marL="285732" indent="-285732">
              <a:buFont typeface="Wingdings" panose="05000000000000000000" pitchFamily="2" charset="2"/>
              <a:buChar char="q"/>
            </a:pPr>
            <a:r>
              <a:rPr lang="en-US" sz="1600" dirty="0">
                <a:latin typeface="Aptos Display" panose="020B0004020202020204" pitchFamily="34" charset="0"/>
              </a:rPr>
              <a:t>Triggers can automatically record changes made to a table in an audit log table whenever data is inserted, updated, or deleted. This is crucial for maintaining an audit trail of who made changes and when.</a:t>
            </a:r>
          </a:p>
          <a:p>
            <a:pPr marL="285732" indent="-285732">
              <a:buFont typeface="Wingdings" panose="05000000000000000000" pitchFamily="2" charset="2"/>
              <a:buChar char="q"/>
            </a:pPr>
            <a:endParaRPr lang="en-US" sz="1600" dirty="0">
              <a:latin typeface="Aptos Display" panose="020B0004020202020204" pitchFamily="34" charset="0"/>
            </a:endParaRPr>
          </a:p>
          <a:p>
            <a:pPr marL="285732" indent="-285732">
              <a:buFont typeface="Wingdings" panose="05000000000000000000" pitchFamily="2" charset="2"/>
              <a:buChar char="q"/>
            </a:pPr>
            <a:r>
              <a:rPr lang="en-US" sz="1600" dirty="0">
                <a:latin typeface="Aptos Display" panose="020B0004020202020204" pitchFamily="34" charset="0"/>
              </a:rPr>
              <a:t>Triggers help cascading updates or deletes ensure that changes in one table automatically propagate to related tables to maintain referential integrity. For instance, if a record in a parent table is updated or deleted, related records in child tables are updated or deleted automatically. If an order is deleted from the Orders table, you want to automatically delete all related records from the </a:t>
            </a:r>
            <a:r>
              <a:rPr lang="en-US" sz="1600" dirty="0" err="1">
                <a:latin typeface="Aptos Display" panose="020B0004020202020204" pitchFamily="34" charset="0"/>
              </a:rPr>
              <a:t>OrderDetails</a:t>
            </a:r>
            <a:r>
              <a:rPr lang="en-US" sz="1600" dirty="0">
                <a:latin typeface="Aptos Display" panose="020B0004020202020204" pitchFamily="34" charset="0"/>
              </a:rPr>
              <a:t> table.</a:t>
            </a:r>
            <a:br>
              <a:rPr lang="en-US" sz="1600" dirty="0">
                <a:latin typeface="Aptos Display" panose="020B0004020202020204" pitchFamily="34" charset="0"/>
              </a:rPr>
            </a:br>
            <a:endParaRPr lang="en-US" sz="1600" dirty="0">
              <a:latin typeface="Aptos Display" panose="020B0004020202020204" pitchFamily="34" charset="0"/>
            </a:endParaRPr>
          </a:p>
          <a:p>
            <a:r>
              <a:rPr lang="en-US" sz="1600" dirty="0">
                <a:latin typeface="Aptos Display" panose="020B0004020202020204" pitchFamily="34" charset="0"/>
              </a:rPr>
              <a:t>CREATE TRIGGER </a:t>
            </a:r>
            <a:r>
              <a:rPr lang="en-US" sz="1600" dirty="0" err="1">
                <a:latin typeface="Aptos Display" panose="020B0004020202020204" pitchFamily="34" charset="0"/>
              </a:rPr>
              <a:t>UpdateEmployeeAudit</a:t>
            </a:r>
            <a:endParaRPr lang="en-US" sz="1600" dirty="0">
              <a:latin typeface="Aptos Display" panose="020B0004020202020204" pitchFamily="34" charset="0"/>
            </a:endParaRPr>
          </a:p>
          <a:p>
            <a:r>
              <a:rPr lang="en-US" sz="1600" dirty="0">
                <a:latin typeface="Aptos Display" panose="020B0004020202020204" pitchFamily="34" charset="0"/>
              </a:rPr>
              <a:t>ON Employees</a:t>
            </a:r>
          </a:p>
          <a:p>
            <a:r>
              <a:rPr lang="en-US" sz="1600" dirty="0">
                <a:latin typeface="Aptos Display" panose="020B0004020202020204" pitchFamily="34" charset="0"/>
              </a:rPr>
              <a:t>AFTER UPDATE</a:t>
            </a:r>
          </a:p>
          <a:p>
            <a:r>
              <a:rPr lang="en-US" sz="1600" dirty="0">
                <a:latin typeface="Aptos Display" panose="020B0004020202020204" pitchFamily="34" charset="0"/>
              </a:rPr>
              <a:t>AS</a:t>
            </a:r>
          </a:p>
          <a:p>
            <a:r>
              <a:rPr lang="en-US" sz="1600" dirty="0">
                <a:latin typeface="Aptos Display" panose="020B0004020202020204" pitchFamily="34" charset="0"/>
              </a:rPr>
              <a:t>BEGIN</a:t>
            </a:r>
          </a:p>
          <a:p>
            <a:r>
              <a:rPr lang="en-US" sz="1600" dirty="0">
                <a:latin typeface="Aptos Display" panose="020B0004020202020204" pitchFamily="34" charset="0"/>
              </a:rPr>
              <a:t>    INSERT INTO </a:t>
            </a:r>
            <a:r>
              <a:rPr lang="en-US" sz="1600" dirty="0" err="1">
                <a:latin typeface="Aptos Display" panose="020B0004020202020204" pitchFamily="34" charset="0"/>
              </a:rPr>
              <a:t>EmployeeAudit</a:t>
            </a:r>
            <a:r>
              <a:rPr lang="en-US" sz="1600" dirty="0">
                <a:latin typeface="Aptos Display" panose="020B0004020202020204" pitchFamily="34" charset="0"/>
              </a:rPr>
              <a:t> (</a:t>
            </a:r>
            <a:r>
              <a:rPr lang="en-US" sz="1600" dirty="0" err="1">
                <a:latin typeface="Aptos Display" panose="020B0004020202020204" pitchFamily="34" charset="0"/>
              </a:rPr>
              <a:t>EmployeeID</a:t>
            </a:r>
            <a:r>
              <a:rPr lang="en-US" sz="1600" dirty="0">
                <a:latin typeface="Aptos Display" panose="020B0004020202020204" pitchFamily="34" charset="0"/>
              </a:rPr>
              <a:t>, Action, </a:t>
            </a:r>
            <a:r>
              <a:rPr lang="en-US" sz="1600" dirty="0" err="1">
                <a:latin typeface="Aptos Display" panose="020B0004020202020204" pitchFamily="34" charset="0"/>
              </a:rPr>
              <a:t>LogDate</a:t>
            </a:r>
            <a:r>
              <a:rPr lang="en-US" sz="1600" dirty="0">
                <a:latin typeface="Aptos Display" panose="020B0004020202020204" pitchFamily="34" charset="0"/>
              </a:rPr>
              <a:t>)</a:t>
            </a:r>
          </a:p>
          <a:p>
            <a:r>
              <a:rPr lang="en-US" sz="1600" dirty="0">
                <a:latin typeface="Aptos Display" panose="020B0004020202020204" pitchFamily="34" charset="0"/>
              </a:rPr>
              <a:t>    SELECT </a:t>
            </a:r>
            <a:r>
              <a:rPr lang="en-US" sz="1600" dirty="0" err="1">
                <a:latin typeface="Aptos Display" panose="020B0004020202020204" pitchFamily="34" charset="0"/>
              </a:rPr>
              <a:t>i.EmployeeID</a:t>
            </a:r>
            <a:r>
              <a:rPr lang="en-US" sz="1600" dirty="0">
                <a:latin typeface="Aptos Display" panose="020B0004020202020204" pitchFamily="34" charset="0"/>
              </a:rPr>
              <a:t>, 'UPDATE', GETDATE()</a:t>
            </a:r>
          </a:p>
          <a:p>
            <a:r>
              <a:rPr lang="en-US" sz="1600" dirty="0">
                <a:latin typeface="Aptos Display" panose="020B0004020202020204" pitchFamily="34" charset="0"/>
              </a:rPr>
              <a:t>    FROM inserted </a:t>
            </a:r>
            <a:r>
              <a:rPr lang="en-US" sz="1600" dirty="0" err="1">
                <a:latin typeface="Aptos Display" panose="020B0004020202020204" pitchFamily="34" charset="0"/>
              </a:rPr>
              <a:t>i</a:t>
            </a:r>
            <a:r>
              <a:rPr lang="en-US" sz="1600" dirty="0">
                <a:latin typeface="Aptos Display" panose="020B0004020202020204" pitchFamily="34" charset="0"/>
              </a:rPr>
              <a:t>;</a:t>
            </a:r>
          </a:p>
          <a:p>
            <a:r>
              <a:rPr lang="en-US" sz="1600" dirty="0">
                <a:latin typeface="Aptos Display" panose="020B0004020202020204" pitchFamily="34" charset="0"/>
              </a:rPr>
              <a:t>END;</a:t>
            </a:r>
          </a:p>
          <a:p>
            <a:endParaRPr lang="en-US" dirty="0"/>
          </a:p>
        </p:txBody>
      </p:sp>
      <p:sp>
        <p:nvSpPr>
          <p:cNvPr id="10" name="TextBox 9">
            <a:extLst>
              <a:ext uri="{FF2B5EF4-FFF2-40B4-BE49-F238E27FC236}">
                <a16:creationId xmlns:a16="http://schemas.microsoft.com/office/drawing/2014/main" id="{2A8C4D50-E9C4-AC08-13A9-F886F067364F}"/>
              </a:ext>
            </a:extLst>
          </p:cNvPr>
          <p:cNvSpPr txBox="1"/>
          <p:nvPr/>
        </p:nvSpPr>
        <p:spPr>
          <a:xfrm>
            <a:off x="7006729" y="4186412"/>
            <a:ext cx="3966073" cy="646331"/>
          </a:xfrm>
          <a:prstGeom prst="rect">
            <a:avLst/>
          </a:prstGeom>
          <a:noFill/>
        </p:spPr>
        <p:txBody>
          <a:bodyPr wrap="square" rtlCol="0">
            <a:spAutoFit/>
          </a:bodyPr>
          <a:lstStyle/>
          <a:p>
            <a:r>
              <a:rPr lang="en-US" dirty="0">
                <a:latin typeface="Aptos Display" panose="020B0004020202020204" pitchFamily="34" charset="0"/>
              </a:rPr>
              <a:t>Automatically invoked after an UPDATE operation on the Employees table.</a:t>
            </a:r>
          </a:p>
        </p:txBody>
      </p:sp>
    </p:spTree>
    <p:extLst>
      <p:ext uri="{BB962C8B-B14F-4D97-AF65-F5344CB8AC3E}">
        <p14:creationId xmlns:p14="http://schemas.microsoft.com/office/powerpoint/2010/main" val="2645402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0CA21-4D70-F394-89EF-6B49687C5B64}"/>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E7AF0D58-5E7B-2076-1E61-A30540285C3E}"/>
              </a:ext>
            </a:extLst>
          </p:cNvPr>
          <p:cNvSpPr>
            <a:spLocks noGrp="1"/>
          </p:cNvSpPr>
          <p:nvPr>
            <p:ph type="sldNum" sz="quarter" idx="12"/>
          </p:nvPr>
        </p:nvSpPr>
        <p:spPr/>
        <p:txBody>
          <a:bodyPr/>
          <a:lstStyle/>
          <a:p>
            <a:fld id="{48F63A3B-78C7-47BE-AE5E-E10140E04643}" type="slidenum">
              <a:rPr lang="en-US" smtClean="0"/>
              <a:pPr/>
              <a:t>28</a:t>
            </a:fld>
            <a:endParaRPr lang="en-US" dirty="0"/>
          </a:p>
        </p:txBody>
      </p:sp>
    </p:spTree>
    <p:extLst>
      <p:ext uri="{BB962C8B-B14F-4D97-AF65-F5344CB8AC3E}">
        <p14:creationId xmlns:p14="http://schemas.microsoft.com/office/powerpoint/2010/main" val="577811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6CD17-B8CB-6C80-68E0-227A9E72ADA2}"/>
              </a:ext>
            </a:extLst>
          </p:cNvPr>
          <p:cNvSpPr>
            <a:spLocks noGrp="1"/>
          </p:cNvSpPr>
          <p:nvPr>
            <p:ph type="title"/>
          </p:nvPr>
        </p:nvSpPr>
        <p:spPr>
          <a:xfrm>
            <a:off x="3678149" y="313500"/>
            <a:ext cx="5095983" cy="531905"/>
          </a:xfrm>
        </p:spPr>
        <p:txBody>
          <a:bodyPr>
            <a:noAutofit/>
          </a:bodyPr>
          <a:lstStyle/>
          <a:p>
            <a:r>
              <a:rPr lang="en-US" sz="4000" dirty="0"/>
              <a:t>SQL Command Types</a:t>
            </a:r>
          </a:p>
        </p:txBody>
      </p:sp>
      <p:sp>
        <p:nvSpPr>
          <p:cNvPr id="3" name="Slide Number Placeholder 2">
            <a:extLst>
              <a:ext uri="{FF2B5EF4-FFF2-40B4-BE49-F238E27FC236}">
                <a16:creationId xmlns:a16="http://schemas.microsoft.com/office/drawing/2014/main" id="{63EC14DB-A5AF-AAF6-EC41-DE0DA647AB10}"/>
              </a:ext>
            </a:extLst>
          </p:cNvPr>
          <p:cNvSpPr>
            <a:spLocks noGrp="1"/>
          </p:cNvSpPr>
          <p:nvPr>
            <p:ph type="sldNum" sz="quarter" idx="12"/>
          </p:nvPr>
        </p:nvSpPr>
        <p:spPr/>
        <p:txBody>
          <a:bodyPr/>
          <a:lstStyle/>
          <a:p>
            <a:fld id="{48F63A3B-78C7-47BE-AE5E-E10140E04643}" type="slidenum">
              <a:rPr lang="en-US" smtClean="0"/>
              <a:pPr/>
              <a:t>3</a:t>
            </a:fld>
            <a:endParaRPr lang="en-US" dirty="0"/>
          </a:p>
        </p:txBody>
      </p:sp>
      <p:pic>
        <p:nvPicPr>
          <p:cNvPr id="5" name="Picture 4">
            <a:extLst>
              <a:ext uri="{FF2B5EF4-FFF2-40B4-BE49-F238E27FC236}">
                <a16:creationId xmlns:a16="http://schemas.microsoft.com/office/drawing/2014/main" id="{8CFA59D9-95E2-6AED-E893-BACC0284F100}"/>
              </a:ext>
            </a:extLst>
          </p:cNvPr>
          <p:cNvPicPr>
            <a:picLocks noChangeAspect="1"/>
          </p:cNvPicPr>
          <p:nvPr/>
        </p:nvPicPr>
        <p:blipFill>
          <a:blip r:embed="rId2"/>
          <a:stretch>
            <a:fillRect/>
          </a:stretch>
        </p:blipFill>
        <p:spPr>
          <a:xfrm>
            <a:off x="1520328" y="1063539"/>
            <a:ext cx="9524600" cy="5480965"/>
          </a:xfrm>
          <a:prstGeom prst="rect">
            <a:avLst/>
          </a:prstGeom>
        </p:spPr>
      </p:pic>
      <p:sp>
        <p:nvSpPr>
          <p:cNvPr id="6" name="TextBox 5">
            <a:extLst>
              <a:ext uri="{FF2B5EF4-FFF2-40B4-BE49-F238E27FC236}">
                <a16:creationId xmlns:a16="http://schemas.microsoft.com/office/drawing/2014/main" id="{9B8C2DF6-1DF2-664E-ECBD-57D4C95B5880}"/>
              </a:ext>
            </a:extLst>
          </p:cNvPr>
          <p:cNvSpPr txBox="1"/>
          <p:nvPr/>
        </p:nvSpPr>
        <p:spPr>
          <a:xfrm>
            <a:off x="9544694" y="1577364"/>
            <a:ext cx="1325367" cy="400110"/>
          </a:xfrm>
          <a:prstGeom prst="rect">
            <a:avLst/>
          </a:prstGeom>
          <a:noFill/>
        </p:spPr>
        <p:txBody>
          <a:bodyPr wrap="square" rtlCol="0">
            <a:spAutoFit/>
          </a:bodyPr>
          <a:lstStyle/>
          <a:p>
            <a:r>
              <a:rPr lang="en-US" dirty="0"/>
              <a:t>(</a:t>
            </a:r>
            <a:r>
              <a:rPr lang="en-US" sz="2000" dirty="0"/>
              <a:t>DQL</a:t>
            </a:r>
            <a:r>
              <a:rPr lang="en-US" dirty="0"/>
              <a:t>)</a:t>
            </a:r>
          </a:p>
        </p:txBody>
      </p:sp>
      <p:sp>
        <p:nvSpPr>
          <p:cNvPr id="7" name="TextBox 6">
            <a:extLst>
              <a:ext uri="{FF2B5EF4-FFF2-40B4-BE49-F238E27FC236}">
                <a16:creationId xmlns:a16="http://schemas.microsoft.com/office/drawing/2014/main" id="{EDB8999F-68A9-6A08-D4B0-AA6D3CF0CE26}"/>
              </a:ext>
            </a:extLst>
          </p:cNvPr>
          <p:cNvSpPr txBox="1"/>
          <p:nvPr/>
        </p:nvSpPr>
        <p:spPr>
          <a:xfrm>
            <a:off x="9914563" y="5956241"/>
            <a:ext cx="955496" cy="400110"/>
          </a:xfrm>
          <a:prstGeom prst="rect">
            <a:avLst/>
          </a:prstGeom>
          <a:noFill/>
        </p:spPr>
        <p:txBody>
          <a:bodyPr wrap="square" rtlCol="0">
            <a:spAutoFit/>
          </a:bodyPr>
          <a:lstStyle/>
          <a:p>
            <a:r>
              <a:rPr lang="en-US" sz="2000" dirty="0"/>
              <a:t>(TCL)</a:t>
            </a:r>
          </a:p>
        </p:txBody>
      </p:sp>
    </p:spTree>
    <p:extLst>
      <p:ext uri="{BB962C8B-B14F-4D97-AF65-F5344CB8AC3E}">
        <p14:creationId xmlns:p14="http://schemas.microsoft.com/office/powerpoint/2010/main" val="3917177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86679-3A0F-C5E8-22A1-D58E5A84682F}"/>
              </a:ext>
            </a:extLst>
          </p:cNvPr>
          <p:cNvSpPr>
            <a:spLocks noGrp="1"/>
          </p:cNvSpPr>
          <p:nvPr>
            <p:ph type="title"/>
          </p:nvPr>
        </p:nvSpPr>
        <p:spPr>
          <a:xfrm>
            <a:off x="2989781" y="365126"/>
            <a:ext cx="6719299" cy="867775"/>
          </a:xfrm>
        </p:spPr>
        <p:txBody>
          <a:bodyPr>
            <a:normAutofit/>
          </a:bodyPr>
          <a:lstStyle/>
          <a:p>
            <a:r>
              <a:rPr lang="en-US" sz="4000" dirty="0"/>
              <a:t>Delete Vs Truncate Vs Drop</a:t>
            </a:r>
          </a:p>
        </p:txBody>
      </p:sp>
      <p:sp>
        <p:nvSpPr>
          <p:cNvPr id="3" name="Slide Number Placeholder 2">
            <a:extLst>
              <a:ext uri="{FF2B5EF4-FFF2-40B4-BE49-F238E27FC236}">
                <a16:creationId xmlns:a16="http://schemas.microsoft.com/office/drawing/2014/main" id="{6A02665A-11DF-7C8C-F26A-963E93A4EBCF}"/>
              </a:ext>
            </a:extLst>
          </p:cNvPr>
          <p:cNvSpPr>
            <a:spLocks noGrp="1"/>
          </p:cNvSpPr>
          <p:nvPr>
            <p:ph type="sldNum" sz="quarter" idx="12"/>
          </p:nvPr>
        </p:nvSpPr>
        <p:spPr/>
        <p:txBody>
          <a:bodyPr/>
          <a:lstStyle/>
          <a:p>
            <a:fld id="{48F63A3B-78C7-47BE-AE5E-E10140E04643}" type="slidenum">
              <a:rPr lang="en-US" smtClean="0"/>
              <a:pPr/>
              <a:t>4</a:t>
            </a:fld>
            <a:endParaRPr lang="en-US" dirty="0"/>
          </a:p>
        </p:txBody>
      </p:sp>
      <p:graphicFrame>
        <p:nvGraphicFramePr>
          <p:cNvPr id="4" name="Table 3">
            <a:extLst>
              <a:ext uri="{FF2B5EF4-FFF2-40B4-BE49-F238E27FC236}">
                <a16:creationId xmlns:a16="http://schemas.microsoft.com/office/drawing/2014/main" id="{26549E39-25CE-FE2C-FE12-2F0F1427262F}"/>
              </a:ext>
            </a:extLst>
          </p:cNvPr>
          <p:cNvGraphicFramePr>
            <a:graphicFrameLocks noGrp="1"/>
          </p:cNvGraphicFramePr>
          <p:nvPr>
            <p:extLst>
              <p:ext uri="{D42A27DB-BD31-4B8C-83A1-F6EECF244321}">
                <p14:modId xmlns:p14="http://schemas.microsoft.com/office/powerpoint/2010/main" val="1629239263"/>
              </p:ext>
            </p:extLst>
          </p:nvPr>
        </p:nvGraphicFramePr>
        <p:xfrm>
          <a:off x="528812" y="1164638"/>
          <a:ext cx="11104363" cy="5259974"/>
        </p:xfrm>
        <a:graphic>
          <a:graphicData uri="http://schemas.openxmlformats.org/drawingml/2006/table">
            <a:tbl>
              <a:tblPr firstRow="1">
                <a:tableStyleId>{616DA210-FB5B-4158-B5E0-FEB733F419BA}</a:tableStyleId>
              </a:tblPr>
              <a:tblGrid>
                <a:gridCol w="3706061">
                  <a:extLst>
                    <a:ext uri="{9D8B030D-6E8A-4147-A177-3AD203B41FA5}">
                      <a16:colId xmlns:a16="http://schemas.microsoft.com/office/drawing/2014/main" val="2505575050"/>
                    </a:ext>
                  </a:extLst>
                </a:gridCol>
                <a:gridCol w="3699151">
                  <a:extLst>
                    <a:ext uri="{9D8B030D-6E8A-4147-A177-3AD203B41FA5}">
                      <a16:colId xmlns:a16="http://schemas.microsoft.com/office/drawing/2014/main" val="4095610056"/>
                    </a:ext>
                  </a:extLst>
                </a:gridCol>
                <a:gridCol w="3699151">
                  <a:extLst>
                    <a:ext uri="{9D8B030D-6E8A-4147-A177-3AD203B41FA5}">
                      <a16:colId xmlns:a16="http://schemas.microsoft.com/office/drawing/2014/main" val="3303567708"/>
                    </a:ext>
                  </a:extLst>
                </a:gridCol>
              </a:tblGrid>
              <a:tr h="1508727">
                <a:tc>
                  <a:txBody>
                    <a:bodyPr/>
                    <a:lstStyle/>
                    <a:p>
                      <a:pPr algn="ctr"/>
                      <a:endParaRPr lang="en-US" sz="2000" dirty="0">
                        <a:latin typeface="Aptos Display" panose="020B0004020202020204" pitchFamily="34" charset="0"/>
                      </a:endParaRPr>
                    </a:p>
                    <a:p>
                      <a:pPr algn="ctr"/>
                      <a:r>
                        <a:rPr lang="en-US" sz="2000" dirty="0">
                          <a:latin typeface="Aptos Display" panose="020B0004020202020204" pitchFamily="34" charset="0"/>
                        </a:rPr>
                        <a:t>DELETE</a:t>
                      </a:r>
                    </a:p>
                  </a:txBody>
                  <a:tcPr/>
                </a:tc>
                <a:tc>
                  <a:txBody>
                    <a:bodyPr/>
                    <a:lstStyle/>
                    <a:p>
                      <a:pPr algn="ctr"/>
                      <a:endParaRPr lang="en-US" sz="2000" dirty="0">
                        <a:latin typeface="Aptos Display" panose="020B0004020202020204" pitchFamily="34" charset="0"/>
                      </a:endParaRPr>
                    </a:p>
                    <a:p>
                      <a:pPr algn="ctr"/>
                      <a:r>
                        <a:rPr lang="en-US" sz="2000" dirty="0">
                          <a:latin typeface="Aptos Display" panose="020B0004020202020204" pitchFamily="34" charset="0"/>
                        </a:rPr>
                        <a:t>TRUNCATE</a:t>
                      </a:r>
                    </a:p>
                  </a:txBody>
                  <a:tcPr/>
                </a:tc>
                <a:tc>
                  <a:txBody>
                    <a:bodyPr/>
                    <a:lstStyle/>
                    <a:p>
                      <a:pPr algn="ctr"/>
                      <a:endParaRPr lang="en-US" sz="2000" dirty="0">
                        <a:latin typeface="Aptos Display" panose="020B0004020202020204" pitchFamily="34" charset="0"/>
                      </a:endParaRPr>
                    </a:p>
                    <a:p>
                      <a:pPr algn="ctr"/>
                      <a:r>
                        <a:rPr lang="en-US" sz="2000" dirty="0">
                          <a:latin typeface="Aptos Display" panose="020B0004020202020204" pitchFamily="34" charset="0"/>
                        </a:rPr>
                        <a:t>DROP</a:t>
                      </a:r>
                    </a:p>
                  </a:txBody>
                  <a:tcPr/>
                </a:tc>
                <a:extLst>
                  <a:ext uri="{0D108BD9-81ED-4DB2-BD59-A6C34878D82A}">
                    <a16:rowId xmlns:a16="http://schemas.microsoft.com/office/drawing/2014/main" val="1415171459"/>
                  </a:ext>
                </a:extLst>
              </a:tr>
              <a:tr h="3751247">
                <a:tc>
                  <a:txBody>
                    <a:bodyPr/>
                    <a:lstStyle/>
                    <a:p>
                      <a:pPr marL="342900" indent="-342900">
                        <a:buFont typeface="Wingdings" panose="05000000000000000000" pitchFamily="2" charset="2"/>
                        <a:buChar char="q"/>
                      </a:pPr>
                      <a:r>
                        <a:rPr lang="en-US" sz="2000" dirty="0">
                          <a:latin typeface="Aptos Display" panose="020B0004020202020204" pitchFamily="34" charset="0"/>
                        </a:rPr>
                        <a:t>Removes specific rows or all rows from a table      </a:t>
                      </a:r>
                    </a:p>
                    <a:p>
                      <a:pPr marL="342900" indent="-342900">
                        <a:buFont typeface="Wingdings" panose="05000000000000000000" pitchFamily="2" charset="2"/>
                        <a:buChar char="q"/>
                      </a:pPr>
                      <a:r>
                        <a:rPr lang="en-US" sz="2000" dirty="0">
                          <a:latin typeface="Aptos Display" panose="020B0004020202020204" pitchFamily="34" charset="0"/>
                        </a:rPr>
                        <a:t>Data Manipulation Language (DML) </a:t>
                      </a:r>
                    </a:p>
                    <a:p>
                      <a:pPr marL="342900" indent="-342900">
                        <a:buFont typeface="Wingdings" panose="05000000000000000000" pitchFamily="2" charset="2"/>
                        <a:buChar char="q"/>
                      </a:pPr>
                      <a:r>
                        <a:rPr lang="en-US" sz="2000" dirty="0">
                          <a:latin typeface="Aptos Display" panose="020B0004020202020204" pitchFamily="34" charset="0"/>
                        </a:rPr>
                        <a:t>Requires explicit COMMIT               </a:t>
                      </a:r>
                    </a:p>
                    <a:p>
                      <a:pPr marL="342900" indent="-342900">
                        <a:buFont typeface="Wingdings" panose="05000000000000000000" pitchFamily="2" charset="2"/>
                        <a:buChar char="q"/>
                      </a:pPr>
                      <a:r>
                        <a:rPr lang="en-US" sz="2000" dirty="0">
                          <a:latin typeface="Aptos Display" panose="020B0004020202020204" pitchFamily="34" charset="0"/>
                        </a:rPr>
                        <a:t>Can be rolled back if not committed </a:t>
                      </a:r>
                    </a:p>
                    <a:p>
                      <a:pPr marL="342900" indent="-342900">
                        <a:buFont typeface="Wingdings" panose="05000000000000000000" pitchFamily="2" charset="2"/>
                        <a:buChar char="q"/>
                      </a:pPr>
                      <a:r>
                        <a:rPr lang="en-US" sz="2000" dirty="0">
                          <a:latin typeface="Aptos Display" panose="020B0004020202020204" pitchFamily="34" charset="0"/>
                        </a:rPr>
                        <a:t>Slower, logs each row deletion       </a:t>
                      </a:r>
                    </a:p>
                    <a:p>
                      <a:pPr marL="342900" indent="-342900">
                        <a:buFont typeface="Wingdings" panose="05000000000000000000" pitchFamily="2" charset="2"/>
                        <a:buChar char="q"/>
                      </a:pPr>
                      <a:r>
                        <a:rPr lang="en-US" sz="2000" dirty="0">
                          <a:latin typeface="Aptos Display" panose="020B0004020202020204" pitchFamily="34" charset="0"/>
                        </a:rPr>
                        <a:t>Table schema remains unchanged      </a:t>
                      </a:r>
                    </a:p>
                    <a:p>
                      <a:pPr marL="342900" indent="-342900">
                        <a:buFont typeface="Wingdings" panose="05000000000000000000" pitchFamily="2" charset="2"/>
                        <a:buChar char="q"/>
                      </a:pPr>
                      <a:endParaRPr lang="en-US" sz="2000" dirty="0">
                        <a:latin typeface="Aptos Display" panose="020B0004020202020204" pitchFamily="34" charset="0"/>
                      </a:endParaRPr>
                    </a:p>
                  </a:txBody>
                  <a:tcPr/>
                </a:tc>
                <a:tc>
                  <a:txBody>
                    <a:bodyPr/>
                    <a:lstStyle/>
                    <a:p>
                      <a:pPr marL="342900" indent="-342900">
                        <a:buFont typeface="Wingdings" panose="05000000000000000000" pitchFamily="2" charset="2"/>
                        <a:buChar char="q"/>
                      </a:pPr>
                      <a:r>
                        <a:rPr lang="en-US" sz="2000" dirty="0">
                          <a:latin typeface="Aptos Display" panose="020B0004020202020204" pitchFamily="34" charset="0"/>
                        </a:rPr>
                        <a:t>Removes all rows from a table in one operation       </a:t>
                      </a:r>
                    </a:p>
                    <a:p>
                      <a:pPr marL="342900" indent="-342900">
                        <a:buFont typeface="Wingdings" panose="05000000000000000000" pitchFamily="2" charset="2"/>
                        <a:buChar char="q"/>
                      </a:pPr>
                      <a:r>
                        <a:rPr lang="en-US" sz="2000" dirty="0">
                          <a:latin typeface="Aptos Display" panose="020B0004020202020204" pitchFamily="34" charset="0"/>
                        </a:rPr>
                        <a:t>Data Definition Language (DDL)  </a:t>
                      </a:r>
                    </a:p>
                    <a:p>
                      <a:pPr marL="342900" indent="-342900">
                        <a:buFont typeface="Wingdings" panose="05000000000000000000" pitchFamily="2" charset="2"/>
                        <a:buChar char="q"/>
                      </a:pPr>
                      <a:r>
                        <a:rPr lang="en-US" sz="2000" dirty="0">
                          <a:latin typeface="Aptos Display" panose="020B0004020202020204" pitchFamily="34" charset="0"/>
                        </a:rPr>
                        <a:t>No explicit COMMIT required             </a:t>
                      </a:r>
                    </a:p>
                    <a:p>
                      <a:pPr marL="342900" indent="-342900">
                        <a:buFont typeface="Wingdings" panose="05000000000000000000" pitchFamily="2" charset="2"/>
                        <a:buChar char="q"/>
                      </a:pPr>
                      <a:r>
                        <a:rPr lang="en-US" sz="2000" dirty="0">
                          <a:latin typeface="Aptos Display" panose="020B0004020202020204" pitchFamily="34" charset="0"/>
                        </a:rPr>
                        <a:t>Cannot be rolled back          </a:t>
                      </a:r>
                    </a:p>
                    <a:p>
                      <a:pPr marL="342900" indent="-342900">
                        <a:buFont typeface="Wingdings" panose="05000000000000000000" pitchFamily="2" charset="2"/>
                        <a:buChar char="q"/>
                      </a:pPr>
                      <a:r>
                        <a:rPr lang="en-US" sz="2000" dirty="0">
                          <a:latin typeface="Aptos Display" panose="020B0004020202020204" pitchFamily="34" charset="0"/>
                        </a:rPr>
                        <a:t>Faster, does not log individual rows </a:t>
                      </a:r>
                    </a:p>
                    <a:p>
                      <a:pPr marL="342900" indent="-342900">
                        <a:buFont typeface="Wingdings" panose="05000000000000000000" pitchFamily="2" charset="2"/>
                        <a:buChar char="q"/>
                      </a:pPr>
                      <a:r>
                        <a:rPr lang="en-US" sz="2000" dirty="0">
                          <a:latin typeface="Aptos Display" panose="020B0004020202020204" pitchFamily="34" charset="0"/>
                        </a:rPr>
                        <a:t>Table schema remains unchanged      </a:t>
                      </a:r>
                    </a:p>
                    <a:p>
                      <a:pPr marL="342900" indent="-342900">
                        <a:buFont typeface="Wingdings" panose="05000000000000000000" pitchFamily="2" charset="2"/>
                        <a:buChar char="q"/>
                      </a:pPr>
                      <a:endParaRPr lang="en-US" sz="2000" dirty="0">
                        <a:latin typeface="Aptos Display" panose="020B0004020202020204" pitchFamily="34" charset="0"/>
                      </a:endParaRPr>
                    </a:p>
                  </a:txBody>
                  <a:tcPr/>
                </a:tc>
                <a:tc>
                  <a:txBody>
                    <a:bodyPr/>
                    <a:lstStyle/>
                    <a:p>
                      <a:pPr marL="342900" indent="-342900">
                        <a:buFont typeface="Wingdings" panose="05000000000000000000" pitchFamily="2" charset="2"/>
                        <a:buChar char="q"/>
                      </a:pPr>
                      <a:r>
                        <a:rPr lang="en-US" sz="2000" dirty="0">
                          <a:latin typeface="Aptos Display" panose="020B0004020202020204" pitchFamily="34" charset="0"/>
                        </a:rPr>
                        <a:t>Deletes the entire table, including data and schema  </a:t>
                      </a:r>
                    </a:p>
                    <a:p>
                      <a:pPr marL="342900" indent="-342900">
                        <a:buFont typeface="Wingdings" panose="05000000000000000000" pitchFamily="2" charset="2"/>
                        <a:buChar char="q"/>
                      </a:pPr>
                      <a:r>
                        <a:rPr lang="en-US" sz="2000" dirty="0">
                          <a:latin typeface="Aptos Display" panose="020B0004020202020204" pitchFamily="34" charset="0"/>
                        </a:rPr>
                        <a:t>Data Definition Language (DDL) </a:t>
                      </a:r>
                    </a:p>
                    <a:p>
                      <a:pPr marL="342900" indent="-342900">
                        <a:buFont typeface="Wingdings" panose="05000000000000000000" pitchFamily="2" charset="2"/>
                        <a:buChar char="q"/>
                      </a:pPr>
                      <a:r>
                        <a:rPr lang="en-US" sz="2000" dirty="0">
                          <a:latin typeface="Aptos Display" panose="020B0004020202020204" pitchFamily="34" charset="0"/>
                        </a:rPr>
                        <a:t>No explicit COMMIT required             </a:t>
                      </a:r>
                    </a:p>
                    <a:p>
                      <a:pPr marL="342900" indent="-342900">
                        <a:buFont typeface="Wingdings" panose="05000000000000000000" pitchFamily="2" charset="2"/>
                        <a:buChar char="q"/>
                      </a:pPr>
                      <a:r>
                        <a:rPr lang="en-US" sz="2000" dirty="0">
                          <a:latin typeface="Aptos Display" panose="020B0004020202020204" pitchFamily="34" charset="0"/>
                        </a:rPr>
                        <a:t>Cannot be rolled back          </a:t>
                      </a:r>
                    </a:p>
                    <a:p>
                      <a:pPr marL="342900" indent="-342900">
                        <a:buFont typeface="Wingdings" panose="05000000000000000000" pitchFamily="2" charset="2"/>
                        <a:buChar char="q"/>
                      </a:pPr>
                      <a:r>
                        <a:rPr lang="en-US" sz="2000" dirty="0">
                          <a:latin typeface="Aptos Display" panose="020B0004020202020204" pitchFamily="34" charset="0"/>
                        </a:rPr>
                        <a:t>Fast, removes the table completely   </a:t>
                      </a:r>
                    </a:p>
                    <a:p>
                      <a:pPr marL="342900" indent="-342900">
                        <a:buFont typeface="Wingdings" panose="05000000000000000000" pitchFamily="2" charset="2"/>
                        <a:buChar char="q"/>
                      </a:pPr>
                      <a:r>
                        <a:rPr lang="en-US" sz="2000" dirty="0">
                          <a:latin typeface="Aptos Display" panose="020B0004020202020204" pitchFamily="34" charset="0"/>
                        </a:rPr>
                        <a:t>Both table data and schema are deleted </a:t>
                      </a:r>
                    </a:p>
                    <a:p>
                      <a:pPr marL="342900" indent="-342900">
                        <a:buFont typeface="Wingdings" panose="05000000000000000000" pitchFamily="2" charset="2"/>
                        <a:buChar char="q"/>
                      </a:pPr>
                      <a:endParaRPr lang="en-US" sz="2000" dirty="0">
                        <a:latin typeface="Aptos Display" panose="020B0004020202020204" pitchFamily="34" charset="0"/>
                      </a:endParaRPr>
                    </a:p>
                  </a:txBody>
                  <a:tcPr/>
                </a:tc>
                <a:extLst>
                  <a:ext uri="{0D108BD9-81ED-4DB2-BD59-A6C34878D82A}">
                    <a16:rowId xmlns:a16="http://schemas.microsoft.com/office/drawing/2014/main" val="2245438475"/>
                  </a:ext>
                </a:extLst>
              </a:tr>
            </a:tbl>
          </a:graphicData>
        </a:graphic>
      </p:graphicFrame>
    </p:spTree>
    <p:extLst>
      <p:ext uri="{BB962C8B-B14F-4D97-AF65-F5344CB8AC3E}">
        <p14:creationId xmlns:p14="http://schemas.microsoft.com/office/powerpoint/2010/main" val="2202195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49B60-B4DE-1D93-EEAF-83C491A03381}"/>
              </a:ext>
            </a:extLst>
          </p:cNvPr>
          <p:cNvSpPr>
            <a:spLocks noGrp="1"/>
          </p:cNvSpPr>
          <p:nvPr>
            <p:ph type="title"/>
          </p:nvPr>
        </p:nvSpPr>
        <p:spPr>
          <a:xfrm>
            <a:off x="3832263" y="365125"/>
            <a:ext cx="3842535" cy="1325563"/>
          </a:xfrm>
        </p:spPr>
        <p:txBody>
          <a:bodyPr>
            <a:normAutofit/>
          </a:bodyPr>
          <a:lstStyle/>
          <a:p>
            <a:r>
              <a:rPr lang="en-US" sz="4000" dirty="0"/>
              <a:t>Update Vs Alter</a:t>
            </a:r>
          </a:p>
        </p:txBody>
      </p:sp>
      <p:sp>
        <p:nvSpPr>
          <p:cNvPr id="3" name="Slide Number Placeholder 2">
            <a:extLst>
              <a:ext uri="{FF2B5EF4-FFF2-40B4-BE49-F238E27FC236}">
                <a16:creationId xmlns:a16="http://schemas.microsoft.com/office/drawing/2014/main" id="{7BE78CF9-1837-4FB1-7D2D-2649E99B14CB}"/>
              </a:ext>
            </a:extLst>
          </p:cNvPr>
          <p:cNvSpPr>
            <a:spLocks noGrp="1"/>
          </p:cNvSpPr>
          <p:nvPr>
            <p:ph type="sldNum" sz="quarter" idx="12"/>
          </p:nvPr>
        </p:nvSpPr>
        <p:spPr/>
        <p:txBody>
          <a:bodyPr/>
          <a:lstStyle/>
          <a:p>
            <a:fld id="{48F63A3B-78C7-47BE-AE5E-E10140E04643}" type="slidenum">
              <a:rPr lang="en-US" smtClean="0"/>
              <a:pPr/>
              <a:t>5</a:t>
            </a:fld>
            <a:endParaRPr lang="en-US" dirty="0"/>
          </a:p>
        </p:txBody>
      </p:sp>
      <p:pic>
        <p:nvPicPr>
          <p:cNvPr id="5" name="Picture 4">
            <a:extLst>
              <a:ext uri="{FF2B5EF4-FFF2-40B4-BE49-F238E27FC236}">
                <a16:creationId xmlns:a16="http://schemas.microsoft.com/office/drawing/2014/main" id="{ADD6A4EF-A81F-3F02-E44D-F1FFEEBF61D7}"/>
              </a:ext>
            </a:extLst>
          </p:cNvPr>
          <p:cNvPicPr>
            <a:picLocks noChangeAspect="1"/>
          </p:cNvPicPr>
          <p:nvPr/>
        </p:nvPicPr>
        <p:blipFill>
          <a:blip r:embed="rId2"/>
          <a:stretch>
            <a:fillRect/>
          </a:stretch>
        </p:blipFill>
        <p:spPr>
          <a:xfrm>
            <a:off x="698643" y="1635174"/>
            <a:ext cx="11278631" cy="3748485"/>
          </a:xfrm>
          <a:prstGeom prst="rect">
            <a:avLst/>
          </a:prstGeom>
        </p:spPr>
      </p:pic>
    </p:spTree>
    <p:extLst>
      <p:ext uri="{BB962C8B-B14F-4D97-AF65-F5344CB8AC3E}">
        <p14:creationId xmlns:p14="http://schemas.microsoft.com/office/powerpoint/2010/main" val="1522171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88F8-AB86-AF13-9B59-DBB4DDF7AB32}"/>
              </a:ext>
            </a:extLst>
          </p:cNvPr>
          <p:cNvSpPr>
            <a:spLocks noGrp="1"/>
          </p:cNvSpPr>
          <p:nvPr>
            <p:ph type="title"/>
          </p:nvPr>
        </p:nvSpPr>
        <p:spPr>
          <a:xfrm>
            <a:off x="3933022" y="365126"/>
            <a:ext cx="4296578" cy="692495"/>
          </a:xfrm>
        </p:spPr>
        <p:txBody>
          <a:bodyPr>
            <a:normAutofit fontScale="90000"/>
          </a:bodyPr>
          <a:lstStyle/>
          <a:p>
            <a:r>
              <a:rPr lang="en-US" dirty="0"/>
              <a:t>CREATE table in SQL</a:t>
            </a:r>
          </a:p>
        </p:txBody>
      </p:sp>
      <p:sp>
        <p:nvSpPr>
          <p:cNvPr id="3" name="Slide Number Placeholder 2">
            <a:extLst>
              <a:ext uri="{FF2B5EF4-FFF2-40B4-BE49-F238E27FC236}">
                <a16:creationId xmlns:a16="http://schemas.microsoft.com/office/drawing/2014/main" id="{58ECCD08-926B-A9A9-EED0-AB84FDB36760}"/>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5" name="TextBox 4">
            <a:extLst>
              <a:ext uri="{FF2B5EF4-FFF2-40B4-BE49-F238E27FC236}">
                <a16:creationId xmlns:a16="http://schemas.microsoft.com/office/drawing/2014/main" id="{0D2EF43B-96DC-6799-CBBD-0B3B4D61DDEB}"/>
              </a:ext>
            </a:extLst>
          </p:cNvPr>
          <p:cNvSpPr txBox="1"/>
          <p:nvPr/>
        </p:nvSpPr>
        <p:spPr>
          <a:xfrm>
            <a:off x="705080" y="1498295"/>
            <a:ext cx="8441488" cy="2554545"/>
          </a:xfrm>
          <a:prstGeom prst="rect">
            <a:avLst/>
          </a:prstGeom>
          <a:noFill/>
        </p:spPr>
        <p:txBody>
          <a:bodyPr wrap="square">
            <a:spAutoFit/>
          </a:bodyPr>
          <a:lstStyle/>
          <a:p>
            <a:r>
              <a:rPr lang="en-US" dirty="0">
                <a:solidFill>
                  <a:srgbClr val="000000"/>
                </a:solidFill>
                <a:latin typeface="Aptos Display" panose="020B0004020202020204" pitchFamily="34" charset="0"/>
              </a:rPr>
              <a:t>#To </a:t>
            </a:r>
            <a:r>
              <a:rPr lang="en-US" sz="2000" dirty="0">
                <a:solidFill>
                  <a:srgbClr val="000000"/>
                </a:solidFill>
                <a:latin typeface="Aptos Display" panose="020B0004020202020204" pitchFamily="34" charset="0"/>
              </a:rPr>
              <a:t>create an employee </a:t>
            </a:r>
            <a:r>
              <a:rPr lang="en-US" sz="2000" dirty="0">
                <a:latin typeface="Aptos Display" panose="020B0004020202020204" pitchFamily="34" charset="0"/>
              </a:rPr>
              <a:t>table</a:t>
            </a:r>
          </a:p>
          <a:p>
            <a:r>
              <a:rPr lang="en-US" sz="2000" dirty="0">
                <a:latin typeface="Aptos Display" panose="020B0004020202020204" pitchFamily="34" charset="0"/>
              </a:rPr>
              <a:t>CREATE TABLE employee(</a:t>
            </a:r>
          </a:p>
          <a:p>
            <a:r>
              <a:rPr lang="en-US" sz="2000" dirty="0">
                <a:latin typeface="Aptos Display" panose="020B0004020202020204" pitchFamily="34" charset="0"/>
              </a:rPr>
              <a:t>empid int not null primary key </a:t>
            </a:r>
            <a:r>
              <a:rPr lang="en-US" sz="2000" dirty="0" err="1">
                <a:latin typeface="Aptos Display" panose="020B0004020202020204" pitchFamily="34" charset="0"/>
              </a:rPr>
              <a:t>auto_increment</a:t>
            </a:r>
            <a:r>
              <a:rPr lang="en-US" sz="2000" dirty="0">
                <a:latin typeface="Aptos Display" panose="020B0004020202020204" pitchFamily="34" charset="0"/>
              </a:rPr>
              <a:t>,</a:t>
            </a:r>
          </a:p>
          <a:p>
            <a:r>
              <a:rPr lang="en-US" sz="2000" dirty="0" err="1">
                <a:latin typeface="Aptos Display" panose="020B0004020202020204" pitchFamily="34" charset="0"/>
              </a:rPr>
              <a:t>first_name</a:t>
            </a:r>
            <a:r>
              <a:rPr lang="en-US" sz="2000" dirty="0">
                <a:latin typeface="Aptos Display" panose="020B0004020202020204" pitchFamily="34" charset="0"/>
              </a:rPr>
              <a:t> varchar(25),</a:t>
            </a:r>
          </a:p>
          <a:p>
            <a:r>
              <a:rPr lang="en-US" sz="2000" dirty="0" err="1">
                <a:latin typeface="Aptos Display" panose="020B0004020202020204" pitchFamily="34" charset="0"/>
              </a:rPr>
              <a:t>last_name</a:t>
            </a:r>
            <a:r>
              <a:rPr lang="en-US" sz="2000" dirty="0">
                <a:latin typeface="Aptos Display" panose="020B0004020202020204" pitchFamily="34" charset="0"/>
              </a:rPr>
              <a:t> varchar(25),</a:t>
            </a:r>
          </a:p>
          <a:p>
            <a:r>
              <a:rPr lang="en-US" sz="2000" dirty="0">
                <a:latin typeface="Aptos Display" panose="020B0004020202020204" pitchFamily="34" charset="0"/>
              </a:rPr>
              <a:t>salary int(15),</a:t>
            </a:r>
          </a:p>
          <a:p>
            <a:r>
              <a:rPr lang="en-US" sz="2000" dirty="0" err="1">
                <a:latin typeface="Aptos Display" panose="020B0004020202020204" pitchFamily="34" charset="0"/>
              </a:rPr>
              <a:t>joining_date</a:t>
            </a:r>
            <a:r>
              <a:rPr lang="en-US" sz="2000" dirty="0">
                <a:latin typeface="Aptos Display" panose="020B0004020202020204" pitchFamily="34" charset="0"/>
              </a:rPr>
              <a:t> datetime,</a:t>
            </a:r>
          </a:p>
          <a:p>
            <a:r>
              <a:rPr lang="en-US" sz="2000" dirty="0" err="1">
                <a:latin typeface="Aptos Display" panose="020B0004020202020204" pitchFamily="34" charset="0"/>
              </a:rPr>
              <a:t>department_name</a:t>
            </a:r>
            <a:r>
              <a:rPr lang="en-US" sz="2000" dirty="0">
                <a:latin typeface="Aptos Display" panose="020B0004020202020204" pitchFamily="34" charset="0"/>
              </a:rPr>
              <a:t> varchar(25));</a:t>
            </a:r>
          </a:p>
        </p:txBody>
      </p:sp>
      <p:sp>
        <p:nvSpPr>
          <p:cNvPr id="7" name="TextBox 6">
            <a:extLst>
              <a:ext uri="{FF2B5EF4-FFF2-40B4-BE49-F238E27FC236}">
                <a16:creationId xmlns:a16="http://schemas.microsoft.com/office/drawing/2014/main" id="{0882EA59-C4C8-BBDB-31A6-9BA423A26386}"/>
              </a:ext>
            </a:extLst>
          </p:cNvPr>
          <p:cNvSpPr txBox="1"/>
          <p:nvPr/>
        </p:nvSpPr>
        <p:spPr>
          <a:xfrm>
            <a:off x="705080" y="4389125"/>
            <a:ext cx="11049000" cy="1323439"/>
          </a:xfrm>
          <a:prstGeom prst="rect">
            <a:avLst/>
          </a:prstGeom>
          <a:noFill/>
        </p:spPr>
        <p:txBody>
          <a:bodyPr wrap="square">
            <a:spAutoFit/>
          </a:bodyPr>
          <a:lstStyle/>
          <a:p>
            <a:r>
              <a:rPr lang="en-US" sz="2000" dirty="0">
                <a:latin typeface="Aptos Display" panose="020B0004020202020204" pitchFamily="34" charset="0"/>
              </a:rPr>
              <a:t>INSERT INTO employee (</a:t>
            </a:r>
            <a:r>
              <a:rPr lang="en-US" sz="2000" dirty="0" err="1">
                <a:latin typeface="Aptos Display" panose="020B0004020202020204" pitchFamily="34" charset="0"/>
              </a:rPr>
              <a:t>employeeid</a:t>
            </a:r>
            <a:r>
              <a:rPr lang="en-US" sz="2000" dirty="0">
                <a:latin typeface="Aptos Display" panose="020B0004020202020204" pitchFamily="34" charset="0"/>
              </a:rPr>
              <a:t>, </a:t>
            </a:r>
            <a:r>
              <a:rPr lang="en-US" sz="2000" dirty="0" err="1">
                <a:latin typeface="Aptos Display" panose="020B0004020202020204" pitchFamily="34" charset="0"/>
              </a:rPr>
              <a:t>first_name</a:t>
            </a:r>
            <a:r>
              <a:rPr lang="en-US" sz="2000" dirty="0">
                <a:latin typeface="Aptos Display" panose="020B0004020202020204" pitchFamily="34" charset="0"/>
              </a:rPr>
              <a:t> , </a:t>
            </a:r>
            <a:r>
              <a:rPr lang="en-US" sz="2000" dirty="0" err="1">
                <a:latin typeface="Aptos Display" panose="020B0004020202020204" pitchFamily="34" charset="0"/>
              </a:rPr>
              <a:t>last_name</a:t>
            </a:r>
            <a:r>
              <a:rPr lang="en-US" sz="2000" dirty="0">
                <a:latin typeface="Aptos Display" panose="020B0004020202020204" pitchFamily="34" charset="0"/>
              </a:rPr>
              <a:t>, salary, </a:t>
            </a:r>
            <a:r>
              <a:rPr lang="en-US" sz="2000" dirty="0" err="1">
                <a:latin typeface="Aptos Display" panose="020B0004020202020204" pitchFamily="34" charset="0"/>
              </a:rPr>
              <a:t>joining_date</a:t>
            </a:r>
            <a:r>
              <a:rPr lang="en-US" sz="2000" dirty="0">
                <a:latin typeface="Aptos Display" panose="020B0004020202020204" pitchFamily="34" charset="0"/>
              </a:rPr>
              <a:t>, </a:t>
            </a:r>
            <a:r>
              <a:rPr lang="en-US" sz="2000" dirty="0" err="1">
                <a:latin typeface="Aptos Display" panose="020B0004020202020204" pitchFamily="34" charset="0"/>
              </a:rPr>
              <a:t>department_name</a:t>
            </a:r>
            <a:r>
              <a:rPr lang="en-US" sz="2000" dirty="0">
                <a:latin typeface="Aptos Display" panose="020B0004020202020204" pitchFamily="34" charset="0"/>
              </a:rPr>
              <a:t> ) </a:t>
            </a:r>
          </a:p>
          <a:p>
            <a:r>
              <a:rPr lang="en-US" sz="2000" dirty="0">
                <a:latin typeface="Aptos Display" panose="020B0004020202020204" pitchFamily="34" charset="0"/>
              </a:rPr>
              <a:t>VALUES </a:t>
            </a:r>
          </a:p>
          <a:p>
            <a:r>
              <a:rPr lang="en-US" sz="2000" dirty="0">
                <a:latin typeface="Aptos Display" panose="020B0004020202020204" pitchFamily="34" charset="0"/>
              </a:rPr>
              <a:t>('1000', ‘Prasad’, ‘</a:t>
            </a:r>
            <a:r>
              <a:rPr lang="en-US" sz="2000" dirty="0" err="1">
                <a:latin typeface="Aptos Display" panose="020B0004020202020204" pitchFamily="34" charset="0"/>
              </a:rPr>
              <a:t>Amale</a:t>
            </a:r>
            <a:r>
              <a:rPr lang="en-US" sz="2000" dirty="0">
                <a:latin typeface="Aptos Display" panose="020B0004020202020204" pitchFamily="34" charset="0"/>
              </a:rPr>
              <a:t>’ , 75000,’2023-06-16’, ‘</a:t>
            </a:r>
            <a:r>
              <a:rPr lang="en-US" sz="2000" dirty="0" err="1">
                <a:latin typeface="Aptos Display" panose="020B0004020202020204" pitchFamily="34" charset="0"/>
              </a:rPr>
              <a:t>Analtics</a:t>
            </a:r>
            <a:r>
              <a:rPr lang="en-US" sz="2000" dirty="0">
                <a:latin typeface="Aptos Display" panose="020B0004020202020204" pitchFamily="34" charset="0"/>
              </a:rPr>
              <a:t>’),</a:t>
            </a:r>
          </a:p>
          <a:p>
            <a:r>
              <a:rPr lang="en-US" sz="2000" dirty="0">
                <a:latin typeface="Aptos Display" panose="020B0004020202020204" pitchFamily="34" charset="0"/>
              </a:rPr>
              <a:t>(1001,’Venkat’, ’Raj’ , 60000 , ’2023-09-27’ , ‘ Analytics’);</a:t>
            </a:r>
          </a:p>
        </p:txBody>
      </p:sp>
    </p:spTree>
    <p:extLst>
      <p:ext uri="{BB962C8B-B14F-4D97-AF65-F5344CB8AC3E}">
        <p14:creationId xmlns:p14="http://schemas.microsoft.com/office/powerpoint/2010/main" val="20589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2C1A0-7490-FAC1-9F5C-A48FA187DE9E}"/>
              </a:ext>
            </a:extLst>
          </p:cNvPr>
          <p:cNvSpPr>
            <a:spLocks noGrp="1"/>
          </p:cNvSpPr>
          <p:nvPr>
            <p:ph type="title"/>
          </p:nvPr>
        </p:nvSpPr>
        <p:spPr>
          <a:xfrm>
            <a:off x="1322025" y="297457"/>
            <a:ext cx="10031776" cy="683047"/>
          </a:xfrm>
        </p:spPr>
        <p:txBody>
          <a:bodyPr>
            <a:normAutofit/>
          </a:bodyPr>
          <a:lstStyle/>
          <a:p>
            <a:r>
              <a:rPr lang="en-US" sz="4000" dirty="0"/>
              <a:t>Important concepts in day-to-day SQL</a:t>
            </a:r>
          </a:p>
        </p:txBody>
      </p:sp>
      <p:sp>
        <p:nvSpPr>
          <p:cNvPr id="3" name="Slide Number Placeholder 2">
            <a:extLst>
              <a:ext uri="{FF2B5EF4-FFF2-40B4-BE49-F238E27FC236}">
                <a16:creationId xmlns:a16="http://schemas.microsoft.com/office/drawing/2014/main" id="{13BE5235-46EC-C93E-A9EE-15B5E54E291D}"/>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6" name="TextBox 5">
            <a:extLst>
              <a:ext uri="{FF2B5EF4-FFF2-40B4-BE49-F238E27FC236}">
                <a16:creationId xmlns:a16="http://schemas.microsoft.com/office/drawing/2014/main" id="{3808A498-36B5-6EA6-8167-83B2A61241F1}"/>
              </a:ext>
            </a:extLst>
          </p:cNvPr>
          <p:cNvSpPr txBox="1"/>
          <p:nvPr/>
        </p:nvSpPr>
        <p:spPr>
          <a:xfrm>
            <a:off x="716096" y="1129269"/>
            <a:ext cx="10994835" cy="3785652"/>
          </a:xfrm>
          <a:prstGeom prst="rect">
            <a:avLst/>
          </a:prstGeom>
          <a:noFill/>
        </p:spPr>
        <p:txBody>
          <a:bodyPr wrap="square" rtlCol="0">
            <a:spAutoFit/>
          </a:bodyPr>
          <a:lstStyle/>
          <a:p>
            <a:pPr marL="342878" indent="-342878">
              <a:buFont typeface="Wingdings" panose="05000000000000000000" pitchFamily="2" charset="2"/>
              <a:buChar char="q"/>
            </a:pPr>
            <a:r>
              <a:rPr lang="en-US" sz="2000" b="1" dirty="0">
                <a:solidFill>
                  <a:srgbClr val="FF0000"/>
                </a:solidFill>
                <a:latin typeface="Aptos Display" panose="020B0004020202020204" pitchFamily="34" charset="0"/>
              </a:rPr>
              <a:t>NULL</a:t>
            </a:r>
            <a:r>
              <a:rPr lang="en-US" sz="2000" dirty="0">
                <a:latin typeface="Aptos Display" panose="020B0004020202020204" pitchFamily="34" charset="0"/>
              </a:rPr>
              <a:t> – In SQL, Null means no value or missing value .</a:t>
            </a:r>
          </a:p>
          <a:p>
            <a:pPr marL="342878" indent="-342878">
              <a:buFont typeface="Wingdings" panose="05000000000000000000" pitchFamily="2" charset="2"/>
              <a:buChar char="q"/>
            </a:pPr>
            <a:r>
              <a:rPr lang="en-US" sz="2000" b="1" dirty="0">
                <a:solidFill>
                  <a:srgbClr val="FF0000"/>
                </a:solidFill>
                <a:latin typeface="Aptos Display" panose="020B0004020202020204" pitchFamily="34" charset="0"/>
              </a:rPr>
              <a:t>BLANK</a:t>
            </a:r>
            <a:r>
              <a:rPr lang="en-US" sz="2000" dirty="0">
                <a:latin typeface="Aptos Display" panose="020B0004020202020204" pitchFamily="34" charset="0"/>
              </a:rPr>
              <a:t> – In SQL it is considered as an empty string .</a:t>
            </a:r>
          </a:p>
          <a:p>
            <a:pPr marL="342878" indent="-342878">
              <a:buFont typeface="Wingdings" panose="05000000000000000000" pitchFamily="2" charset="2"/>
              <a:buChar char="q"/>
            </a:pPr>
            <a:r>
              <a:rPr lang="en-US" sz="2000" b="1" dirty="0">
                <a:solidFill>
                  <a:srgbClr val="FF0000"/>
                </a:solidFill>
                <a:latin typeface="Aptos Display" panose="020B0004020202020204" pitchFamily="34" charset="0"/>
              </a:rPr>
              <a:t>ZERO</a:t>
            </a:r>
            <a:r>
              <a:rPr lang="en-US" sz="2000" dirty="0">
                <a:latin typeface="Aptos Display" panose="020B0004020202020204" pitchFamily="34" charset="0"/>
              </a:rPr>
              <a:t> – In SQL zero has a numerical value and significance .</a:t>
            </a:r>
          </a:p>
          <a:p>
            <a:pPr marL="342878" indent="-342878">
              <a:buFont typeface="Wingdings" panose="05000000000000000000" pitchFamily="2" charset="2"/>
              <a:buChar char="q"/>
            </a:pPr>
            <a:endParaRPr lang="en-US" sz="2000" dirty="0">
              <a:latin typeface="Aptos Display" panose="020B0004020202020204" pitchFamily="34" charset="0"/>
            </a:endParaRPr>
          </a:p>
          <a:p>
            <a:pPr marL="342878" indent="-342878">
              <a:buFont typeface="Wingdings" panose="05000000000000000000" pitchFamily="2" charset="2"/>
              <a:buChar char="q"/>
            </a:pPr>
            <a:r>
              <a:rPr lang="en-US" sz="2000" b="1" dirty="0">
                <a:solidFill>
                  <a:srgbClr val="FF0000"/>
                </a:solidFill>
                <a:latin typeface="Aptos Display" panose="020B0004020202020204" pitchFamily="34" charset="0"/>
              </a:rPr>
              <a:t>Count(*) </a:t>
            </a:r>
            <a:r>
              <a:rPr lang="en-US" sz="2000" dirty="0">
                <a:latin typeface="Aptos Display" panose="020B0004020202020204" pitchFamily="34" charset="0"/>
              </a:rPr>
              <a:t>– In SQL, it gives the count of all rows in table .</a:t>
            </a:r>
          </a:p>
          <a:p>
            <a:pPr marL="342878" indent="-342878">
              <a:buFont typeface="Wingdings" panose="05000000000000000000" pitchFamily="2" charset="2"/>
              <a:buChar char="q"/>
            </a:pPr>
            <a:r>
              <a:rPr lang="en-US" sz="2000" b="1" dirty="0">
                <a:solidFill>
                  <a:srgbClr val="FF0000"/>
                </a:solidFill>
                <a:latin typeface="Aptos Display" panose="020B0004020202020204" pitchFamily="34" charset="0"/>
              </a:rPr>
              <a:t>Count(any constant) </a:t>
            </a:r>
            <a:r>
              <a:rPr lang="en-US" sz="2000" dirty="0">
                <a:latin typeface="Aptos Display" panose="020B0004020202020204" pitchFamily="34" charset="0"/>
              </a:rPr>
              <a:t>– In SQL , it gives count of all the rows in the table .</a:t>
            </a:r>
          </a:p>
          <a:p>
            <a:pPr marL="342878" indent="-342878">
              <a:buFont typeface="Wingdings" panose="05000000000000000000" pitchFamily="2" charset="2"/>
              <a:buChar char="q"/>
            </a:pPr>
            <a:endParaRPr lang="en-US" altLang="en-US" sz="2000" b="1" dirty="0">
              <a:latin typeface="Aptos Display" panose="020B0004020202020204" pitchFamily="34" charset="0"/>
            </a:endParaRPr>
          </a:p>
          <a:p>
            <a:pPr marL="342878" indent="-342878">
              <a:buFont typeface="Wingdings" panose="05000000000000000000" pitchFamily="2" charset="2"/>
              <a:buChar char="q"/>
            </a:pPr>
            <a:r>
              <a:rPr lang="en-US" altLang="en-US" sz="2000" b="1" dirty="0">
                <a:solidFill>
                  <a:srgbClr val="FF0000"/>
                </a:solidFill>
                <a:latin typeface="Aptos Display" panose="020B0004020202020204" pitchFamily="34" charset="0"/>
              </a:rPr>
              <a:t>COUNT(*) </a:t>
            </a:r>
            <a:r>
              <a:rPr lang="en-US" altLang="en-US" sz="2000" dirty="0">
                <a:latin typeface="Aptos Display" panose="020B0004020202020204" pitchFamily="34" charset="0"/>
              </a:rPr>
              <a:t>and</a:t>
            </a:r>
            <a:r>
              <a:rPr lang="en-US" altLang="en-US" sz="2000" b="1" dirty="0">
                <a:solidFill>
                  <a:srgbClr val="FF0000"/>
                </a:solidFill>
                <a:latin typeface="Aptos Display" panose="020B0004020202020204" pitchFamily="34" charset="0"/>
              </a:rPr>
              <a:t> COUNT(constant)</a:t>
            </a:r>
            <a:r>
              <a:rPr lang="en-US" altLang="en-US" sz="2000" dirty="0">
                <a:solidFill>
                  <a:srgbClr val="FF0000"/>
                </a:solidFill>
                <a:latin typeface="Aptos Display" panose="020B0004020202020204" pitchFamily="34" charset="0"/>
              </a:rPr>
              <a:t> </a:t>
            </a:r>
            <a:r>
              <a:rPr lang="en-US" altLang="en-US" sz="2000" dirty="0">
                <a:latin typeface="Aptos Display" panose="020B0004020202020204" pitchFamily="34" charset="0"/>
              </a:rPr>
              <a:t>count all rows in the table, including those where columns contain NULL or blank values. </a:t>
            </a:r>
          </a:p>
          <a:p>
            <a:pPr marL="342878" indent="-342878">
              <a:buFont typeface="Wingdings" panose="05000000000000000000" pitchFamily="2" charset="2"/>
              <a:buChar char="q"/>
            </a:pPr>
            <a:endParaRPr lang="en-US" altLang="en-US" sz="2000" dirty="0">
              <a:latin typeface="Aptos Display" panose="020B0004020202020204" pitchFamily="34" charset="0"/>
            </a:endParaRPr>
          </a:p>
          <a:p>
            <a:pPr marL="342878" indent="-342878">
              <a:buFont typeface="Wingdings" panose="05000000000000000000" pitchFamily="2" charset="2"/>
              <a:buChar char="q"/>
            </a:pPr>
            <a:r>
              <a:rPr lang="en-US" sz="2000" b="1" dirty="0">
                <a:solidFill>
                  <a:srgbClr val="FF0000"/>
                </a:solidFill>
                <a:latin typeface="Aptos Display" panose="020B0004020202020204" pitchFamily="34" charset="0"/>
              </a:rPr>
              <a:t>COUNT(</a:t>
            </a:r>
            <a:r>
              <a:rPr lang="en-US" sz="2000" b="1" dirty="0" err="1">
                <a:solidFill>
                  <a:srgbClr val="FF0000"/>
                </a:solidFill>
                <a:latin typeface="Aptos Display" panose="020B0004020202020204" pitchFamily="34" charset="0"/>
              </a:rPr>
              <a:t>column_name</a:t>
            </a:r>
            <a:r>
              <a:rPr lang="en-US" sz="2000" b="1" dirty="0">
                <a:solidFill>
                  <a:srgbClr val="FF0000"/>
                </a:solidFill>
                <a:latin typeface="Aptos Display" panose="020B0004020202020204" pitchFamily="34" charset="0"/>
              </a:rPr>
              <a:t>) </a:t>
            </a:r>
            <a:r>
              <a:rPr lang="en-US" sz="2000" dirty="0">
                <a:latin typeface="Aptos Display" panose="020B0004020202020204" pitchFamily="34" charset="0"/>
              </a:rPr>
              <a:t>does not include `NULL` values. </a:t>
            </a:r>
          </a:p>
          <a:p>
            <a:pPr marL="342878" indent="-342878">
              <a:buFont typeface="Wingdings" panose="05000000000000000000" pitchFamily="2" charset="2"/>
              <a:buChar char="q"/>
            </a:pPr>
            <a:r>
              <a:rPr lang="en-US" sz="2000" b="1" dirty="0">
                <a:solidFill>
                  <a:srgbClr val="FF0000"/>
                </a:solidFill>
                <a:latin typeface="Aptos Display" panose="020B0004020202020204" pitchFamily="34" charset="0"/>
              </a:rPr>
              <a:t>COUNT(</a:t>
            </a:r>
            <a:r>
              <a:rPr lang="en-US" sz="2000" b="1" dirty="0" err="1">
                <a:solidFill>
                  <a:srgbClr val="FF0000"/>
                </a:solidFill>
                <a:latin typeface="Aptos Display" panose="020B0004020202020204" pitchFamily="34" charset="0"/>
              </a:rPr>
              <a:t>column_name</a:t>
            </a:r>
            <a:r>
              <a:rPr lang="en-US" sz="2000" b="1" dirty="0">
                <a:solidFill>
                  <a:srgbClr val="FF0000"/>
                </a:solidFill>
                <a:latin typeface="Aptos Display" panose="020B0004020202020204" pitchFamily="34" charset="0"/>
              </a:rPr>
              <a:t>) </a:t>
            </a:r>
            <a:r>
              <a:rPr lang="en-US" sz="2000" dirty="0">
                <a:latin typeface="Aptos Display" panose="020B0004020202020204" pitchFamily="34" charset="0"/>
              </a:rPr>
              <a:t>does include blank (empty) values, as they are not `NULL`. </a:t>
            </a:r>
            <a:endParaRPr lang="en-US" altLang="en-US" sz="2000" dirty="0">
              <a:latin typeface="Aptos Display" panose="020B0004020202020204" pitchFamily="34" charset="0"/>
            </a:endParaRPr>
          </a:p>
        </p:txBody>
      </p:sp>
    </p:spTree>
    <p:extLst>
      <p:ext uri="{BB962C8B-B14F-4D97-AF65-F5344CB8AC3E}">
        <p14:creationId xmlns:p14="http://schemas.microsoft.com/office/powerpoint/2010/main" val="1787053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D0BF-F11F-C514-66F3-A9284AE7C31F}"/>
              </a:ext>
            </a:extLst>
          </p:cNvPr>
          <p:cNvSpPr>
            <a:spLocks noGrp="1"/>
          </p:cNvSpPr>
          <p:nvPr>
            <p:ph type="title"/>
          </p:nvPr>
        </p:nvSpPr>
        <p:spPr>
          <a:xfrm>
            <a:off x="2732183" y="365125"/>
            <a:ext cx="7700791" cy="626395"/>
          </a:xfrm>
        </p:spPr>
        <p:txBody>
          <a:bodyPr>
            <a:normAutofit fontScale="90000"/>
          </a:bodyPr>
          <a:lstStyle/>
          <a:p>
            <a:r>
              <a:rPr lang="en-US" dirty="0"/>
              <a:t>Important concepts in SQL – Part 2</a:t>
            </a:r>
          </a:p>
        </p:txBody>
      </p:sp>
      <p:sp>
        <p:nvSpPr>
          <p:cNvPr id="3" name="Slide Number Placeholder 2">
            <a:extLst>
              <a:ext uri="{FF2B5EF4-FFF2-40B4-BE49-F238E27FC236}">
                <a16:creationId xmlns:a16="http://schemas.microsoft.com/office/drawing/2014/main" id="{F929D50D-0916-3AB3-2BC5-C5A88E6D57E6}"/>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5" name="TextBox 4">
            <a:extLst>
              <a:ext uri="{FF2B5EF4-FFF2-40B4-BE49-F238E27FC236}">
                <a16:creationId xmlns:a16="http://schemas.microsoft.com/office/drawing/2014/main" id="{0D911409-3014-6C21-4A43-8585DF437201}"/>
              </a:ext>
            </a:extLst>
          </p:cNvPr>
          <p:cNvSpPr txBox="1"/>
          <p:nvPr/>
        </p:nvSpPr>
        <p:spPr>
          <a:xfrm>
            <a:off x="528812" y="991520"/>
            <a:ext cx="11325339" cy="5693866"/>
          </a:xfrm>
          <a:prstGeom prst="rect">
            <a:avLst/>
          </a:prstGeom>
          <a:noFill/>
        </p:spPr>
        <p:txBody>
          <a:bodyPr wrap="square">
            <a:spAutoFit/>
          </a:bodyPr>
          <a:lstStyle/>
          <a:p>
            <a:r>
              <a:rPr lang="en-US" sz="2400" dirty="0">
                <a:latin typeface="Aptos Display" panose="020B0004020202020204" pitchFamily="34" charset="0"/>
              </a:rPr>
              <a:t>Order of Execution in SQL :</a:t>
            </a:r>
          </a:p>
          <a:p>
            <a:endParaRPr lang="en-US" sz="2000" dirty="0">
              <a:latin typeface="Aptos Display" panose="020B0004020202020204" pitchFamily="34" charset="0"/>
            </a:endParaRPr>
          </a:p>
          <a:p>
            <a:r>
              <a:rPr lang="en-US" sz="2000" dirty="0">
                <a:latin typeface="Aptos Display" panose="020B0004020202020204" pitchFamily="34" charset="0"/>
              </a:rPr>
              <a:t>1.From </a:t>
            </a:r>
          </a:p>
          <a:p>
            <a:r>
              <a:rPr lang="en-US" sz="2000" dirty="0">
                <a:latin typeface="Aptos Display" panose="020B0004020202020204" pitchFamily="34" charset="0"/>
              </a:rPr>
              <a:t>2.where</a:t>
            </a:r>
          </a:p>
          <a:p>
            <a:r>
              <a:rPr lang="en-US" sz="2000" dirty="0">
                <a:latin typeface="Aptos Display" panose="020B0004020202020204" pitchFamily="34" charset="0"/>
              </a:rPr>
              <a:t>3.group by</a:t>
            </a:r>
          </a:p>
          <a:p>
            <a:r>
              <a:rPr lang="en-US" sz="2000" dirty="0">
                <a:latin typeface="Aptos Display" panose="020B0004020202020204" pitchFamily="34" charset="0"/>
              </a:rPr>
              <a:t>4.having </a:t>
            </a:r>
          </a:p>
          <a:p>
            <a:r>
              <a:rPr lang="en-US" sz="2000" dirty="0">
                <a:latin typeface="Aptos Display" panose="020B0004020202020204" pitchFamily="34" charset="0"/>
              </a:rPr>
              <a:t>5.select</a:t>
            </a:r>
          </a:p>
          <a:p>
            <a:r>
              <a:rPr lang="en-US" sz="2000" dirty="0">
                <a:latin typeface="Aptos Display" panose="020B0004020202020204" pitchFamily="34" charset="0"/>
              </a:rPr>
              <a:t>6.order by</a:t>
            </a:r>
          </a:p>
          <a:p>
            <a:r>
              <a:rPr lang="en-US" sz="2000" dirty="0">
                <a:latin typeface="Aptos Display" panose="020B0004020202020204" pitchFamily="34" charset="0"/>
              </a:rPr>
              <a:t>7. limit/top</a:t>
            </a:r>
          </a:p>
          <a:p>
            <a:endParaRPr lang="en-US" sz="2000" dirty="0">
              <a:latin typeface="Aptos Display" panose="020B0004020202020204" pitchFamily="34" charset="0"/>
            </a:endParaRPr>
          </a:p>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ISNULL</a:t>
            </a:r>
            <a:r>
              <a:rPr lang="en-US" sz="2000" dirty="0">
                <a:latin typeface="Aptos Display" panose="020B0004020202020204" pitchFamily="34" charset="0"/>
              </a:rPr>
              <a:t> - This function takes in 2 arguments , if the first column there is null, then the second argument replaces the null values in the column with the second argument .</a:t>
            </a:r>
          </a:p>
          <a:p>
            <a:pPr marL="342878" indent="-342878">
              <a:buFont typeface="Wingdings" panose="05000000000000000000" pitchFamily="2" charset="2"/>
              <a:buChar char="q"/>
            </a:pPr>
            <a:endParaRPr lang="en-US" sz="2000" dirty="0">
              <a:latin typeface="Aptos Display" panose="020B0004020202020204" pitchFamily="34" charset="0"/>
            </a:endParaRPr>
          </a:p>
          <a:p>
            <a:pPr marL="342878" indent="-342878">
              <a:buFont typeface="Wingdings" panose="05000000000000000000" pitchFamily="2" charset="2"/>
              <a:buChar char="q"/>
            </a:pPr>
            <a:r>
              <a:rPr lang="en-US" sz="2000" dirty="0">
                <a:solidFill>
                  <a:srgbClr val="FF0000"/>
                </a:solidFill>
                <a:latin typeface="Aptos Display" panose="020B0004020202020204" pitchFamily="34" charset="0"/>
              </a:rPr>
              <a:t>COALESCE</a:t>
            </a:r>
            <a:r>
              <a:rPr lang="en-US" sz="2000" dirty="0">
                <a:latin typeface="Aptos Display" panose="020B0004020202020204" pitchFamily="34" charset="0"/>
              </a:rPr>
              <a:t> - coalesce takes multiple </a:t>
            </a:r>
            <a:r>
              <a:rPr lang="en-US" sz="2000" dirty="0" err="1">
                <a:latin typeface="Aptos Display" panose="020B0004020202020204" pitchFamily="34" charset="0"/>
              </a:rPr>
              <a:t>auguments</a:t>
            </a:r>
            <a:r>
              <a:rPr lang="en-US" sz="2000" dirty="0">
                <a:latin typeface="Aptos Display" panose="020B0004020202020204" pitchFamily="34" charset="0"/>
              </a:rPr>
              <a:t> unlike </a:t>
            </a:r>
            <a:r>
              <a:rPr lang="en-US" sz="2000" dirty="0" err="1">
                <a:latin typeface="Aptos Display" panose="020B0004020202020204" pitchFamily="34" charset="0"/>
              </a:rPr>
              <a:t>isnull</a:t>
            </a:r>
            <a:r>
              <a:rPr lang="en-US" sz="2000" dirty="0">
                <a:latin typeface="Aptos Display" panose="020B0004020202020204" pitchFamily="34" charset="0"/>
              </a:rPr>
              <a:t>() which only takes 2 arguments .</a:t>
            </a:r>
          </a:p>
          <a:p>
            <a:r>
              <a:rPr lang="en-US" sz="2000" dirty="0">
                <a:latin typeface="Aptos Display" panose="020B0004020202020204" pitchFamily="34" charset="0"/>
              </a:rPr>
              <a:t>coalesce(</a:t>
            </a:r>
            <a:r>
              <a:rPr lang="en-US" sz="2000" dirty="0" err="1">
                <a:latin typeface="Aptos Display" panose="020B0004020202020204" pitchFamily="34" charset="0"/>
              </a:rPr>
              <a:t>city,state,region,'unknown</a:t>
            </a:r>
            <a:r>
              <a:rPr lang="en-US" sz="2000" dirty="0">
                <a:latin typeface="Aptos Display" panose="020B0004020202020204" pitchFamily="34" charset="0"/>
              </a:rPr>
              <a:t>’) -&gt; here in </a:t>
            </a:r>
            <a:r>
              <a:rPr lang="en-US" sz="2000" dirty="0" err="1">
                <a:latin typeface="Aptos Display" panose="020B0004020202020204" pitchFamily="34" charset="0"/>
              </a:rPr>
              <a:t>colease</a:t>
            </a:r>
            <a:r>
              <a:rPr lang="en-US" sz="2000" dirty="0">
                <a:latin typeface="Aptos Display" panose="020B0004020202020204" pitchFamily="34" charset="0"/>
              </a:rPr>
              <a:t> function if city is null then it will take the state value ,if state is also null , then it will take the region value if all three are null then the default unknown value will be taken .</a:t>
            </a:r>
          </a:p>
          <a:p>
            <a:endParaRPr lang="en-US" sz="2000" dirty="0">
              <a:latin typeface="Aptos Display" panose="020B0004020202020204" pitchFamily="34" charset="0"/>
            </a:endParaRPr>
          </a:p>
        </p:txBody>
      </p:sp>
    </p:spTree>
    <p:extLst>
      <p:ext uri="{BB962C8B-B14F-4D97-AF65-F5344CB8AC3E}">
        <p14:creationId xmlns:p14="http://schemas.microsoft.com/office/powerpoint/2010/main" val="1278235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2B0FB-08EB-D85B-8974-BDD1FA5D5208}"/>
              </a:ext>
            </a:extLst>
          </p:cNvPr>
          <p:cNvSpPr>
            <a:spLocks noGrp="1"/>
          </p:cNvSpPr>
          <p:nvPr>
            <p:ph type="title"/>
          </p:nvPr>
        </p:nvSpPr>
        <p:spPr>
          <a:xfrm>
            <a:off x="4048017" y="165255"/>
            <a:ext cx="3359651" cy="550843"/>
          </a:xfrm>
        </p:spPr>
        <p:txBody>
          <a:bodyPr>
            <a:normAutofit fontScale="90000"/>
          </a:bodyPr>
          <a:lstStyle/>
          <a:p>
            <a:r>
              <a:rPr lang="en-US" dirty="0"/>
              <a:t>Keys in SQL</a:t>
            </a:r>
          </a:p>
        </p:txBody>
      </p:sp>
      <p:sp>
        <p:nvSpPr>
          <p:cNvPr id="3" name="Slide Number Placeholder 2">
            <a:extLst>
              <a:ext uri="{FF2B5EF4-FFF2-40B4-BE49-F238E27FC236}">
                <a16:creationId xmlns:a16="http://schemas.microsoft.com/office/drawing/2014/main" id="{89F5352A-B839-30D4-4F00-B1EC57051B05}"/>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5" name="TextBox 4">
            <a:extLst>
              <a:ext uri="{FF2B5EF4-FFF2-40B4-BE49-F238E27FC236}">
                <a16:creationId xmlns:a16="http://schemas.microsoft.com/office/drawing/2014/main" id="{7081B86E-C25F-5474-E1E1-2E793AD7F7EC}"/>
              </a:ext>
            </a:extLst>
          </p:cNvPr>
          <p:cNvSpPr txBox="1"/>
          <p:nvPr/>
        </p:nvSpPr>
        <p:spPr>
          <a:xfrm>
            <a:off x="678096" y="831765"/>
            <a:ext cx="11021819" cy="5632311"/>
          </a:xfrm>
          <a:prstGeom prst="rect">
            <a:avLst/>
          </a:prstGeom>
          <a:noFill/>
        </p:spPr>
        <p:txBody>
          <a:bodyPr wrap="square">
            <a:spAutoFit/>
          </a:bodyPr>
          <a:lstStyle/>
          <a:p>
            <a:pPr marL="342878" indent="-342878">
              <a:buFont typeface="Wingdings" panose="05000000000000000000" pitchFamily="2" charset="2"/>
              <a:buChar char="q"/>
            </a:pPr>
            <a:r>
              <a:rPr lang="en-US" sz="2000" dirty="0">
                <a:latin typeface="Aptos Display" panose="020B0004020202020204" pitchFamily="34" charset="0"/>
              </a:rPr>
              <a:t>Primary key </a:t>
            </a:r>
          </a:p>
          <a:p>
            <a:pPr marL="342878" indent="-342878">
              <a:buFont typeface="Wingdings" panose="05000000000000000000" pitchFamily="2" charset="2"/>
              <a:buChar char="q"/>
            </a:pPr>
            <a:r>
              <a:rPr lang="en-US" sz="2000" dirty="0">
                <a:latin typeface="Aptos Display" panose="020B0004020202020204" pitchFamily="34" charset="0"/>
              </a:rPr>
              <a:t> Foreign key </a:t>
            </a:r>
          </a:p>
          <a:p>
            <a:pPr marL="342878" indent="-342878">
              <a:buFont typeface="Wingdings" panose="05000000000000000000" pitchFamily="2" charset="2"/>
              <a:buChar char="q"/>
            </a:pPr>
            <a:r>
              <a:rPr lang="en-US" sz="2000" dirty="0">
                <a:latin typeface="Aptos Display" panose="020B0004020202020204" pitchFamily="34" charset="0"/>
              </a:rPr>
              <a:t>Unique key  </a:t>
            </a:r>
          </a:p>
          <a:p>
            <a:pPr marL="342878" indent="-342878">
              <a:buFont typeface="Wingdings" panose="05000000000000000000" pitchFamily="2" charset="2"/>
              <a:buChar char="q"/>
            </a:pPr>
            <a:r>
              <a:rPr lang="en-US" sz="2000" dirty="0">
                <a:latin typeface="Aptos Display" panose="020B0004020202020204" pitchFamily="34" charset="0"/>
              </a:rPr>
              <a:t>Candidate key</a:t>
            </a:r>
          </a:p>
          <a:p>
            <a:pPr marL="342878" indent="-342878">
              <a:buFont typeface="Wingdings" panose="05000000000000000000" pitchFamily="2" charset="2"/>
              <a:buChar char="q"/>
            </a:pPr>
            <a:r>
              <a:rPr lang="en-US" sz="2000" dirty="0">
                <a:latin typeface="Aptos Display" panose="020B0004020202020204" pitchFamily="34" charset="0"/>
              </a:rPr>
              <a:t>Composite key</a:t>
            </a:r>
          </a:p>
          <a:p>
            <a:pPr marL="342878" indent="-342878">
              <a:buFont typeface="Wingdings" panose="05000000000000000000" pitchFamily="2" charset="2"/>
              <a:buChar char="q"/>
            </a:pPr>
            <a:r>
              <a:rPr lang="en-US" sz="2000" dirty="0">
                <a:latin typeface="Aptos Display" panose="020B0004020202020204" pitchFamily="34" charset="0"/>
              </a:rPr>
              <a:t>Surrogate key</a:t>
            </a:r>
          </a:p>
          <a:p>
            <a:endParaRPr lang="en-US" sz="2000" dirty="0">
              <a:latin typeface="Aptos Display" panose="020B0004020202020204" pitchFamily="34" charset="0"/>
            </a:endParaRPr>
          </a:p>
          <a:p>
            <a:r>
              <a:rPr lang="en-US" sz="2000" dirty="0">
                <a:latin typeface="Aptos Display" panose="020B0004020202020204" pitchFamily="34" charset="0"/>
              </a:rPr>
              <a:t>--When you make a column in the table as primary key then this column will always have unique or distinct values. Duplicate values and NULL value will not be allowed in a primary key column. A table can only have one primary key . Primary key can be created either on one single column or a group of columns.</a:t>
            </a:r>
          </a:p>
          <a:p>
            <a:endParaRPr lang="en-US" sz="2000" dirty="0">
              <a:latin typeface="Aptos Display" panose="020B0004020202020204" pitchFamily="34" charset="0"/>
            </a:endParaRPr>
          </a:p>
          <a:p>
            <a:r>
              <a:rPr lang="en-US" sz="2000" dirty="0">
                <a:latin typeface="Aptos Display" panose="020B0004020202020204" pitchFamily="34" charset="0"/>
              </a:rPr>
              <a:t>--When you make a column in the table as unique key then this column will always have unique or distinct values . Duplicate values will not be allowed. However, NULL values are allowed in a column which has unique key constraint. This is the major difference between primary and unique key.</a:t>
            </a:r>
          </a:p>
          <a:p>
            <a:endParaRPr lang="en-US" sz="2000" dirty="0">
              <a:latin typeface="Aptos Display" panose="020B0004020202020204" pitchFamily="34" charset="0"/>
            </a:endParaRPr>
          </a:p>
          <a:p>
            <a:r>
              <a:rPr lang="en-US" sz="2000" dirty="0">
                <a:latin typeface="Aptos Display" panose="020B0004020202020204" pitchFamily="34" charset="0"/>
              </a:rPr>
              <a:t>-- Surrogate key is a key which is synthetic key , i.e. it is a made up key (which does not comes naturally with the table) . It acts as a primary key when the primary key does not acts as a primary key .</a:t>
            </a:r>
          </a:p>
          <a:p>
            <a:r>
              <a:rPr lang="en-US" sz="2000" dirty="0" err="1">
                <a:latin typeface="Aptos Display" panose="020B0004020202020204" pitchFamily="34" charset="0"/>
              </a:rPr>
              <a:t>Eg</a:t>
            </a:r>
            <a:r>
              <a:rPr lang="en-US" sz="2000" dirty="0">
                <a:latin typeface="Aptos Display" panose="020B0004020202020204" pitchFamily="34" charset="0"/>
              </a:rPr>
              <a:t>: we use Identity (1,1) to make a column in the table .</a:t>
            </a:r>
          </a:p>
        </p:txBody>
      </p:sp>
    </p:spTree>
    <p:extLst>
      <p:ext uri="{BB962C8B-B14F-4D97-AF65-F5344CB8AC3E}">
        <p14:creationId xmlns:p14="http://schemas.microsoft.com/office/powerpoint/2010/main" val="15116875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2013 - 2022 Theme</Template>
  <TotalTime>13146</TotalTime>
  <Words>3826</Words>
  <Application>Microsoft Office PowerPoint</Application>
  <PresentationFormat>Widescreen</PresentationFormat>
  <Paragraphs>327</Paragraphs>
  <Slides>28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Aptos Display</vt:lpstr>
      <vt:lpstr>Arial</vt:lpstr>
      <vt:lpstr>Calibri</vt:lpstr>
      <vt:lpstr>Calibri Light</vt:lpstr>
      <vt:lpstr>Consolas</vt:lpstr>
      <vt:lpstr>Nunito</vt:lpstr>
      <vt:lpstr>Wingdings</vt:lpstr>
      <vt:lpstr>Office Theme</vt:lpstr>
      <vt:lpstr>Structured Query language (SQL)          Presentation By - Bickramjit Basu   Dated - 27.08.2024</vt:lpstr>
      <vt:lpstr>SQL was invented in 1970s and was first commercially distributed by Oracle. </vt:lpstr>
      <vt:lpstr>SQL Command Types</vt:lpstr>
      <vt:lpstr>Delete Vs Truncate Vs Drop</vt:lpstr>
      <vt:lpstr>Update Vs Alter</vt:lpstr>
      <vt:lpstr>CREATE table in SQL</vt:lpstr>
      <vt:lpstr>Important concepts in day-to-day SQL</vt:lpstr>
      <vt:lpstr>Important concepts in SQL – Part 2</vt:lpstr>
      <vt:lpstr>Keys in SQL</vt:lpstr>
      <vt:lpstr>Constraints in SQL</vt:lpstr>
      <vt:lpstr>Indexing in SQL</vt:lpstr>
      <vt:lpstr>SQL Wildcard Characters</vt:lpstr>
      <vt:lpstr>SQL Date Functions</vt:lpstr>
      <vt:lpstr>JOINS in SQL</vt:lpstr>
      <vt:lpstr>JOINS in SQL – Part 2</vt:lpstr>
      <vt:lpstr>JOINS in SQL – Part 3</vt:lpstr>
      <vt:lpstr>VIEWS in SQL</vt:lpstr>
      <vt:lpstr>VIEWS in SQL – Part 2</vt:lpstr>
      <vt:lpstr>SQL Window Functions</vt:lpstr>
      <vt:lpstr>SQL Window Functions – Part2</vt:lpstr>
      <vt:lpstr>PowerPoint Presentation</vt:lpstr>
      <vt:lpstr>CASE statements in SQL</vt:lpstr>
      <vt:lpstr>Common Table Expressions (CTEs)</vt:lpstr>
      <vt:lpstr>CTE’s with Window Functions &amp; Partition by clause</vt:lpstr>
      <vt:lpstr>User Defined Functions in SQL</vt:lpstr>
      <vt:lpstr>Stored Procedures in SQL</vt:lpstr>
      <vt:lpstr>Triggers in SQL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Bickramjit Basu</dc:creator>
  <cp:lastModifiedBy>Bickramjit Basu</cp:lastModifiedBy>
  <cp:revision>243</cp:revision>
  <dcterms:created xsi:type="dcterms:W3CDTF">2024-08-23T06:27:32Z</dcterms:created>
  <dcterms:modified xsi:type="dcterms:W3CDTF">2024-09-12T11:22:50Z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