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32399288" cy="43200638"/>
  <p:notesSz cx="6858000" cy="9144000"/>
  <p:defaultTextStyle>
    <a:defPPr>
      <a:defRPr lang="pt-BR"/>
    </a:defPPr>
    <a:lvl1pPr marL="0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1pPr>
    <a:lvl2pPr marL="1814398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2pPr>
    <a:lvl3pPr marL="362879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3pPr>
    <a:lvl4pPr marL="5443195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4pPr>
    <a:lvl5pPr marL="7257593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5pPr>
    <a:lvl6pPr marL="9071991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6pPr>
    <a:lvl7pPr marL="10886389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7pPr>
    <a:lvl8pPr marL="12700787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8pPr>
    <a:lvl9pPr marL="1451518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6">
          <p15:clr>
            <a:srgbClr val="A4A3A4"/>
          </p15:clr>
        </p15:guide>
        <p15:guide id="2" pos="102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030"/>
    <a:srgbClr val="DE0300"/>
    <a:srgbClr val="FF5757"/>
    <a:srgbClr val="004AAD"/>
    <a:srgbClr val="37B6FF"/>
    <a:srgbClr val="8C52FF"/>
    <a:srgbClr val="FF65C3"/>
    <a:srgbClr val="41719C"/>
    <a:srgbClr val="000099"/>
    <a:srgbClr val="1029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59" autoAdjust="0"/>
    <p:restoredTop sz="94660"/>
  </p:normalViewPr>
  <p:slideViewPr>
    <p:cSldViewPr snapToGrid="0">
      <p:cViewPr>
        <p:scale>
          <a:sx n="33" d="100"/>
          <a:sy n="33" d="100"/>
        </p:scale>
        <p:origin x="540" y="-4440"/>
      </p:cViewPr>
      <p:guideLst>
        <p:guide orient="horz" pos="13606"/>
        <p:guide pos="102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93FE-9174-4BCA-8FC1-2C151984D1DA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2CB0-136A-46C6-A53C-3315DE6202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97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93FE-9174-4BCA-8FC1-2C151984D1DA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2CB0-136A-46C6-A53C-3315DE6202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742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93FE-9174-4BCA-8FC1-2C151984D1DA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2CB0-136A-46C6-A53C-3315DE6202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586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93FE-9174-4BCA-8FC1-2C151984D1DA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2CB0-136A-46C6-A53C-3315DE6202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757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93FE-9174-4BCA-8FC1-2C151984D1DA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2CB0-136A-46C6-A53C-3315DE6202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18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93FE-9174-4BCA-8FC1-2C151984D1DA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2CB0-136A-46C6-A53C-3315DE6202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51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93FE-9174-4BCA-8FC1-2C151984D1DA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2CB0-136A-46C6-A53C-3315DE6202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75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93FE-9174-4BCA-8FC1-2C151984D1DA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2CB0-136A-46C6-A53C-3315DE6202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814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93FE-9174-4BCA-8FC1-2C151984D1DA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2CB0-136A-46C6-A53C-3315DE6202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952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93FE-9174-4BCA-8FC1-2C151984D1DA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2CB0-136A-46C6-A53C-3315DE6202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923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93FE-9174-4BCA-8FC1-2C151984D1DA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2CB0-136A-46C6-A53C-3315DE6202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812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793FE-9174-4BCA-8FC1-2C151984D1DA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02CB0-136A-46C6-A53C-3315DE6202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06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CAFB5A10-A559-4D17-99B2-3CC9C0D04BCF}"/>
              </a:ext>
            </a:extLst>
          </p:cNvPr>
          <p:cNvSpPr txBox="1">
            <a:spLocks/>
          </p:cNvSpPr>
          <p:nvPr/>
        </p:nvSpPr>
        <p:spPr>
          <a:xfrm>
            <a:off x="426100" y="9947052"/>
            <a:ext cx="15480000" cy="903869"/>
          </a:xfrm>
          <a:prstGeom prst="rect">
            <a:avLst/>
          </a:prstGeom>
          <a:solidFill>
            <a:srgbClr val="004AAD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pt-BR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6671933-630F-4FCA-8667-8E4238A4EDEC}"/>
              </a:ext>
            </a:extLst>
          </p:cNvPr>
          <p:cNvSpPr txBox="1">
            <a:spLocks/>
          </p:cNvSpPr>
          <p:nvPr/>
        </p:nvSpPr>
        <p:spPr>
          <a:xfrm>
            <a:off x="426100" y="22506237"/>
            <a:ext cx="15480000" cy="900000"/>
          </a:xfrm>
          <a:prstGeom prst="rect">
            <a:avLst/>
          </a:prstGeom>
          <a:solidFill>
            <a:srgbClr val="004AAD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pt-BR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METODOLOGIA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AFB5A10-A559-4D17-99B2-3CC9C0D04BCF}"/>
              </a:ext>
            </a:extLst>
          </p:cNvPr>
          <p:cNvSpPr txBox="1">
            <a:spLocks/>
          </p:cNvSpPr>
          <p:nvPr/>
        </p:nvSpPr>
        <p:spPr>
          <a:xfrm>
            <a:off x="464812" y="32349717"/>
            <a:ext cx="15480000" cy="903869"/>
          </a:xfrm>
          <a:prstGeom prst="rect">
            <a:avLst/>
          </a:prstGeom>
          <a:solidFill>
            <a:srgbClr val="004AAD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pt-BR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6671933-630F-4FCA-8667-8E4238A4EDEC}"/>
              </a:ext>
            </a:extLst>
          </p:cNvPr>
          <p:cNvSpPr txBox="1">
            <a:spLocks/>
          </p:cNvSpPr>
          <p:nvPr/>
        </p:nvSpPr>
        <p:spPr>
          <a:xfrm>
            <a:off x="16347484" y="22954860"/>
            <a:ext cx="15480000" cy="918951"/>
          </a:xfrm>
          <a:prstGeom prst="rect">
            <a:avLst/>
          </a:prstGeom>
          <a:solidFill>
            <a:srgbClr val="004AAD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pt-BR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DAD87AE-89A6-52A1-29EC-4FE1447110BF}"/>
              </a:ext>
            </a:extLst>
          </p:cNvPr>
          <p:cNvSpPr txBox="1">
            <a:spLocks/>
          </p:cNvSpPr>
          <p:nvPr/>
        </p:nvSpPr>
        <p:spPr>
          <a:xfrm>
            <a:off x="16347484" y="30663925"/>
            <a:ext cx="15480000" cy="918951"/>
          </a:xfrm>
          <a:prstGeom prst="rect">
            <a:avLst/>
          </a:prstGeom>
          <a:solidFill>
            <a:srgbClr val="004AAD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pt-BR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REFERÊNCIAS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56"/>
            <a:ext cx="32399289" cy="9625337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EEC24DC8-A8AA-31E9-25BC-0633580E6D2A}"/>
              </a:ext>
            </a:extLst>
          </p:cNvPr>
          <p:cNvSpPr txBox="1"/>
          <p:nvPr/>
        </p:nvSpPr>
        <p:spPr>
          <a:xfrm>
            <a:off x="16844211" y="576972"/>
            <a:ext cx="13423281" cy="1191545"/>
          </a:xfrm>
          <a:prstGeom prst="rect">
            <a:avLst/>
          </a:prstGeom>
          <a:noFill/>
          <a:effectLst>
            <a:glow rad="127000">
              <a:schemeClr val="bg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Easy Hours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0BE8362-781E-F55B-75B9-EF75444A371D}"/>
              </a:ext>
            </a:extLst>
          </p:cNvPr>
          <p:cNvSpPr txBox="1"/>
          <p:nvPr/>
        </p:nvSpPr>
        <p:spPr>
          <a:xfrm>
            <a:off x="20240680" y="2920606"/>
            <a:ext cx="10672537" cy="3389967"/>
          </a:xfrm>
          <a:prstGeom prst="rect">
            <a:avLst/>
          </a:prstGeom>
          <a:noFill/>
          <a:effectLst>
            <a:glow rad="127000">
              <a:schemeClr val="bg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pt-BR" dirty="0"/>
              <a:t>Andrei Luiz Florêncio Matias</a:t>
            </a:r>
          </a:p>
          <a:p>
            <a:r>
              <a:rPr lang="pt-BR" dirty="0"/>
              <a:t>Danilo Costa Rodrigues</a:t>
            </a:r>
          </a:p>
          <a:p>
            <a:r>
              <a:rPr lang="pt-BR" dirty="0"/>
              <a:t>Gabriel da Silva Mendes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EC24DC8-A8AA-31E9-25BC-0633580E6D2A}"/>
              </a:ext>
            </a:extLst>
          </p:cNvPr>
          <p:cNvSpPr txBox="1"/>
          <p:nvPr/>
        </p:nvSpPr>
        <p:spPr>
          <a:xfrm>
            <a:off x="1118312" y="468692"/>
            <a:ext cx="13423281" cy="2123658"/>
          </a:xfrm>
          <a:prstGeom prst="rect">
            <a:avLst/>
          </a:prstGeom>
          <a:noFill/>
          <a:effectLst>
            <a:glow rad="127000">
              <a:schemeClr val="bg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latin typeface="Arial Black" panose="020B0A04020102020204" pitchFamily="34" charset="0"/>
              </a:rPr>
              <a:t>Trabalho de </a:t>
            </a:r>
          </a:p>
          <a:p>
            <a:pPr algn="ctr"/>
            <a:r>
              <a:rPr lang="pt-BR" sz="6600" dirty="0">
                <a:latin typeface="Arial Black" panose="020B0A04020102020204" pitchFamily="34" charset="0"/>
              </a:rPr>
              <a:t>Conclusão de Curso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8FA82F67-3523-276C-B2AA-278576E57B20}"/>
              </a:ext>
            </a:extLst>
          </p:cNvPr>
          <p:cNvCxnSpPr/>
          <p:nvPr/>
        </p:nvCxnSpPr>
        <p:spPr>
          <a:xfrm>
            <a:off x="426100" y="9752105"/>
            <a:ext cx="31401384" cy="0"/>
          </a:xfrm>
          <a:prstGeom prst="line">
            <a:avLst/>
          </a:prstGeom>
          <a:ln w="98425">
            <a:solidFill>
              <a:srgbClr val="004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7BC274BA-817C-D096-1099-8F0540A508CE}"/>
              </a:ext>
            </a:extLst>
          </p:cNvPr>
          <p:cNvCxnSpPr/>
          <p:nvPr/>
        </p:nvCxnSpPr>
        <p:spPr>
          <a:xfrm>
            <a:off x="476900" y="40867105"/>
            <a:ext cx="31401384" cy="0"/>
          </a:xfrm>
          <a:prstGeom prst="line">
            <a:avLst/>
          </a:prstGeom>
          <a:ln w="98425">
            <a:solidFill>
              <a:srgbClr val="004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CA93710-CB4B-0668-ECFE-84545658FC60}"/>
              </a:ext>
            </a:extLst>
          </p:cNvPr>
          <p:cNvSpPr txBox="1"/>
          <p:nvPr/>
        </p:nvSpPr>
        <p:spPr>
          <a:xfrm>
            <a:off x="451673" y="10910278"/>
            <a:ext cx="15428854" cy="11403122"/>
          </a:xfrm>
          <a:prstGeom prst="rect">
            <a:avLst/>
          </a:prstGeom>
          <a:noFill/>
          <a:effectLst>
            <a:glow rad="127000">
              <a:schemeClr val="bg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O P-TECH é um programa de parcerias entre empresas e escolas globais que busca fornecer aos estudantes acesso às demandas do mercado de trabalho e a rápida adaptação a ele. Na ETEC da Zona Leste, o programa oferece atividades para o desenvolvimento profissional dos alunos, como cursos, criação de apresentações e currículos. Todas essas atividades são contabilizadas para uma meta anual de horas que o aluno deve ter. </a:t>
            </a:r>
          </a:p>
          <a:p>
            <a:pPr algn="just"/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O objetivo do projeto é criar um sistema web que facilite o gerenciamento das horas de cada aluno, otimizando o tempo dos coordenadores do programa e dos alunos, para que a entrega e a visualização das atividades não sejam um problema.</a:t>
            </a:r>
          </a:p>
          <a:p>
            <a:pPr algn="just"/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O projeto consiste num sistema que permitirá ao aluno ver e entregar atividades relativas ao P-TECH, e enviar reclamações aos coordenadores. Os coordenadores poderão atribuir as atividades do programa aos alunos, corrigir as atividades, acrescentar horas para os alunos e gerar relatórios de desempenho de um aluno.</a:t>
            </a:r>
          </a:p>
          <a:p>
            <a:pPr algn="just"/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A aplicação poderá ser utilizada para gerenciar o programa em diversas unidades, tendo em vista a opção de cadastrar escolas. Essa opção é disponível para os coordenadores representantes da IBM, que além das mesmas opções disponíveis para o coordenador da ETEC, terá também opções de visualização, cadastro, edição e exclusão de escolas que participam do programa.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54287B0-A21A-78B4-3CBA-D9CEBE20D85F}"/>
              </a:ext>
            </a:extLst>
          </p:cNvPr>
          <p:cNvSpPr txBox="1"/>
          <p:nvPr/>
        </p:nvSpPr>
        <p:spPr>
          <a:xfrm>
            <a:off x="426100" y="23607079"/>
            <a:ext cx="15428854" cy="8710077"/>
          </a:xfrm>
          <a:prstGeom prst="rect">
            <a:avLst/>
          </a:prstGeom>
          <a:noFill/>
          <a:effectLst>
            <a:glow rad="127000">
              <a:schemeClr val="bg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Durante a pesquisa, o grupo empregou o método de estudo de caso para dar suporte à pesquisa, uma vez que esta se concentra em cenários concretos do mundo real e casos atuais, que, no caso deste projeto é o controle eficiente das horas dos alunos P-TECH. De acordo com Lakatos e Marconi (2003, p. 221), o estudo de caso consiste em etapas mais concretas da investigação, com finalidade mais restrita em termos de explicação geral dos fenômenos menos abstratos.</a:t>
            </a:r>
          </a:p>
          <a:p>
            <a:pPr algn="just"/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Como pesquisa qualitativa, entende-se um método em que as experiências pessoais de usuários do sistema são levadas como base para a realização do estudo. Assim, as experiências anteriores dos alunos e coordenadores basearam a pesquisa do grupo.</a:t>
            </a:r>
          </a:p>
          <a:p>
            <a:pPr algn="just"/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O sistema conta com tecnologias como HTML, CSS, TailwindCSS, JavaScript, React, Next.js, MySQL e Prisma ORM. E durante a fase de planejamento e documentação, foram utilizados diagramas da Linguagem de Modelagem Unificada (UML).</a:t>
            </a:r>
          </a:p>
          <a:p>
            <a:pPr algn="just"/>
            <a:r>
              <a:rPr lang="pt-BR" sz="3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7388992-DCE4-D0EF-E469-0A343607D02E}"/>
              </a:ext>
            </a:extLst>
          </p:cNvPr>
          <p:cNvSpPr txBox="1"/>
          <p:nvPr/>
        </p:nvSpPr>
        <p:spPr>
          <a:xfrm>
            <a:off x="426100" y="33448532"/>
            <a:ext cx="15428854" cy="6555641"/>
          </a:xfrm>
          <a:prstGeom prst="rect">
            <a:avLst/>
          </a:prstGeom>
          <a:noFill/>
          <a:effectLst>
            <a:glow rad="127000">
              <a:schemeClr val="bg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Para a construção do projeto, </a:t>
            </a:r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primeiro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foram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feitas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algumas pesquisas referente à viabilidade do sistema. Foi constatado, então, uma necessidade do programa de gerenciar as informações de cada aluno. E foi a partir disso que surgiu a ideia de fazer um Sistema de gerenciamento de informações que pudesse otimizar o tempo dos coordenadores na hora do levantamento de dados, e também auxiliasse os alunos. </a:t>
            </a:r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De acordo com Bazzotti e Garcia </a:t>
            </a:r>
            <a:r>
              <a:rPr lang="pt-BR" sz="35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(2000), </a:t>
            </a:r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um sistema de gerenciamento de informações é um meio de fornecer informações rápidas, precisas e úteis, possibilitando uma gestão estruturada e melhorando o processo de tomada de decisões pelos administradores.</a:t>
            </a: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Após a checagem da viabilidade, foi empregado o método de estudo de caso para suportar as pesquisas. Logo após a conclusão das pesquisas citadas, o grupo  iniciou o desenvolvimento teórico do projeto.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35BE276-FC47-F1C1-0E1D-77FFDFA38504}"/>
              </a:ext>
            </a:extLst>
          </p:cNvPr>
          <p:cNvSpPr txBox="1"/>
          <p:nvPr/>
        </p:nvSpPr>
        <p:spPr>
          <a:xfrm>
            <a:off x="16398630" y="9947052"/>
            <a:ext cx="15428854" cy="12480340"/>
          </a:xfrm>
          <a:prstGeom prst="rect">
            <a:avLst/>
          </a:prstGeom>
          <a:noFill/>
          <a:effectLst>
            <a:glow rad="127000">
              <a:schemeClr val="bg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No desenvolvimento teórico, onde todo o sistema é baseado, foram feitos alguns diagramas UML (Linguagem de Modelagem Unificada), para melhor entendimento das funcionalidades práticas do sistemas. Foram eles, respectivamente: diagrama de caso de uso, diagrama de classe, diagrama de sequência e diagrama de atividade.</a:t>
            </a:r>
          </a:p>
          <a:p>
            <a:pPr algn="just"/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Com a base teórica em mãos, o grupo foi </a:t>
            </a:r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capaz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de dar início à prototipação de telas utitlizando a plataforma Figma. Por fim, após a prototipação das telas, foi dado início à parte prática do desenvolvimento. É nessa etapa de desenvolvimento que é possível enxergar o programa de fato.</a:t>
            </a:r>
          </a:p>
          <a:p>
            <a:pPr algn="just"/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A parte prática do desenvolvimento pode ser dividida em duas partes, sendo elas </a:t>
            </a:r>
            <a:r>
              <a:rPr lang="en-US" sz="3500" i="1" dirty="0">
                <a:latin typeface="Arial" panose="020B0604020202020204" pitchFamily="34" charset="0"/>
                <a:cs typeface="Arial" panose="020B0604020202020204" pitchFamily="34" charset="0"/>
              </a:rPr>
              <a:t>front end 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(toda a parte funcional e visual da aplicação) e </a:t>
            </a:r>
            <a:r>
              <a:rPr lang="en-US" sz="3500" i="1" dirty="0">
                <a:latin typeface="Arial" panose="020B0604020202020204" pitchFamily="34" charset="0"/>
                <a:cs typeface="Arial" panose="020B0604020202020204" pitchFamily="34" charset="0"/>
              </a:rPr>
              <a:t>back end 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(integração do sistema com o banco de dados).</a:t>
            </a:r>
          </a:p>
          <a:p>
            <a:pPr algn="just"/>
            <a:r>
              <a:rPr lang="en-US" sz="3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is simply dummy text of the printing and typesetting industry. Lorem Ipsum has been the industry's standard dummy text ever since the 1500s, when an unknown printer took a galley of </a:t>
            </a:r>
            <a:r>
              <a:rPr lang="en-US" sz="3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tLorem</a:t>
            </a:r>
            <a:r>
              <a:rPr lang="en-US" sz="3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3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popularised</a:t>
            </a:r>
            <a:r>
              <a:rPr lang="en-US" sz="3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the 1960s with the release of </a:t>
            </a:r>
            <a:r>
              <a:rPr lang="en-US" sz="3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Letraset</a:t>
            </a:r>
            <a:r>
              <a:rPr lang="en-US" sz="3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sheets containing Lorem Ipsum passages, and more recently with desktop publishing software like Aldus PageMaker including versions of Lorem Ipsum. </a:t>
            </a:r>
            <a:endParaRPr lang="pt-BR" sz="35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DB8B333-66E3-08E4-00AE-30C1ACDE326B}"/>
              </a:ext>
            </a:extLst>
          </p:cNvPr>
          <p:cNvSpPr txBox="1"/>
          <p:nvPr/>
        </p:nvSpPr>
        <p:spPr>
          <a:xfrm>
            <a:off x="16347831" y="32042957"/>
            <a:ext cx="15428854" cy="6017032"/>
          </a:xfrm>
          <a:prstGeom prst="rect">
            <a:avLst/>
          </a:prstGeom>
          <a:noFill/>
          <a:effectLst>
            <a:glow rad="127000">
              <a:schemeClr val="bg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MARCONI, Marina de Andrade; LAKATOS, Eva Maria. Fundamentos de Metodologia Científica. 5. ed. São Paulo: Atlas, 2003. 311 p. Disponível em: https://docente.ifrn.edu.br/olivianeta/disciplinas/copy_of_historia-i/historia-ii/china-e-india. Acesso em: 12 mar. 2023.</a:t>
            </a:r>
          </a:p>
          <a:p>
            <a:pPr algn="just"/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BAZZOTTI, C.; GARCIA, E. A IMPORTÂNCIA DO SISTEMA DE INFORMAÇÃO GERENCIAL NA GESTÃO EMPRESARIAL PARA TOMADA DE DECISÕES. Ciências Sociais Aplicadas em Revista, [S. l.], v. 6, n. 11, 2000. Disponível em: https://e-revista.unioeste.br/index.php/csaemrevista/article/view/368. Acesso em: 3 jul. 2023.</a:t>
            </a: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DD6CEF0-4195-06BB-E3F6-0B6E3B133CB8}"/>
              </a:ext>
            </a:extLst>
          </p:cNvPr>
          <p:cNvSpPr txBox="1"/>
          <p:nvPr/>
        </p:nvSpPr>
        <p:spPr>
          <a:xfrm>
            <a:off x="16294996" y="24044607"/>
            <a:ext cx="15428854" cy="6017032"/>
          </a:xfrm>
          <a:prstGeom prst="rect">
            <a:avLst/>
          </a:prstGeom>
          <a:noFill/>
          <a:effectLst>
            <a:glow rad="127000">
              <a:schemeClr val="bg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O sistema desenvolvido tem como intenção auxiliar e automatizar o gerenciamento das horas extracurriculares do programa P-TECH, e para que esse objetivo fosse atingido, foram feitas diversas pesquisas referentes às possibilidades de controle de horas e gerenciamento dos alunos.</a:t>
            </a:r>
          </a:p>
          <a:p>
            <a:pPr algn="just"/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O sistema web visa melhorar a organização, gerando assim mais engajamento por parte dos alunos; promovendo transparência no processo de registro das horas extracurriculares, bem como outros fatores que contribuam para o sucesso do programa. Alguns dos resultados esperados incluem maior agilidade no gerenciamento das horas extracurriculares, redução de erros, otimização do tempo dos coordenadores e mentores, entre outros aspectos</a:t>
            </a:r>
            <a:r>
              <a:rPr lang="pt-BR" sz="3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relevantes para a aplicação.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E67AF63-8667-635A-BF46-35A3729B08EC}"/>
              </a:ext>
            </a:extLst>
          </p:cNvPr>
          <p:cNvSpPr txBox="1"/>
          <p:nvPr/>
        </p:nvSpPr>
        <p:spPr>
          <a:xfrm>
            <a:off x="-2324007" y="2916673"/>
            <a:ext cx="16205200" cy="1692771"/>
          </a:xfrm>
          <a:prstGeom prst="rect">
            <a:avLst/>
          </a:prstGeom>
          <a:noFill/>
          <a:effectLst>
            <a:glow rad="127000">
              <a:schemeClr val="bg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sz="5400" dirty="0">
                <a:solidFill>
                  <a:srgbClr val="004AAD"/>
                </a:solidFill>
                <a:latin typeface="Arial Black" panose="020B0A04020102020204" pitchFamily="34" charset="0"/>
              </a:rPr>
              <a:t>Novotec</a:t>
            </a:r>
          </a:p>
          <a:p>
            <a:pPr algn="ctr"/>
            <a:r>
              <a:rPr lang="pt-BR" sz="5000" dirty="0">
                <a:solidFill>
                  <a:srgbClr val="004AAD"/>
                </a:solidFill>
                <a:latin typeface="Arial Black" panose="020B0A04020102020204" pitchFamily="34" charset="0"/>
              </a:rPr>
              <a:t>Desenvolvimento de Sistemas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0BE8362-781E-F55B-75B9-EF75444A371D}"/>
              </a:ext>
            </a:extLst>
          </p:cNvPr>
          <p:cNvSpPr txBox="1"/>
          <p:nvPr/>
        </p:nvSpPr>
        <p:spPr>
          <a:xfrm>
            <a:off x="23203231" y="7791144"/>
            <a:ext cx="5449056" cy="707886"/>
          </a:xfrm>
          <a:prstGeom prst="rect">
            <a:avLst/>
          </a:prstGeom>
          <a:noFill/>
          <a:effectLst>
            <a:glow rad="127000">
              <a:schemeClr val="bg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4000" dirty="0"/>
              <a:t>Jeferson Roberto de Lima</a:t>
            </a:r>
            <a:endParaRPr lang="pt-BR" dirty="0"/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99" y="40991117"/>
            <a:ext cx="31401384" cy="2059729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F5C2FDD9-6108-C745-A64C-75AA31E98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0792" y="41028644"/>
            <a:ext cx="5421761" cy="204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176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>
          <a:glow rad="127000">
            <a:schemeClr val="bg1">
              <a:alpha val="0"/>
            </a:schemeClr>
          </a:glow>
          <a:outerShdw blurRad="50800" dist="50800" dir="5400000" algn="ctr" rotWithShape="0">
            <a:srgbClr val="000000">
              <a:alpha val="0"/>
            </a:srgbClr>
          </a:outerShdw>
        </a:effectLst>
      </a:spPr>
      <a:bodyPr wrap="square" rtlCol="0">
        <a:spAutoFit/>
      </a:bodyPr>
      <a:lstStyle>
        <a:defPPr>
          <a:defRPr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1389</TotalTime>
  <Words>1126</Words>
  <Application>Microsoft Office PowerPoint</Application>
  <PresentationFormat>Personalizar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Times New Roman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 Pedroza</dc:creator>
  <cp:lastModifiedBy>Dann Costa</cp:lastModifiedBy>
  <cp:revision>59</cp:revision>
  <cp:lastPrinted>2023-05-23T23:18:43Z</cp:lastPrinted>
  <dcterms:created xsi:type="dcterms:W3CDTF">2018-10-09T21:24:59Z</dcterms:created>
  <dcterms:modified xsi:type="dcterms:W3CDTF">2023-10-29T01:43:18Z</dcterms:modified>
</cp:coreProperties>
</file>