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F1DDB-E4B3-46F2-A8FF-10D6A59BA97F}" type="datetimeFigureOut">
              <a:rPr lang="en-US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4043-D21A-439E-AF3C-B024728C2D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34043-D21A-439E-AF3C-B024728C2D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34043-D21A-439E-AF3C-B024728C2DE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34043-D21A-439E-AF3C-B024728C2DE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1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34043-D21A-439E-AF3C-B024728C2DE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886" y="3446885"/>
            <a:ext cx="2658924" cy="1857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C++ Standard Template Library</a:t>
            </a:r>
          </a:p>
          <a:p>
            <a:r>
              <a:rPr lang="en-US" sz="4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4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std::set</a:t>
            </a:r>
            <a:endParaRPr lang="en-GB" sz="4800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    Prezentare de </a:t>
            </a:r>
            <a:r>
              <a:rPr lang="en-US" dirty="0" err="1"/>
              <a:t>bicsi</a:t>
            </a:r>
            <a:r>
              <a:rPr lang="en-US" dirty="0"/>
              <a:t> </a:t>
            </a:r>
            <a:r>
              <a:rPr lang="en-US" dirty="0" err="1"/>
              <a:t>lucian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0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o-RO" sz="2400" dirty="0"/>
              <a:t> 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insert(T key)</a:t>
            </a:r>
            <a:r>
              <a:rPr lang="ro-RO" sz="2400" dirty="0"/>
              <a:t>  inserează elementul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ro-RO" sz="2400" dirty="0"/>
              <a:t> în set (dacă nu există deja) și returnează un </a:t>
            </a:r>
            <a:r>
              <a:rPr lang="ro-RO" sz="2400" b="1" dirty="0">
                <a:latin typeface="Consolas" charset="0"/>
                <a:ea typeface="Consolas" charset="0"/>
                <a:cs typeface="Consolas" charset="0"/>
              </a:rPr>
              <a:t>pair&lt;set&lt;T&gt;::iterator, bool&gt;</a:t>
            </a:r>
            <a:r>
              <a:rPr lang="ro-RO" sz="2400" dirty="0"/>
              <a:t> reprezentând un iterator către elementul inserat, respectiv dacă a fost inserat; </a:t>
            </a:r>
          </a:p>
          <a:p>
            <a:pPr>
              <a:buFont typeface="Wingdings" charset="2"/>
              <a:buChar char="§"/>
            </a:pPr>
            <a:endParaRPr lang="ro-RO" sz="2400" dirty="0"/>
          </a:p>
          <a:p>
            <a:pPr>
              <a:buFont typeface="Wingdings" charset="2"/>
              <a:buChar char="§"/>
            </a:pPr>
            <a:r>
              <a:rPr lang="ro-RO" sz="2400" dirty="0"/>
              <a:t> 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erase(T key)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dirty="0">
                <a:ea typeface="Consolas" charset="0"/>
                <a:cs typeface="Consolas" charset="0"/>
              </a:rPr>
              <a:t>șterge elementul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ro-RO" sz="2400" dirty="0">
                <a:ea typeface="Consolas" charset="0"/>
                <a:cs typeface="Consolas" charset="0"/>
              </a:rPr>
              <a:t> din set (dacă există) și returnează un </a:t>
            </a:r>
            <a:r>
              <a:rPr lang="ro-RO" sz="2400" b="1" dirty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ro-RO" sz="2400" dirty="0">
                <a:ea typeface="Consolas" charset="0"/>
                <a:cs typeface="Consolas" charset="0"/>
              </a:rPr>
              <a:t>care semnalează dacă s-a șters vreun element sau nu;</a:t>
            </a:r>
          </a:p>
          <a:p>
            <a:pPr>
              <a:buFont typeface="Wingdings" charset="2"/>
              <a:buChar char="§"/>
            </a:pPr>
            <a:endParaRPr lang="ro-RO" sz="2400" dirty="0"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§"/>
            </a:pPr>
            <a:r>
              <a:rPr lang="ro-RO" sz="2400" b="1" dirty="0">
                <a:ea typeface="Consolas" charset="0"/>
                <a:cs typeface="Consolas" charset="0"/>
              </a:rPr>
              <a:t> 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erase(set&lt;T&gt;::iterator it) </a:t>
            </a:r>
            <a:r>
              <a:rPr lang="ro-RO" sz="2400" dirty="0">
                <a:ea typeface="Consolas" charset="0"/>
                <a:cs typeface="Consolas" charset="0"/>
              </a:rPr>
              <a:t>este asemănătoare funcției de mai sus, cu excepția că </a:t>
            </a:r>
            <a:r>
              <a:rPr lang="ro-RO" sz="2400" b="1" dirty="0">
                <a:ea typeface="Consolas" charset="0"/>
                <a:cs typeface="Consolas" charset="0"/>
              </a:rPr>
              <a:t>nu returnează nimic</a:t>
            </a:r>
            <a:r>
              <a:rPr lang="ro-RO" sz="2400" dirty="0">
                <a:ea typeface="Consolas" charset="0"/>
                <a:cs typeface="Consolas" charset="0"/>
              </a:rPr>
              <a:t>;</a:t>
            </a:r>
          </a:p>
          <a:p>
            <a:pPr>
              <a:buFont typeface="Wingdings" charset="2"/>
              <a:buChar char="§"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598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 avansate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o-RO" sz="2400" dirty="0"/>
              <a:t> 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lower_bound(T key) </a:t>
            </a:r>
            <a:r>
              <a:rPr lang="ro-RO" sz="2400" dirty="0">
                <a:ea typeface="Consolas" charset="0"/>
                <a:cs typeface="Consolas" charset="0"/>
              </a:rPr>
              <a:t>returnează un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set&lt;T&gt;::iterator</a:t>
            </a:r>
            <a:r>
              <a:rPr lang="ro-RO" sz="2400" dirty="0">
                <a:ea typeface="Consolas" charset="0"/>
                <a:cs typeface="Consolas" charset="0"/>
              </a:rPr>
              <a:t> către cea mai mică valoare mai mare sau egală cu cheia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ro-RO" sz="2400" dirty="0">
                <a:ea typeface="Consolas" charset="0"/>
                <a:cs typeface="Consolas" charset="0"/>
              </a:rPr>
              <a:t>;</a:t>
            </a:r>
          </a:p>
          <a:p>
            <a:pPr>
              <a:buFont typeface="Wingdings" charset="2"/>
              <a:buChar char="§"/>
            </a:pPr>
            <a:endParaRPr lang="ro-RO" sz="2400" dirty="0"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§"/>
            </a:pPr>
            <a:r>
              <a:rPr lang="ro-RO" sz="2400" dirty="0">
                <a:ea typeface="Consolas" charset="0"/>
                <a:cs typeface="Consolas" charset="0"/>
              </a:rPr>
              <a:t> </a:t>
            </a:r>
            <a:r>
              <a:rPr lang="ro-RO" sz="2400" b="1" dirty="0">
                <a:ea typeface="Consolas" charset="0"/>
                <a:cs typeface="Consolas" charset="0"/>
              </a:rPr>
              <a:t>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upper_bound(T key) </a:t>
            </a:r>
            <a:r>
              <a:rPr lang="ro-RO" sz="2400" dirty="0">
                <a:ea typeface="Consolas" charset="0"/>
                <a:cs typeface="Consolas" charset="0"/>
              </a:rPr>
              <a:t>returnează un s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et&lt;T&gt;::iterator</a:t>
            </a:r>
            <a:r>
              <a:rPr lang="ro-RO" sz="2400" dirty="0">
                <a:ea typeface="Consolas" charset="0"/>
                <a:cs typeface="Consolas" charset="0"/>
              </a:rPr>
              <a:t> către cea mai mică valoare mai mare decât cheia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ro-RO" sz="2400" dirty="0">
                <a:ea typeface="Consolas" charset="0"/>
                <a:cs typeface="Consolas" charset="0"/>
              </a:rPr>
              <a:t>;</a:t>
            </a:r>
          </a:p>
          <a:p>
            <a:pPr>
              <a:buFont typeface="Wingdings" charset="2"/>
              <a:buChar char="§"/>
            </a:pPr>
            <a:endParaRPr lang="ro-RO" sz="2400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§"/>
            </a:pPr>
            <a:r>
              <a:rPr lang="ro-RO" sz="24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equal_range(T key) </a:t>
            </a:r>
            <a:r>
              <a:rPr lang="ro-RO" sz="2400" dirty="0">
                <a:ea typeface="Consolas" charset="0"/>
                <a:cs typeface="Consolas" charset="0"/>
              </a:rPr>
              <a:t>returnează o pereche de iteratori, în care primul este egal cu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lower_bound(key)</a:t>
            </a:r>
            <a:r>
              <a:rPr lang="ro-RO" sz="2400" dirty="0">
                <a:ea typeface="Consolas" charset="0"/>
                <a:cs typeface="Consolas" charset="0"/>
              </a:rPr>
              <a:t> și al doilea este egal cu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upper_bound(key)</a:t>
            </a:r>
            <a:r>
              <a:rPr lang="ro-RO" sz="2400" dirty="0">
                <a:ea typeface="Consolas" charset="0"/>
                <a:cs typeface="Consolas" charset="0"/>
              </a:rPr>
              <a:t>;</a:t>
            </a:r>
            <a:endParaRPr lang="en-GB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8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553747"/>
          </a:xfrm>
        </p:spPr>
        <p:txBody>
          <a:bodyPr vert="horz" lIns="0" tIns="45720" rIns="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#include &lt;set&gt; 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// For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std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::set&lt;T&gt;</a:t>
            </a:r>
            <a:endParaRPr lang="en-US" sz="1800" dirty="0">
              <a:solidFill>
                <a:srgbClr val="BFBFBF"/>
              </a:solidFill>
              <a:latin typeface="Consolas"/>
            </a:endParaRP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#include &lt;</a:t>
            </a:r>
            <a:r>
              <a:rPr lang="ro-RO" sz="1800" dirty="0" err="1">
                <a:solidFill>
                  <a:srgbClr val="E48312"/>
                </a:solidFill>
                <a:latin typeface="Consolas"/>
              </a:rPr>
              <a:t>cassert</a:t>
            </a:r>
            <a:r>
              <a:rPr lang="ro-RO" sz="1800" dirty="0">
                <a:solidFill>
                  <a:srgbClr val="E48312"/>
                </a:solidFill>
                <a:latin typeface="Consolas"/>
              </a:rPr>
              <a:t>&gt; 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// For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assert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(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cond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endParaRPr lang="ro-RO" dirty="0">
              <a:latin typeface="Calibri" charset="0"/>
            </a:endParaRP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int main() {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   </a:t>
            </a:r>
            <a:r>
              <a:rPr lang="ro-RO" sz="1800" dirty="0" err="1">
                <a:solidFill>
                  <a:srgbClr val="E48312"/>
                </a:solidFill>
                <a:latin typeface="Consolas"/>
              </a:rPr>
              <a:t>std</a:t>
            </a:r>
            <a:r>
              <a:rPr lang="ro-RO" sz="1800" dirty="0">
                <a:solidFill>
                  <a:srgbClr val="E48312"/>
                </a:solidFill>
                <a:latin typeface="Consolas"/>
              </a:rPr>
              <a:t>::set&lt;</a:t>
            </a:r>
            <a:r>
              <a:rPr lang="ro-RO" sz="1800" dirty="0" err="1">
                <a:solidFill>
                  <a:srgbClr val="E48312"/>
                </a:solidFill>
                <a:latin typeface="Consolas"/>
              </a:rPr>
              <a:t>int</a:t>
            </a:r>
            <a:r>
              <a:rPr lang="ro-RO" sz="1800" dirty="0">
                <a:solidFill>
                  <a:srgbClr val="E48312"/>
                </a:solidFill>
                <a:latin typeface="Consolas"/>
              </a:rPr>
              <a:t>&gt; S; 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//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Instantiate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a set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using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template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parameter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int</a:t>
            </a:r>
            <a:endParaRPr lang="ro-RO" sz="1800" dirty="0">
              <a:solidFill>
                <a:srgbClr val="BFBFBF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E48312"/>
                </a:solidFill>
                <a:latin typeface="Consolas"/>
              </a:rPr>
              <a:t>   for(</a:t>
            </a:r>
            <a:r>
              <a:rPr lang="nn-NO" sz="1800" dirty="0" err="1">
                <a:solidFill>
                  <a:srgbClr val="E48312"/>
                </a:solidFill>
                <a:latin typeface="Consolas"/>
              </a:rPr>
              <a:t>int</a:t>
            </a:r>
            <a:r>
              <a:rPr lang="nn-NO" sz="1800" dirty="0">
                <a:solidFill>
                  <a:srgbClr val="E48312"/>
                </a:solidFill>
                <a:latin typeface="Consolas"/>
              </a:rPr>
              <a:t> i = 0; i &lt; 10; ++i)</a:t>
            </a:r>
            <a:endParaRPr lang="ro-RO" sz="1800" dirty="0">
              <a:solidFill>
                <a:srgbClr val="E48312"/>
              </a:solidFill>
              <a:latin typeface="Consolas"/>
            </a:endParaRP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      S.insert(i); 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// Insert [0..10)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to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set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  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BFBFBF"/>
                </a:solidFill>
                <a:latin typeface="Consolas"/>
              </a:rPr>
              <a:t>   //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Check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if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set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contains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some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element, </a:t>
            </a:r>
            <a:r>
              <a:rPr lang="ro-RO" sz="1800" dirty="0" err="1">
                <a:solidFill>
                  <a:srgbClr val="BFBFBF"/>
                </a:solidFill>
                <a:latin typeface="Consolas"/>
              </a:rPr>
              <a:t>say</a:t>
            </a:r>
            <a:r>
              <a:rPr lang="ro-RO" sz="1800" dirty="0">
                <a:solidFill>
                  <a:srgbClr val="BFBFBF"/>
                </a:solidFill>
                <a:latin typeface="Consolas"/>
              </a:rPr>
              <a:t> 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8312"/>
                </a:solidFill>
                <a:latin typeface="Consolas"/>
              </a:rPr>
              <a:t>   std::set&lt;int&gt;::iterator it = S.find(5); </a:t>
            </a:r>
            <a:endParaRPr lang="ro-RO" sz="1800" dirty="0">
              <a:solidFill>
                <a:srgbClr val="E48312"/>
              </a:solidFill>
              <a:latin typeface="Consolas"/>
            </a:endParaRP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   if(it != S.end())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E48312"/>
                </a:solidFill>
                <a:latin typeface="Consolas"/>
              </a:rPr>
              <a:t>      std::cout &lt;&lt; "S contains 5" &lt;&lt; std::endl;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/>
              </a:rPr>
              <a:t>   S.erase(it);</a:t>
            </a:r>
          </a:p>
          <a:p>
            <a:pPr marL="0" indent="0">
              <a:buNone/>
            </a:pPr>
            <a:r>
              <a:rPr lang="ro-RO" sz="1800" dirty="0">
                <a:latin typeface="Consolas"/>
              </a:rPr>
              <a:t>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791325" y="1738313"/>
            <a:ext cx="5400675" cy="451485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o-RO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E48312"/>
                </a:solidFill>
                <a:latin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439509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o-RO" sz="1800" dirty="0">
                <a:solidFill>
                  <a:srgbClr val="404040"/>
                </a:solidFill>
                <a:latin typeface="Calibri" charset="0"/>
              </a:rPr>
              <a:t> 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auto it = S.upper_bound(5); 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// Get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iterator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to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first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key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larger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than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5 (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using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C++11's auto)</a:t>
            </a: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ro-RO" sz="1800" dirty="0" err="1">
                <a:solidFill>
                  <a:srgbClr val="E48312"/>
                </a:solidFill>
                <a:latin typeface="Consolas" charset="0"/>
              </a:rPr>
              <a:t>assert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(it != S.end()); 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//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Assert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there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is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such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key</a:t>
            </a:r>
            <a:endParaRPr lang="en-US" sz="1800" dirty="0">
              <a:solidFill>
                <a:srgbClr val="BFBFBF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std::cout &lt;&lt; (*it) &lt;&lt; std::endl;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 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// Output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the</a:t>
            </a:r>
            <a:r>
              <a:rPr lang="ro-RO" sz="1800" dirty="0">
                <a:solidFill>
                  <a:srgbClr val="BFBFBF"/>
                </a:solidFill>
                <a:latin typeface="Consolas" charset="0"/>
              </a:rPr>
              <a:t> </a:t>
            </a:r>
            <a:r>
              <a:rPr lang="ro-RO" sz="1800" dirty="0" err="1">
                <a:solidFill>
                  <a:srgbClr val="BFBFBF"/>
                </a:solidFill>
                <a:latin typeface="Consolas" charset="0"/>
              </a:rPr>
              <a:t>key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   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</a:t>
            </a:r>
            <a:endParaRPr lang="ro-RO" sz="1800" dirty="0">
              <a:solidFill>
                <a:srgbClr val="E48312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en-US" sz="1800" dirty="0">
                <a:solidFill>
                  <a:srgbClr val="BFBFBF"/>
                </a:solidFill>
                <a:latin typeface="Consolas" charset="0"/>
              </a:rPr>
              <a:t>// Alternative (overkill) method to check if S contains 5</a:t>
            </a: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auto it2 = S.lower_bound(5);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 </a:t>
            </a: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std::cout &lt;&lt; ((it != it2) 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 </a:t>
            </a:r>
            <a:endParaRPr lang="en-US" sz="1800" dirty="0">
              <a:solidFill>
                <a:srgbClr val="E48312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      ? "S does not contain 5" 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 </a:t>
            </a:r>
            <a:endParaRPr lang="en-US" sz="1800" dirty="0">
              <a:solidFill>
                <a:srgbClr val="E48312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      : "S contains 5");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ro-RO" sz="1800" dirty="0" err="1">
                <a:solidFill>
                  <a:srgbClr val="E48312"/>
                </a:solidFill>
                <a:latin typeface="Consolas" charset="0"/>
              </a:rPr>
              <a:t>std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::</a:t>
            </a:r>
            <a:r>
              <a:rPr lang="ro-RO" sz="1800" dirty="0" err="1">
                <a:solidFill>
                  <a:srgbClr val="E48312"/>
                </a:solidFill>
                <a:latin typeface="Consolas" charset="0"/>
              </a:rPr>
              <a:t>cout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 &lt;&lt; </a:t>
            </a:r>
            <a:r>
              <a:rPr lang="ro-RO" sz="1800" dirty="0" err="1">
                <a:solidFill>
                  <a:srgbClr val="E48312"/>
                </a:solidFill>
                <a:latin typeface="Consolas" charset="0"/>
              </a:rPr>
              <a:t>std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::</a:t>
            </a:r>
            <a:r>
              <a:rPr lang="ro-RO" sz="1800" dirty="0" err="1">
                <a:solidFill>
                  <a:srgbClr val="E48312"/>
                </a:solidFill>
                <a:latin typeface="Consolas" charset="0"/>
              </a:rPr>
              <a:t>endl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;   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Consolas" charset="0"/>
              </a:rPr>
              <a:t>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404040"/>
                </a:solidFill>
                <a:latin typeface="Consolas" charset="0"/>
              </a:rPr>
              <a:t>   </a:t>
            </a:r>
            <a:r>
              <a:rPr lang="ro-RO" sz="1800" dirty="0" err="1">
                <a:solidFill>
                  <a:srgbClr val="E48312"/>
                </a:solidFill>
                <a:latin typeface="Consolas" charset="0"/>
              </a:rPr>
              <a:t>return</a:t>
            </a: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 0;</a:t>
            </a:r>
            <a:r>
              <a:rPr lang="en-US" sz="1800" dirty="0">
                <a:solidFill>
                  <a:srgbClr val="E48312"/>
                </a:solidFill>
                <a:latin typeface="Consolas" charset="0"/>
              </a:rPr>
              <a:t>  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E48312"/>
                </a:solidFill>
                <a:latin typeface="Consolas" charset="0"/>
              </a:rPr>
              <a:t>}</a:t>
            </a:r>
            <a:r>
              <a:rPr lang="en-US" sz="1800" dirty="0">
                <a:latin typeface="Calibri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767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ro-RO" sz="2400" dirty="0"/>
              <a:t> Structura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std::set&lt;T&gt;</a:t>
            </a:r>
            <a:r>
              <a:rPr lang="ro-RO" sz="2400" dirty="0">
                <a:ea typeface="Consolas" charset="0"/>
                <a:cs typeface="Consolas" charset="0"/>
              </a:rPr>
              <a:t> prezintă o eficiență foarte mare în cadrul operațiilor efectuate. </a:t>
            </a:r>
          </a:p>
          <a:p>
            <a:endParaRPr lang="ro-RO" sz="2400" dirty="0">
              <a:ea typeface="Consolas" charset="0"/>
              <a:cs typeface="Consolas" charset="0"/>
            </a:endParaRPr>
          </a:p>
          <a:p>
            <a:r>
              <a:rPr lang="ro-RO" sz="2400" dirty="0">
                <a:ea typeface="Consolas" charset="0"/>
                <a:cs typeface="Consolas" charset="0"/>
              </a:rPr>
              <a:t>Operațiile de bază, precum </a:t>
            </a:r>
            <a:r>
              <a:rPr lang="ro-RO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empty()</a:t>
            </a:r>
            <a:r>
              <a:rPr lang="ro-RO" sz="2400" dirty="0">
                <a:ea typeface="Consolas" charset="0"/>
                <a:cs typeface="Consolas" charset="0"/>
              </a:rPr>
              <a:t>, </a:t>
            </a:r>
            <a:r>
              <a:rPr lang="ro-RO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size()</a:t>
            </a:r>
            <a:r>
              <a:rPr lang="ro-RO" sz="2400" dirty="0">
                <a:ea typeface="Consolas" charset="0"/>
                <a:cs typeface="Consolas" charset="0"/>
              </a:rPr>
              <a:t>, </a:t>
            </a:r>
            <a:r>
              <a:rPr lang="ro-RO" sz="2400" dirty="0">
                <a:solidFill>
                  <a:srgbClr val="E48312"/>
                </a:solidFill>
                <a:ea typeface="Consolas" charset="0"/>
                <a:cs typeface="Consolas" charset="0"/>
              </a:rPr>
              <a:t>begin()</a:t>
            </a:r>
            <a:r>
              <a:rPr lang="ro-RO" sz="2400" dirty="0">
                <a:ea typeface="Consolas" charset="0"/>
                <a:cs typeface="Consolas" charset="0"/>
              </a:rPr>
              <a:t>, </a:t>
            </a:r>
            <a:r>
              <a:rPr lang="ro-RO" sz="2400" dirty="0">
                <a:solidFill>
                  <a:srgbClr val="E48312"/>
                </a:solidFill>
                <a:ea typeface="Consolas" charset="0"/>
                <a:cs typeface="Consolas" charset="0"/>
              </a:rPr>
              <a:t>end()</a:t>
            </a:r>
            <a:r>
              <a:rPr lang="ro-RO" sz="2400" dirty="0">
                <a:ea typeface="Consolas" charset="0"/>
                <a:cs typeface="Consolas" charset="0"/>
              </a:rPr>
              <a:t> sunt realizate în complexitate constantă </a:t>
            </a:r>
            <a:r>
              <a:rPr lang="ro-RO" sz="2400" b="1" dirty="0">
                <a:latin typeface="Consolas"/>
                <a:ea typeface="Consolas" charset="0"/>
                <a:cs typeface="Consolas" charset="0"/>
              </a:rPr>
              <a:t>O(1)</a:t>
            </a:r>
            <a:r>
              <a:rPr lang="ro-RO" sz="2400" dirty="0">
                <a:ea typeface="Consolas" charset="0"/>
                <a:cs typeface="Consolas" charset="0"/>
              </a:rPr>
              <a:t>;</a:t>
            </a:r>
          </a:p>
          <a:p>
            <a:endParaRPr lang="ro-RO" sz="2400" dirty="0">
              <a:ea typeface="Consolas" charset="0"/>
              <a:cs typeface="Consolas" charset="0"/>
            </a:endParaRPr>
          </a:p>
          <a:p>
            <a:r>
              <a:rPr lang="ro-RO" sz="2400" dirty="0">
                <a:ea typeface="Consolas" charset="0"/>
                <a:cs typeface="Consolas" charset="0"/>
              </a:rPr>
              <a:t>Operațiile de inserare/ștergere și look-up, precum </a:t>
            </a:r>
            <a:r>
              <a:rPr lang="ro-RO" sz="2400" dirty="0">
                <a:solidFill>
                  <a:srgbClr val="E48312"/>
                </a:solidFill>
                <a:latin typeface="Consolas"/>
                <a:ea typeface="Consolas" charset="0"/>
                <a:cs typeface="Consolas" charset="0"/>
              </a:rPr>
              <a:t>find()</a:t>
            </a:r>
            <a:r>
              <a:rPr lang="ro-RO" sz="2400" dirty="0">
                <a:ea typeface="Consolas" charset="0"/>
                <a:cs typeface="Consolas" charset="0"/>
              </a:rPr>
              <a:t>, </a:t>
            </a:r>
            <a:r>
              <a:rPr lang="ro-RO" sz="2400" dirty="0">
                <a:solidFill>
                  <a:srgbClr val="E48312"/>
                </a:solidFill>
                <a:latin typeface="Consolas"/>
                <a:ea typeface="Consolas" charset="0"/>
                <a:cs typeface="Consolas" charset="0"/>
              </a:rPr>
              <a:t>insert()</a:t>
            </a:r>
            <a:r>
              <a:rPr lang="ro-RO" sz="2400" dirty="0">
                <a:ea typeface="Consolas" charset="0"/>
                <a:cs typeface="Consolas" charset="0"/>
              </a:rPr>
              <a:t>, </a:t>
            </a:r>
            <a:r>
              <a:rPr lang="ro-RO" sz="2400" dirty="0">
                <a:solidFill>
                  <a:srgbClr val="E48312"/>
                </a:solidFill>
                <a:latin typeface="Consolas"/>
                <a:ea typeface="Consolas" charset="0"/>
                <a:cs typeface="Consolas" charset="0"/>
              </a:rPr>
              <a:t>erase()</a:t>
            </a:r>
            <a:r>
              <a:rPr lang="ro-RO" sz="2400" dirty="0">
                <a:ea typeface="Consolas" charset="0"/>
                <a:cs typeface="Consolas" charset="0"/>
              </a:rPr>
              <a:t>, </a:t>
            </a:r>
            <a:r>
              <a:rPr lang="ro-RO" sz="2400" dirty="0">
                <a:solidFill>
                  <a:srgbClr val="E48312"/>
                </a:solidFill>
                <a:latin typeface="Consolas"/>
                <a:ea typeface="Consolas" charset="0"/>
                <a:cs typeface="Consolas" charset="0"/>
              </a:rPr>
              <a:t>lower_bound()</a:t>
            </a:r>
            <a:r>
              <a:rPr lang="ro-RO" sz="2400" dirty="0">
                <a:ea typeface="Consolas" charset="0"/>
                <a:cs typeface="Consolas" charset="0"/>
              </a:rPr>
              <a:t>, </a:t>
            </a:r>
            <a:r>
              <a:rPr lang="ro-RO" sz="2400" dirty="0">
                <a:solidFill>
                  <a:srgbClr val="E48312"/>
                </a:solidFill>
                <a:latin typeface="Consolas"/>
                <a:ea typeface="Consolas" charset="0"/>
                <a:cs typeface="Consolas" charset="0"/>
              </a:rPr>
              <a:t>upper_bound()</a:t>
            </a:r>
            <a:r>
              <a:rPr lang="ro-RO" sz="2400" dirty="0">
                <a:ea typeface="Consolas" charset="0"/>
                <a:cs typeface="Consolas" charset="0"/>
              </a:rPr>
              <a:t> sunt realizate în complexitate logaritmică relativ la numărul de valori </a:t>
            </a:r>
            <a:r>
              <a:rPr lang="ro-RO" sz="2400" b="1" dirty="0">
                <a:solidFill>
                  <a:srgbClr val="3F3F3F"/>
                </a:solidFill>
                <a:latin typeface="Consolas"/>
                <a:ea typeface="Consolas" charset="0"/>
                <a:cs typeface="Consolas" charset="0"/>
              </a:rPr>
              <a:t>O(log(n))</a:t>
            </a:r>
            <a:r>
              <a:rPr lang="ro-RO" sz="2400" dirty="0">
                <a:ea typeface="Consolas" charset="0"/>
                <a:cs typeface="Consolas" charset="0"/>
              </a:rPr>
              <a:t>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42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Complexitate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 sz="2400" dirty="0"/>
              <a:t>Operația </a:t>
            </a:r>
            <a:r>
              <a:rPr lang="ro-RO" sz="2400" dirty="0">
                <a:solidFill>
                  <a:srgbClr val="E48312"/>
                </a:solidFill>
                <a:latin typeface="Consolas"/>
              </a:rPr>
              <a:t>clear()</a:t>
            </a:r>
            <a:r>
              <a:rPr lang="ro-RO" sz="2400" dirty="0"/>
              <a:t> are complexitate liniară </a:t>
            </a:r>
            <a:r>
              <a:rPr lang="ro-RO" sz="2400" b="1" dirty="0">
                <a:solidFill>
                  <a:srgbClr val="3F3F3F"/>
                </a:solidFill>
                <a:latin typeface="Consolas"/>
              </a:rPr>
              <a:t>O(n)</a:t>
            </a:r>
            <a:r>
              <a:rPr lang="ro-RO" sz="2400" dirty="0"/>
              <a:t>;</a:t>
            </a:r>
          </a:p>
          <a:p>
            <a:endParaRPr lang="ro-RO" sz="2400" dirty="0"/>
          </a:p>
          <a:p>
            <a:r>
              <a:rPr lang="ro-RO" sz="2400" dirty="0"/>
              <a:t>Operațiile de </a:t>
            </a:r>
            <a:r>
              <a:rPr lang="ro-RO" sz="2400" dirty="0">
                <a:solidFill>
                  <a:srgbClr val="E48312"/>
                </a:solidFill>
              </a:rPr>
              <a:t>incrementare/decrementare</a:t>
            </a:r>
            <a:r>
              <a:rPr lang="ro-RO" sz="2400" dirty="0"/>
              <a:t> a iteratorilor au complexitate </a:t>
            </a:r>
            <a:r>
              <a:rPr lang="ro-RO" sz="2400" b="1" dirty="0">
                <a:solidFill>
                  <a:srgbClr val="3F3F3F"/>
                </a:solidFill>
              </a:rPr>
              <a:t>logaritmică</a:t>
            </a:r>
            <a:r>
              <a:rPr lang="ro-RO" sz="2400" dirty="0"/>
              <a:t> în caz defavorabil și </a:t>
            </a:r>
            <a:r>
              <a:rPr lang="ro-RO" sz="2400" b="1" dirty="0"/>
              <a:t>constantă</a:t>
            </a:r>
            <a:r>
              <a:rPr lang="ro-RO" sz="2400" dirty="0"/>
              <a:t> în cazul mediu;</a:t>
            </a:r>
          </a:p>
          <a:p>
            <a:endParaRPr lang="ro-RO" sz="2400" dirty="0"/>
          </a:p>
          <a:p>
            <a:r>
              <a:rPr lang="ro-RO" sz="2400" dirty="0"/>
              <a:t>O </a:t>
            </a:r>
            <a:r>
              <a:rPr lang="ro-RO" sz="2400" dirty="0">
                <a:solidFill>
                  <a:srgbClr val="E48312"/>
                </a:solidFill>
              </a:rPr>
              <a:t>parcurgere</a:t>
            </a:r>
            <a:r>
              <a:rPr lang="ro-RO" sz="2400" dirty="0"/>
              <a:t> a unui set are complexitate liniară în numărul de elemente </a:t>
            </a:r>
            <a:r>
              <a:rPr lang="ro-RO" sz="2400" b="1" dirty="0">
                <a:solidFill>
                  <a:srgbClr val="3F3F3F"/>
                </a:solidFill>
                <a:latin typeface="Consolas"/>
              </a:rPr>
              <a:t>O(n)</a:t>
            </a:r>
            <a:r>
              <a:rPr lang="ro-RO" sz="2400" dirty="0"/>
              <a:t>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99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8281" y="1793445"/>
            <a:ext cx="6041071" cy="240665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alibri Light"/>
              </a:rPr>
              <a:t>Vă mulțumesc!</a:t>
            </a:r>
            <a:br>
              <a:rPr lang="en-US" sz="6000" dirty="0">
                <a:latin typeface="Calibri Light"/>
              </a:rPr>
            </a:br>
            <a:br>
              <a:rPr lang="en-US" sz="6000" dirty="0">
                <a:latin typeface="Calibri Light"/>
              </a:rPr>
            </a:br>
            <a:r>
              <a:rPr lang="en-US" dirty="0">
                <a:solidFill>
                  <a:srgbClr val="E48312"/>
                </a:solidFill>
                <a:latin typeface="Calibri Light"/>
              </a:rPr>
              <a:t>Întrebări?</a:t>
            </a:r>
          </a:p>
        </p:txBody>
      </p:sp>
    </p:spTree>
    <p:extLst>
      <p:ext uri="{BB962C8B-B14F-4D97-AF65-F5344CB8AC3E}">
        <p14:creationId xmlns:p14="http://schemas.microsoft.com/office/powerpoint/2010/main" val="147496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</a:t>
            </a:r>
            <a:r>
              <a:rPr lang="ro-RO" dirty="0"/>
              <a:t>ție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 sz="2800" dirty="0"/>
              <a:t> Structura </a:t>
            </a:r>
            <a:r>
              <a:rPr lang="ro-RO" sz="2800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ro-RO" sz="28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::set</a:t>
            </a:r>
            <a:r>
              <a:rPr lang="ro-RO" sz="2800" dirty="0">
                <a:solidFill>
                  <a:schemeClr val="accent1"/>
                </a:solidFill>
                <a:ea typeface="Consolas" charset="0"/>
                <a:cs typeface="Consolas" charset="0"/>
              </a:rPr>
              <a:t> </a:t>
            </a:r>
            <a:r>
              <a:rPr lang="ro-RO" sz="2800" dirty="0">
                <a:ea typeface="Consolas" charset="0"/>
                <a:cs typeface="Consolas" charset="0"/>
              </a:rPr>
              <a:t>este una dintre cele mai de bază și importante structuri din Standard </a:t>
            </a:r>
            <a:r>
              <a:rPr lang="ro-RO" sz="2800" dirty="0" err="1">
                <a:ea typeface="Consolas" charset="0"/>
                <a:cs typeface="Consolas" charset="0"/>
              </a:rPr>
              <a:t>Template</a:t>
            </a:r>
            <a:r>
              <a:rPr lang="ro-RO" sz="2800" dirty="0">
                <a:ea typeface="Consolas" charset="0"/>
                <a:cs typeface="Consolas" charset="0"/>
              </a:rPr>
              <a:t> </a:t>
            </a:r>
            <a:r>
              <a:rPr lang="ro-RO" sz="2800" dirty="0" err="1">
                <a:ea typeface="Consolas" charset="0"/>
                <a:cs typeface="Consolas" charset="0"/>
              </a:rPr>
              <a:t>Library</a:t>
            </a:r>
            <a:r>
              <a:rPr lang="ro-RO" sz="2800" dirty="0">
                <a:ea typeface="Consolas" charset="0"/>
                <a:cs typeface="Consolas" charset="0"/>
              </a:rPr>
              <a:t>.</a:t>
            </a:r>
            <a:endParaRPr lang="en-US" sz="2800" dirty="0">
              <a:ea typeface="Consolas" charset="0"/>
              <a:cs typeface="Consolas" charset="0"/>
            </a:endParaRPr>
          </a:p>
          <a:p>
            <a:endParaRPr lang="ro-RO" sz="2800" dirty="0">
              <a:ea typeface="Consolas" charset="0"/>
              <a:cs typeface="Consolas" charset="0"/>
            </a:endParaRPr>
          </a:p>
          <a:p>
            <a:r>
              <a:rPr lang="ro-RO" sz="2800" dirty="0">
                <a:ea typeface="Consolas" charset="0"/>
                <a:cs typeface="Consolas" charset="0"/>
              </a:rPr>
              <a:t> Este una dintre noutățile cu care a venit biblioteca STL pentru C++.</a:t>
            </a:r>
          </a:p>
          <a:p>
            <a:endParaRPr lang="ro-RO" sz="2800" dirty="0">
              <a:ea typeface="Consolas" charset="0"/>
              <a:cs typeface="Consolas" charset="0"/>
            </a:endParaRPr>
          </a:p>
          <a:p>
            <a:r>
              <a:rPr lang="ro-RO" sz="2800" dirty="0">
                <a:ea typeface="Consolas" charset="0"/>
                <a:cs typeface="Consolas" charset="0"/>
              </a:rPr>
              <a:t> </a:t>
            </a:r>
            <a:r>
              <a:rPr lang="ro-RO" sz="2800" dirty="0" err="1">
                <a:solidFill>
                  <a:srgbClr val="E48312"/>
                </a:solidFill>
                <a:latin typeface="Consolas"/>
                <a:ea typeface="Consolas" charset="0"/>
                <a:cs typeface="Consolas" charset="0"/>
              </a:rPr>
              <a:t>std</a:t>
            </a:r>
            <a:r>
              <a:rPr lang="ro-RO" sz="2800" dirty="0">
                <a:solidFill>
                  <a:srgbClr val="E48312"/>
                </a:solidFill>
                <a:latin typeface="Consolas"/>
                <a:ea typeface="Consolas" charset="0"/>
                <a:cs typeface="Consolas" charset="0"/>
              </a:rPr>
              <a:t>::set</a:t>
            </a:r>
            <a:r>
              <a:rPr lang="ro-RO" sz="2800" dirty="0">
                <a:ea typeface="Consolas" charset="0"/>
                <a:cs typeface="Consolas" charset="0"/>
              </a:rPr>
              <a:t> reflectă puterea și funcționalitatea paradigmei programării orientate pe obiecte din C++, care nu se găsește în C. </a:t>
            </a:r>
          </a:p>
        </p:txBody>
      </p:sp>
    </p:spTree>
    <p:extLst>
      <p:ext uri="{BB962C8B-B14F-4D97-AF65-F5344CB8AC3E}">
        <p14:creationId xmlns:p14="http://schemas.microsoft.com/office/powerpoint/2010/main" val="15093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>
                <a:ea typeface="Consolas" charset="0"/>
                <a:cs typeface="Consolas" charset="0"/>
              </a:rPr>
              <a:t> </a:t>
            </a:r>
            <a:r>
              <a:rPr lang="ro-RO" sz="2400" dirty="0"/>
              <a:t>Sunt multe motive pentru care am vrea să studiem această structură și să o înțelegem:</a:t>
            </a:r>
          </a:p>
          <a:p>
            <a:pPr>
              <a:buFont typeface="Wingdings" charset="2"/>
              <a:buChar char="§"/>
            </a:pPr>
            <a:r>
              <a:rPr lang="ro-RO" sz="2400" dirty="0"/>
              <a:t>  este un exemplu perfect de </a:t>
            </a:r>
            <a:r>
              <a:rPr lang="ro-RO" sz="2400" dirty="0">
                <a:solidFill>
                  <a:schemeClr val="accent1"/>
                </a:solidFill>
              </a:rPr>
              <a:t>encapsulare </a:t>
            </a:r>
            <a:r>
              <a:rPr lang="ro-RO" sz="2400" dirty="0"/>
              <a:t>și </a:t>
            </a:r>
            <a:r>
              <a:rPr lang="ro-RO" sz="2400" dirty="0">
                <a:solidFill>
                  <a:schemeClr val="accent1"/>
                </a:solidFill>
              </a:rPr>
              <a:t>abstractizare</a:t>
            </a:r>
            <a:r>
              <a:rPr lang="ro-RO" sz="2400" dirty="0"/>
              <a:t>;</a:t>
            </a:r>
          </a:p>
          <a:p>
            <a:pPr>
              <a:buFont typeface="Wingdings" charset="2"/>
              <a:buChar char="§"/>
            </a:pPr>
            <a:r>
              <a:rPr lang="ro-RO" sz="2400" dirty="0"/>
              <a:t>  este mai complexă decât alte structuri STL precum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std::vector</a:t>
            </a:r>
            <a:r>
              <a:rPr lang="ro-RO" sz="2400" dirty="0"/>
              <a:t>,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std::list</a:t>
            </a:r>
            <a:r>
              <a:rPr lang="ro-RO" sz="2400" dirty="0"/>
              <a:t> sau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std::deque</a:t>
            </a:r>
            <a:r>
              <a:rPr lang="ro-RO" sz="2400" dirty="0"/>
              <a:t> </a:t>
            </a:r>
          </a:p>
          <a:p>
            <a:pPr>
              <a:buFont typeface="Wingdings" charset="2"/>
              <a:buChar char="§"/>
            </a:pPr>
            <a:r>
              <a:rPr lang="ro-RO" sz="2400" dirty="0"/>
              <a:t>  rezolvă o problemă des întâlnită în programare, într-o complexitate </a:t>
            </a:r>
            <a:r>
              <a:rPr lang="ro-RO" sz="2400" b="1" dirty="0"/>
              <a:t>foarte bună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3570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79407"/>
          </a:xfrm>
        </p:spPr>
        <p:txBody>
          <a:bodyPr>
            <a:normAutofit/>
          </a:bodyPr>
          <a:lstStyle/>
          <a:p>
            <a:r>
              <a:rPr lang="ro-RO" sz="2400" dirty="0"/>
              <a:t>De multe ori s-a pus problema implementării în cadrul programării a unei structuri care să modeleze conceptul matematic de mulțime sau analog al acesteia. </a:t>
            </a:r>
          </a:p>
          <a:p>
            <a:r>
              <a:rPr lang="ro-RO" sz="2400" dirty="0"/>
              <a:t>O structură abstractă de </a:t>
            </a:r>
            <a:r>
              <a:rPr lang="ro-RO" sz="2400" b="1" dirty="0"/>
              <a:t>set</a:t>
            </a:r>
            <a:r>
              <a:rPr lang="ro-RO" sz="2400" dirty="0"/>
              <a:t>, prin convenție, trebuie să prezinte următoarele funcționalități:</a:t>
            </a:r>
          </a:p>
          <a:p>
            <a:pPr>
              <a:buFont typeface="Wingdings" charset="2"/>
              <a:buChar char="§"/>
            </a:pPr>
            <a:r>
              <a:rPr lang="ro-RO" sz="2400" b="1" dirty="0"/>
              <a:t>  apartenența unui element la o mulțime</a:t>
            </a:r>
          </a:p>
          <a:p>
            <a:pPr>
              <a:buFont typeface="Wingdings" charset="2"/>
              <a:buChar char="§"/>
            </a:pPr>
            <a:r>
              <a:rPr lang="ro-RO" sz="2400" dirty="0"/>
              <a:t>  </a:t>
            </a:r>
            <a:r>
              <a:rPr lang="ro-RO" sz="2400" b="1" dirty="0"/>
              <a:t>ștergerea / inserarea unui element în mulțime</a:t>
            </a:r>
            <a:endParaRPr lang="ro-RO" sz="2400" dirty="0"/>
          </a:p>
          <a:p>
            <a:pPr marL="0" indent="0">
              <a:buNone/>
            </a:pPr>
            <a:r>
              <a:rPr lang="ro-RO" sz="2400" dirty="0"/>
              <a:t>Bineînțeles, acesta nu va conține duplicate*. În plus, structura pe care o vom avea în discuție va avea proprietate de </a:t>
            </a:r>
            <a:r>
              <a:rPr lang="ro-RO" sz="2400" i="1" dirty="0"/>
              <a:t>ordonare relativă a elementelor</a:t>
            </a:r>
            <a:r>
              <a:rPr lang="ro-RO" sz="2400" dirty="0"/>
              <a:t>.</a:t>
            </a:r>
          </a:p>
          <a:p>
            <a:pPr marL="0" indent="0">
              <a:buNone/>
            </a:pPr>
            <a:endParaRPr lang="ro-RO" sz="1000" dirty="0"/>
          </a:p>
          <a:p>
            <a:pPr marL="0" indent="0">
              <a:buNone/>
            </a:pPr>
            <a:r>
              <a:rPr lang="ro-RO" sz="1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Pentru o structură care să permită duplicate, vezi</a:t>
            </a:r>
            <a:r>
              <a:rPr lang="ro-R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ro-RO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std::multiset&lt;int&gt;</a:t>
            </a:r>
          </a:p>
          <a:p>
            <a:pPr>
              <a:buFont typeface="Wingdings" charset="2"/>
              <a:buChar char="§"/>
            </a:pPr>
            <a:endParaRPr lang="ro-RO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711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Declarare / instanțiere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ro-RO" sz="2400" dirty="0"/>
              <a:t>Structura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std::set</a:t>
            </a:r>
            <a:r>
              <a:rPr lang="ro-RO" sz="2400" dirty="0">
                <a:ea typeface="Consolas" charset="0"/>
                <a:cs typeface="Consolas" charset="0"/>
              </a:rPr>
              <a:t>, ca și celelalte structuri din STL, se folosește de puternicul concept de </a:t>
            </a:r>
            <a:r>
              <a:rPr lang="ro-RO" sz="2400" b="1" dirty="0">
                <a:ea typeface="Consolas" charset="0"/>
                <a:cs typeface="Consolas" charset="0"/>
              </a:rPr>
              <a:t>template</a:t>
            </a:r>
            <a:r>
              <a:rPr lang="ro-RO" sz="2400" dirty="0">
                <a:ea typeface="Consolas" charset="0"/>
                <a:cs typeface="Consolas" charset="0"/>
              </a:rPr>
              <a:t>.</a:t>
            </a:r>
          </a:p>
          <a:p>
            <a:endParaRPr lang="ro-RO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o-RO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template &lt; class T, class Compare = less&lt;T&gt; &gt; class set;</a:t>
            </a:r>
          </a:p>
          <a:p>
            <a:pPr marL="0" indent="0">
              <a:buNone/>
            </a:pPr>
            <a:endParaRPr lang="ro-RO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o-RO" sz="2400" b="1" dirty="0">
                <a:ea typeface="Consolas" charset="0"/>
                <a:cs typeface="Consolas" charset="0"/>
              </a:rPr>
              <a:t>Exemplu:</a:t>
            </a:r>
            <a:r>
              <a:rPr lang="ro-RO" sz="2400" dirty="0">
                <a:ea typeface="Consolas" charset="0"/>
                <a:cs typeface="Consolas" charset="0"/>
              </a:rPr>
              <a:t> Pentru a instantia un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std::set</a:t>
            </a:r>
            <a:r>
              <a:rPr lang="ro-RO" sz="2400" dirty="0">
                <a:ea typeface="Consolas" charset="0"/>
                <a:cs typeface="Consolas" charset="0"/>
              </a:rPr>
              <a:t> pentru structuri de date de tip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sz="2400" dirty="0">
                <a:ea typeface="Consolas" charset="0"/>
                <a:cs typeface="Consolas" charset="0"/>
              </a:rPr>
              <a:t> care să mențină elementele sortate descrescător, vom folosi următoarea sintaxă: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std::set &lt; int, std::greater&lt;int&gt; &gt; mySet;</a:t>
            </a:r>
          </a:p>
        </p:txBody>
      </p:sp>
    </p:spTree>
    <p:extLst>
      <p:ext uri="{BB962C8B-B14F-4D97-AF65-F5344CB8AC3E}">
        <p14:creationId xmlns:p14="http://schemas.microsoft.com/office/powerpoint/2010/main" val="105372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Declarare / instanțiere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ro-RO" sz="2400" dirty="0"/>
              <a:t>În lipsa menționării comparatorului în mod explicit, se folosește comparatorul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std::less&lt;T&gt;</a:t>
            </a:r>
            <a:r>
              <a:rPr lang="ro-RO" sz="2400" dirty="0">
                <a:ea typeface="Consolas" charset="0"/>
                <a:cs typeface="Consolas" charset="0"/>
              </a:rPr>
              <a:t>. Se pot însă declara comparatori proprii, sub formă de </a:t>
            </a:r>
            <a:r>
              <a:rPr lang="ro-RO" sz="2400" b="1" dirty="0">
                <a:ea typeface="Consolas" charset="0"/>
                <a:cs typeface="Consolas" charset="0"/>
              </a:rPr>
              <a:t>functori</a:t>
            </a:r>
            <a:r>
              <a:rPr lang="ro-RO" sz="2400" dirty="0">
                <a:ea typeface="Consolas" charset="0"/>
                <a:cs typeface="Consolas" charset="0"/>
              </a:rPr>
              <a:t>:</a:t>
            </a:r>
          </a:p>
          <a:p>
            <a:endParaRPr lang="ro-RO" sz="2400" dirty="0">
              <a:ea typeface="Consolas" charset="0"/>
              <a:cs typeface="Consolas" charset="0"/>
            </a:endParaRPr>
          </a:p>
          <a:p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class myComp {</a:t>
            </a:r>
          </a:p>
          <a:p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public: </a:t>
            </a:r>
            <a:r>
              <a:rPr lang="ro-RO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operator() (</a:t>
            </a:r>
            <a:r>
              <a:rPr lang="ro-RO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&amp;a, </a:t>
            </a:r>
            <a:r>
              <a:rPr lang="ro-RO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&amp;b) </a:t>
            </a:r>
            <a:r>
              <a:rPr lang="ro-RO" dirty="0" err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   return a &lt; b;</a:t>
            </a:r>
          </a:p>
          <a:p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r>
              <a:rPr lang="ro-RO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ro-RO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std::set &lt; int, myComp &gt; mySet;</a:t>
            </a:r>
          </a:p>
        </p:txBody>
      </p:sp>
    </p:spTree>
    <p:extLst>
      <p:ext uri="{BB962C8B-B14F-4D97-AF65-F5344CB8AC3E}">
        <p14:creationId xmlns:p14="http://schemas.microsoft.com/office/powerpoint/2010/main" val="11177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Iteratori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dirty="0"/>
              <a:t> Structura din spatele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std::set</a:t>
            </a:r>
            <a:r>
              <a:rPr lang="ro-RO" sz="2400" dirty="0"/>
              <a:t> este </a:t>
            </a:r>
            <a:r>
              <a:rPr lang="ro-RO" sz="2400" b="1" dirty="0">
                <a:solidFill>
                  <a:schemeClr val="accent1"/>
                </a:solidFill>
              </a:rPr>
              <a:t>arborele roșu-negru</a:t>
            </a:r>
            <a:r>
              <a:rPr lang="ro-RO" sz="2400" dirty="0"/>
              <a:t>, însă implementarea acestuia este encapsulată prin </a:t>
            </a:r>
            <a:r>
              <a:rPr lang="ro-RO" sz="2400" b="1" dirty="0"/>
              <a:t>metodele membre</a:t>
            </a:r>
            <a:r>
              <a:rPr lang="ro-RO" sz="2400" dirty="0"/>
              <a:t> și </a:t>
            </a:r>
            <a:r>
              <a:rPr lang="ro-RO" sz="2400" b="1" dirty="0"/>
              <a:t>iteratori</a:t>
            </a:r>
            <a:r>
              <a:rPr lang="ro-RO" sz="2400" dirty="0"/>
              <a:t>.</a:t>
            </a:r>
          </a:p>
          <a:p>
            <a:endParaRPr lang="ro-RO" sz="2400" dirty="0"/>
          </a:p>
          <a:p>
            <a:r>
              <a:rPr lang="ro-RO" sz="2400" b="1" dirty="0"/>
              <a:t>Iteratorii</a:t>
            </a:r>
            <a:r>
              <a:rPr lang="ro-RO" sz="2400" dirty="0"/>
              <a:t> sunt structurile fundamentale care permit accesul (encapsulat) la structura de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ro-RO" sz="2400" dirty="0"/>
              <a:t>. </a:t>
            </a:r>
          </a:p>
          <a:p>
            <a:endParaRPr lang="ro-RO" sz="2400" dirty="0"/>
          </a:p>
          <a:p>
            <a:r>
              <a:rPr lang="ro-RO" sz="2400" dirty="0"/>
              <a:t>Iteratorii se folosesc în mod asemănător celorlalte structuri din STL, însă sunt mult mai complecși.</a:t>
            </a:r>
          </a:p>
          <a:p>
            <a:pPr marL="0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0543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Proprietăți ale iteratorilor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 sz="2400" dirty="0"/>
              <a:t>Iteratorii prezintă următoarele proprietăți:</a:t>
            </a:r>
          </a:p>
          <a:p>
            <a:pPr>
              <a:buFont typeface="Wingdings" charset="2"/>
              <a:buChar char="§"/>
            </a:pPr>
            <a:r>
              <a:rPr lang="ro-RO" sz="2400" dirty="0"/>
              <a:t>  sunt </a:t>
            </a:r>
            <a:r>
              <a:rPr lang="ro-RO" sz="2400" b="1" dirty="0"/>
              <a:t>bidirecționali </a:t>
            </a:r>
            <a:r>
              <a:rPr lang="ro-RO" sz="2400" dirty="0"/>
              <a:t>(sunt supraîncărcați operatorii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ro-RO" sz="2400" dirty="0"/>
              <a:t> și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ro-RO" sz="2400" dirty="0">
                <a:ea typeface="Consolas" charset="0"/>
                <a:cs typeface="Consolas" charset="0"/>
              </a:rPr>
              <a:t>);</a:t>
            </a:r>
          </a:p>
          <a:p>
            <a:pPr>
              <a:buFont typeface="Wingdings" charset="2"/>
              <a:buChar char="§"/>
            </a:pPr>
            <a:r>
              <a:rPr lang="ro-RO" sz="2400" dirty="0">
                <a:ea typeface="Consolas" charset="0"/>
                <a:cs typeface="Consolas" charset="0"/>
              </a:rPr>
              <a:t>  sunt </a:t>
            </a:r>
            <a:r>
              <a:rPr lang="ro-RO" sz="2400" b="1" dirty="0">
                <a:ea typeface="Consolas" charset="0"/>
                <a:cs typeface="Consolas" charset="0"/>
              </a:rPr>
              <a:t>constanți </a:t>
            </a:r>
            <a:r>
              <a:rPr lang="ro-RO" sz="2400" dirty="0">
                <a:ea typeface="Consolas" charset="0"/>
                <a:cs typeface="Consolas" charset="0"/>
              </a:rPr>
              <a:t>(elementele point-ate de aceștia sunt nemodificabile);</a:t>
            </a:r>
          </a:p>
          <a:p>
            <a:pPr>
              <a:buFont typeface="Wingdings" charset="2"/>
              <a:buChar char="§"/>
            </a:pPr>
            <a:endParaRPr lang="ro-RO" sz="2400" dirty="0"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o-RO" sz="2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std::set&lt;int&gt; S = {1, 2, 5}; </a:t>
            </a:r>
          </a:p>
          <a:p>
            <a:pPr marL="0" indent="0">
              <a:buNone/>
            </a:pPr>
            <a:r>
              <a:rPr lang="ro-RO" sz="2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std::set&lt;int&gt;::iterator it = S.begin();</a:t>
            </a:r>
          </a:p>
          <a:p>
            <a:pPr marL="0" indent="0">
              <a:buNone/>
            </a:pPr>
            <a:r>
              <a:rPr lang="ro-RO" sz="2200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++it; --it;</a:t>
            </a:r>
            <a:r>
              <a:rPr lang="ro-RO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funcționează</a:t>
            </a:r>
          </a:p>
          <a:p>
            <a:pPr marL="0" indent="0">
              <a:buNone/>
            </a:pPr>
            <a:r>
              <a:rPr lang="ro-RO" sz="2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*it = 5;  // nu va funcționa, *it este const int</a:t>
            </a:r>
          </a:p>
          <a:p>
            <a:pPr marL="0" indent="0">
              <a:buNone/>
            </a:pPr>
            <a:endParaRPr lang="ro-RO" sz="24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§"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9420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o-RO" sz="2400" dirty="0"/>
              <a:t>Pe lângă metodele de bază precum </a:t>
            </a:r>
            <a:r>
              <a:rPr lang="ro-RO" sz="2400" dirty="0">
                <a:solidFill>
                  <a:srgbClr val="E48312"/>
                </a:solidFill>
                <a:latin typeface="Consolas" charset="0"/>
                <a:ea typeface="Consolas" charset="0"/>
                <a:cs typeface="Consolas" charset="0"/>
              </a:rPr>
              <a:t>clear() empty() size()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dirty="0">
                <a:ea typeface="Consolas" charset="0"/>
                <a:cs typeface="Consolas" charset="0"/>
              </a:rPr>
              <a:t>structura prezintă și alte metode utile:</a:t>
            </a:r>
          </a:p>
          <a:p>
            <a:endParaRPr lang="ro-RO" sz="2400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§"/>
            </a:pP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begin()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end()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dirty="0">
                <a:ea typeface="Consolas" charset="0"/>
                <a:cs typeface="Consolas" charset="0"/>
              </a:rPr>
              <a:t>returnează fiecare câte un </a:t>
            </a:r>
            <a:r>
              <a:rPr lang="ro-RO" sz="2400" b="1" dirty="0">
                <a:latin typeface="Consolas" charset="0"/>
                <a:ea typeface="Consolas" charset="0"/>
                <a:cs typeface="Consolas" charset="0"/>
              </a:rPr>
              <a:t>set&lt;T&gt;::iterator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dirty="0">
                <a:ea typeface="Consolas" charset="0"/>
                <a:cs typeface="Consolas" charset="0"/>
              </a:rPr>
              <a:t>către începutul, respectiv sfârșitul structurii;</a:t>
            </a:r>
          </a:p>
          <a:p>
            <a:pPr>
              <a:buFont typeface="Wingdings" charset="2"/>
              <a:buChar char="§"/>
            </a:pPr>
            <a:endParaRPr lang="ro-RO" sz="2400" dirty="0"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§"/>
            </a:pP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find(T key)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dirty="0">
                <a:ea typeface="Consolas" charset="0"/>
                <a:cs typeface="Consolas" charset="0"/>
              </a:rPr>
              <a:t>returnează un </a:t>
            </a:r>
            <a:r>
              <a:rPr lang="ro-RO" sz="2400" b="1" dirty="0">
                <a:latin typeface="Consolas" charset="0"/>
                <a:ea typeface="Consolas" charset="0"/>
                <a:cs typeface="Consolas" charset="0"/>
              </a:rPr>
              <a:t>set&lt;T&gt;::iterator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2400" dirty="0">
                <a:ea typeface="Consolas" charset="0"/>
                <a:cs typeface="Consolas" charset="0"/>
              </a:rPr>
              <a:t>către locația elementului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ro-RO" sz="2400" dirty="0">
                <a:ea typeface="Consolas" charset="0"/>
                <a:cs typeface="Consolas" charset="0"/>
              </a:rPr>
              <a:t> in set, sau </a:t>
            </a:r>
            <a:r>
              <a:rPr lang="ro-RO" sz="2400" dirty="0">
                <a:latin typeface="Consolas" charset="0"/>
                <a:ea typeface="Consolas" charset="0"/>
                <a:cs typeface="Consolas" charset="0"/>
              </a:rPr>
              <a:t>end()</a:t>
            </a:r>
            <a:r>
              <a:rPr lang="ro-RO" sz="2400" dirty="0">
                <a:ea typeface="Consolas" charset="0"/>
                <a:cs typeface="Consolas" charset="0"/>
              </a:rPr>
              <a:t> dacă aceasta nu a fost găsită;</a:t>
            </a:r>
            <a:endParaRPr lang="ro-RO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69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Retrospect_16x9</Template>
  <TotalTime>116</TotalTime>
  <Application>Microsoft Office PowerPoint</Application>
  <PresentationFormat>Widescreen</PresentationFormat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C++ Standard Template Library     std::set</vt:lpstr>
      <vt:lpstr>Motivație</vt:lpstr>
      <vt:lpstr>Motivație</vt:lpstr>
      <vt:lpstr>Motivație</vt:lpstr>
      <vt:lpstr>Declarare / instanțiere</vt:lpstr>
      <vt:lpstr>Declarare / instanțiere</vt:lpstr>
      <vt:lpstr>Iteratori</vt:lpstr>
      <vt:lpstr>Proprietăți ale iteratorilor</vt:lpstr>
      <vt:lpstr>Metode</vt:lpstr>
      <vt:lpstr>Metode</vt:lpstr>
      <vt:lpstr>Metode avansate</vt:lpstr>
      <vt:lpstr>Exemplu</vt:lpstr>
      <vt:lpstr>Exemplu</vt:lpstr>
      <vt:lpstr>Complexitate</vt:lpstr>
      <vt:lpstr>Complexitate</vt:lpstr>
      <vt:lpstr>Vă mulțumesc!  Întrebări?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Ionascu</dc:creator>
  <cp:lastModifiedBy>Alexandru Ionascu</cp:lastModifiedBy>
  <cp:revision>117</cp:revision>
  <dcterms:created xsi:type="dcterms:W3CDTF">2016-05-21T12:35:03Z</dcterms:created>
  <dcterms:modified xsi:type="dcterms:W3CDTF">2016-05-22T10:28:52Z</dcterms:modified>
</cp:coreProperties>
</file>