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AE67AF-2232-45A3-BA4A-F534345C1B83}">
  <a:tblStyle styleId="{45AE67AF-2232-45A3-BA4A-F534345C1B8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475995-BFF9-465F-8B43-782E14AB6C3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79" autoAdjust="0"/>
  </p:normalViewPr>
  <p:slideViewPr>
    <p:cSldViewPr snapToGrid="0">
      <p:cViewPr>
        <p:scale>
          <a:sx n="66" d="100"/>
          <a:sy n="66" d="100"/>
        </p:scale>
        <p:origin x="-2922" y="-8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0512a356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0512a356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저희는 고령화 사회를 대비하여 자가 진단 웹 서비스를 구축하고 이를 통해 수익성을 확대하는 목표로 주제를 선정하였습니다.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두번째 모델을 설명 드리겠습니다.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주요질병 중 하나만을 판정받은 환자들을 위해, 일상 데이터를 활용하여 다른 합병증의 유무를 예측해주는 모델입니다.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당뇨병, 고혈압, 이상지질혈증 환자 모델을 하나씩 구축해서 총 3가지의 모델을 구축했습니다.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환자의 합병증을 예측하기 위해 모델별로 랜덤포레스트, 라이트 쥐비엠, 엑스쥐 </a:t>
            </a:r>
            <a:r>
              <a:rPr lang="ko" dirty="0" smtClean="0"/>
              <a:t>부스트</a:t>
            </a:r>
            <a:r>
              <a:rPr lang="en-US" altLang="ko" dirty="0" smtClean="0"/>
              <a:t> </a:t>
            </a:r>
            <a:r>
              <a:rPr lang="ko-KR" altLang="en-US" dirty="0" smtClean="0"/>
              <a:t>알고리즘</a:t>
            </a:r>
            <a:r>
              <a:rPr lang="ko" dirty="0" smtClean="0"/>
              <a:t>를 </a:t>
            </a:r>
            <a:r>
              <a:rPr lang="ko" dirty="0"/>
              <a:t>각각 사용했습니다.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컨퓨전매트릭스를 확인 했는데 합병증이 없는 환자와 있는 환자와의 분포가 크기 때문에 f1 score로 모델을 평가했습니다.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그 결과 질병별 최고 성능 모델의 평균이 약 85.3% 준수한 성능을 보여줬습니다.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발표초반에 성장하고 있는 헬스케어 시장은 성장하고 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하지만 그 시장에 진입하지 못하고 있는 자사의 개선방안으로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앞서설명 드렸던 개인정보, 건강정보를 활용한 머신러닝 모델을 웹 서비스를 개발했습니다.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이를 통해 질병 및 합병증 예측뿐만아니라 질병별 관리서비스도 아래와 같이 제공합니다.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11330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0512a356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0512a356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추진배경입니다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왼쪽그래프를 보시면 우리나라는 2017년부터 이미 고령사회에 진입을 했고 현재는 초고령사회에 빠르게 접근하고 있습니다.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이에 맞추어 국내 디지털 헬스케어 시장규모도 계속해서 증가하는 추세를 보이고 있습니다.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또한 정부도 ‘헬스케어특별위원회’를 설치하며 각광받는 시장이라는 것을 알수 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따라서 저희는 이러한 흐름을 따라 국내 헬스케어 시장을 선점하여 수익성 확대가 필요하다고 판단하였습니다.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0512a35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0512a356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스마트 헬스케어 부상 배경입니다.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첫번째로 의료 데이터가 빠르게 증가하면서 빅데이터를 분석하고 이를 활용하는 것이 중요한 이슈로 부각되고 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두번째로 의료서비스 패러다임에도 변화가 생겼습니다.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과거에는 단순한 의료용 제품으로 과거 기록과 증거기반으로 치료를 했다면 현재도 진행중이고 미래에는 4차산업혁명에 맞추어 빅데이터, 웨어러블 등을 이용하여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실시간 증거를 기반으로 치료할 것입니다.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마지막으로 사회적 니즈도 증가하고 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고령화가 시작되고 만성질환자의 증가로 의료비 부담이 가증하는 추세입니다.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이에 따라 스마트 헬스케어를 통한 의료비 경감 수요도 증가하고 있습니다.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0512a35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500512a35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분석계획입니다.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저희는 총 100만개의 의료 검진 데이터를 받았고 변수는 총 31개입니다.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환자의 기본적인 신상정보와 건강 검진 정보로 구성되어 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이를 분석하기 위해 다음과 같이 여러 분석방법을 사용했습니다.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분석계획을 토대로 1차 분석한 결과 특이점을 확인했습니다.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의사결정트리 분석에서 100%의 정확도가 나오고, 랜덤포레스트를 통한 결과를 보았을 때 중요도가 공복혈당에 취우쳐 있음을 확인했습니다.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도메인지식을 학습해 보았더니 그 이유는, 실제 당뇨병 예측 시 공복혈당 수치 하나만으로 당뇨병을 진단하기 때문이었습니다.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고혈압 판정도 마찬가지입니다.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또한 데이터가 (그림) 목표변수인 당뇨병,고혈압이 전체데이터의 0.6%로 예측률이 높을수 밖에 없는 문제점을 발견했습니다.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그래서 도메인정보를 계속 찾아가면서 저희 데이터를 활용했습니다.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도메인 지식 학습 결과, 왼쪽 그래프를 보시면 고혈압, 당뇨병, 이상지질혈증간의 연관이 크다는 것을 확인했습니다.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즉, </a:t>
            </a:r>
            <a:r>
              <a:rPr lang="ko">
                <a:solidFill>
                  <a:schemeClr val="dk1"/>
                </a:solidFill>
              </a:rPr>
              <a:t>당뇨병으로 진단 받았다면 적극적으로 치료해야하며, 합병증 유무를 꼭 확인해봐야 한다고 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그래서 저희는 두가지 아이디어를 얻었습니다.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첫째로 병에 걸리기 전에 이를 예방해야한다는 것과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두번째로 걸렸다면 합병증 유무를 확인하고 관리를 해야한다는 것입니다.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지금부터 그 두가지 아이디어를 통해 만든 모델에 대해서 말씀드리겠습니다.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첫번째는 </a:t>
            </a:r>
            <a:r>
              <a:rPr lang="ko-KR" altLang="en-US" dirty="0" smtClean="0"/>
              <a:t>질병</a:t>
            </a:r>
            <a:r>
              <a:rPr lang="ko" dirty="0" smtClean="0"/>
              <a:t> </a:t>
            </a:r>
            <a:r>
              <a:rPr lang="ko-KR" altLang="en-US" dirty="0" smtClean="0"/>
              <a:t>예방을 도와주는 모델</a:t>
            </a:r>
            <a:r>
              <a:rPr lang="ko" dirty="0" smtClean="0"/>
              <a:t>입니다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앞서 1차 분석결과에서 설명했듯이 정확도가 100%가 나오는 문제점이 있었습니다.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그래서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분석에서는 방향을 바꾸었습니다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" dirty="0" smtClean="0"/>
              <a:t>기존에는 </a:t>
            </a:r>
            <a:r>
              <a:rPr lang="ko" dirty="0"/>
              <a:t>질병을 예측하는 모델이었으나</a:t>
            </a:r>
            <a:r>
              <a:rPr lang="ko" dirty="0" smtClean="0"/>
              <a:t>,</a:t>
            </a:r>
            <a:r>
              <a:rPr lang="en-US" altLang="ko" dirty="0" smtClean="0"/>
              <a:t> </a:t>
            </a:r>
            <a:r>
              <a:rPr lang="ko-KR" altLang="en-US" dirty="0" smtClean="0"/>
              <a:t>주요변수를 예측하는 모델로 바꾸었습니다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당뇨병을 예로 들자면</a:t>
            </a:r>
            <a:r>
              <a:rPr lang="en-US" altLang="ko-KR" dirty="0" smtClean="0"/>
              <a:t>, ~~~~~</a:t>
            </a:r>
            <a:endParaRPr lang="en-US" altLang="ko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 smtClean="0"/>
              <a:t>국민건강보험 </a:t>
            </a:r>
            <a:r>
              <a:rPr lang="ko" dirty="0"/>
              <a:t>모니터링 지표를 참고하여 설명변수를 선택했고, 선형회귀 분석을 이용해 그 질병에 있어 가장 중요한 요인별 모델을 만들었습니다.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0512a356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0512a356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앞의 모델을 통해 </a:t>
            </a:r>
            <a:r>
              <a:rPr lang="ko-KR" altLang="en-US" dirty="0" smtClean="0"/>
              <a:t>주요</a:t>
            </a:r>
            <a:r>
              <a:rPr lang="ko" dirty="0" smtClean="0"/>
              <a:t>변수</a:t>
            </a:r>
            <a:r>
              <a:rPr lang="ko-KR" altLang="en-US" dirty="0" smtClean="0"/>
              <a:t>들</a:t>
            </a:r>
            <a:r>
              <a:rPr lang="ko" dirty="0" smtClean="0"/>
              <a:t>의 </a:t>
            </a:r>
            <a:r>
              <a:rPr lang="ko-KR" altLang="en-US" dirty="0" smtClean="0"/>
              <a:t>수치를</a:t>
            </a:r>
            <a:r>
              <a:rPr lang="ko" dirty="0" smtClean="0"/>
              <a:t> </a:t>
            </a:r>
            <a:r>
              <a:rPr lang="ko-KR" altLang="en-US" dirty="0" smtClean="0"/>
              <a:t>구</a:t>
            </a:r>
            <a:r>
              <a:rPr lang="ko" dirty="0" smtClean="0"/>
              <a:t>했습니다</a:t>
            </a:r>
            <a:r>
              <a:rPr lang="ko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그리고 </a:t>
            </a:r>
            <a:r>
              <a:rPr lang="ko-KR" altLang="en-US" dirty="0" smtClean="0"/>
              <a:t>그 수치로</a:t>
            </a:r>
            <a:r>
              <a:rPr lang="ko" dirty="0" smtClean="0"/>
              <a:t> 위험도 계산</a:t>
            </a:r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결과적으로 </a:t>
            </a:r>
            <a:r>
              <a:rPr lang="ko" dirty="0" smtClean="0"/>
              <a:t>사용자</a:t>
            </a:r>
            <a:r>
              <a:rPr lang="ko-KR" altLang="en-US" dirty="0" smtClean="0"/>
              <a:t>는</a:t>
            </a:r>
            <a:r>
              <a:rPr lang="ko" dirty="0" smtClean="0"/>
              <a:t> </a:t>
            </a:r>
            <a:r>
              <a:rPr lang="ko" dirty="0"/>
              <a:t>질병에 대한 자신의 위험정도를 확인할 수 </a:t>
            </a:r>
            <a:r>
              <a:rPr lang="ko" dirty="0" smtClean="0"/>
              <a:t>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MxC_Va2w2CykmqxF4FYGxuRB-4gqSPmZlfcPAf90e1eyWXu7D_RB2i1uV6M-0bIYEGmm1c3DgONHQW7eu3vcMLBJJw5Fc2qzH-_jb0NGPyQAkJTuLBD75NS8DDlBmusdidDTImd99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12"/>
            <a:ext cx="9143872" cy="1929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Google Shape;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459" y="3261500"/>
            <a:ext cx="2507083" cy="1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3419872" y="1893198"/>
            <a:ext cx="5724000" cy="136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Malgun Gothic"/>
              <a:sym typeface="Malgun Gothic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707904" y="2292102"/>
            <a:ext cx="5436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ko" sz="2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고령화 사회 대비 자가 진단</a:t>
            </a:r>
            <a:endParaRPr sz="2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ko" sz="2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웹 서비스를 통해 수익성 확대</a:t>
            </a:r>
            <a:endParaRPr sz="36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Malgun Gothic"/>
              <a:sym typeface="Malgun Gothic"/>
            </a:endParaRPr>
          </a:p>
        </p:txBody>
      </p:sp>
      <p:pic>
        <p:nvPicPr>
          <p:cNvPr id="102" name="Google Shape;102;p25" descr="E:\002-KIMS BUSINESS\007-02-Fullslidesppt-Contents\20161216\Stethoscope as symbol of medicine PowerPoint Templates\main-item-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824" y="1745754"/>
            <a:ext cx="2231488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0" y="1902008"/>
            <a:ext cx="467400" cy="136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Malgun Gothic"/>
              <a:sym typeface="Malgun Gothic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6473461" y="4344161"/>
            <a:ext cx="2347895" cy="59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맑은 고딕" pitchFamily="50" charset="-127"/>
                <a:ea typeface="맑은 고딕" pitchFamily="50" charset="-127"/>
              </a:rPr>
              <a:t>2조 (김관수, 이서호, 이제환, </a:t>
            </a:r>
            <a:endParaRPr lang="en-US" altLang="ko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" sz="1200" b="1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" sz="1200" b="1" dirty="0" smtClean="0">
                <a:latin typeface="맑은 고딕" pitchFamily="50" charset="-127"/>
                <a:ea typeface="맑은 고딕" pitchFamily="50" charset="-127"/>
              </a:rPr>
              <a:t>이한님</a:t>
            </a:r>
            <a:r>
              <a:rPr lang="ko" sz="1200" b="1" dirty="0">
                <a:latin typeface="맑은 고딕" pitchFamily="50" charset="-127"/>
                <a:ea typeface="맑은 고딕" pitchFamily="50" charset="-127"/>
              </a:rPr>
              <a:t>, 배현성, 전지훈)</a:t>
            </a:r>
            <a:endParaRPr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6768788" y="3825652"/>
            <a:ext cx="1320135" cy="2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 smtClean="0">
                <a:latin typeface="맑은 고딕" pitchFamily="50" charset="-127"/>
                <a:ea typeface="맑은 고딕" pitchFamily="50" charset="-127"/>
              </a:rPr>
              <a:t>2018. </a:t>
            </a:r>
            <a:r>
              <a:rPr lang="ko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1200" b="1" dirty="0">
                <a:latin typeface="맑은 고딕" pitchFamily="50" charset="-127"/>
                <a:ea typeface="맑은 고딕" pitchFamily="50" charset="-127"/>
              </a:rPr>
              <a:t>. 28</a:t>
            </a:r>
            <a:endParaRPr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34"/>
          <p:cNvGrpSpPr/>
          <p:nvPr/>
        </p:nvGrpSpPr>
        <p:grpSpPr>
          <a:xfrm>
            <a:off x="6900" y="1367893"/>
            <a:ext cx="2529724" cy="2675057"/>
            <a:chOff x="159300" y="1367893"/>
            <a:chExt cx="2529724" cy="2675057"/>
          </a:xfrm>
        </p:grpSpPr>
        <p:pic>
          <p:nvPicPr>
            <p:cNvPr id="273" name="Google Shape;273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300" y="1367893"/>
              <a:ext cx="2529724" cy="26750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4"/>
            <p:cNvSpPr/>
            <p:nvPr/>
          </p:nvSpPr>
          <p:spPr>
            <a:xfrm>
              <a:off x="1038300" y="2669625"/>
              <a:ext cx="1379400" cy="1067400"/>
            </a:xfrm>
            <a:prstGeom prst="rect">
              <a:avLst/>
            </a:prstGeom>
            <a:noFill/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endParaRPr>
            </a:p>
          </p:txBody>
        </p:sp>
      </p:grp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5474700" y="3899750"/>
            <a:ext cx="1720800" cy="1171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[모델의 목표 변수]</a:t>
            </a:r>
            <a:endParaRPr sz="11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0 : 합병증 없음</a:t>
            </a:r>
            <a:endParaRPr sz="11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1 : 합병증(당뇨+고혈압)  </a:t>
            </a:r>
            <a:endParaRPr sz="11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2 : 합병증(지질+고혈압)</a:t>
            </a:r>
            <a:endParaRPr sz="11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3 : 합병증(당뇨+지질)  </a:t>
            </a:r>
            <a:endParaRPr sz="11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4 : 합병증(종합)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929925" y="1955975"/>
            <a:ext cx="1157100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당뇨병 판정 환자</a:t>
            </a:r>
            <a:endParaRPr sz="12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3929925" y="2544850"/>
            <a:ext cx="1157100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고혈압 </a:t>
            </a:r>
            <a:r>
              <a:rPr lang="ko" sz="12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판정</a:t>
            </a:r>
            <a:r>
              <a:rPr lang="ko" sz="12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환자</a:t>
            </a:r>
            <a:endParaRPr sz="12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3930013" y="3133725"/>
            <a:ext cx="1157100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이상지질혈증 </a:t>
            </a:r>
            <a:r>
              <a:rPr lang="ko" sz="12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판정 </a:t>
            </a:r>
            <a:r>
              <a:rPr lang="ko" sz="12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환자</a:t>
            </a:r>
            <a:endParaRPr sz="12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571775" y="1955975"/>
            <a:ext cx="1269292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5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당뇨병 환자용 </a:t>
            </a:r>
            <a:endParaRPr lang="en-US" altLang="ko" sz="1050" b="0" i="0" u="none" strike="noStrike" cap="none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5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모델</a:t>
            </a:r>
            <a:endParaRPr sz="105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5571775" y="2544850"/>
            <a:ext cx="1269292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5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고혈압 </a:t>
            </a:r>
            <a:r>
              <a:rPr lang="ko" sz="105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환자용</a:t>
            </a:r>
            <a:endParaRPr lang="en-US" altLang="ko" sz="1050" b="0" i="0" u="none" strike="noStrike" cap="none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5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ko" sz="105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모델</a:t>
            </a:r>
            <a:endParaRPr sz="105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5571775" y="3133725"/>
            <a:ext cx="1269292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이상지질혈증 환자용 모델</a:t>
            </a:r>
            <a:endParaRPr sz="10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cxnSp>
        <p:nvCxnSpPr>
          <p:cNvPr id="282" name="Google Shape;282;p34"/>
          <p:cNvCxnSpPr>
            <a:stCxn id="276" idx="3"/>
            <a:endCxn id="279" idx="1"/>
          </p:cNvCxnSpPr>
          <p:nvPr/>
        </p:nvCxnSpPr>
        <p:spPr>
          <a:xfrm>
            <a:off x="5087025" y="2147675"/>
            <a:ext cx="4847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" name="Google Shape;283;p34"/>
          <p:cNvCxnSpPr/>
          <p:nvPr/>
        </p:nvCxnSpPr>
        <p:spPr>
          <a:xfrm>
            <a:off x="5087025" y="2736550"/>
            <a:ext cx="48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34"/>
          <p:cNvCxnSpPr/>
          <p:nvPr/>
        </p:nvCxnSpPr>
        <p:spPr>
          <a:xfrm>
            <a:off x="5087025" y="3325425"/>
            <a:ext cx="48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85" name="Google Shape;285;p34"/>
          <p:cNvPicPr preferRelativeResize="0"/>
          <p:nvPr/>
        </p:nvPicPr>
        <p:blipFill rotWithShape="1">
          <a:blip r:embed="rId5">
            <a:alphaModFix/>
          </a:blip>
          <a:srcRect l="28419" t="16032" r="22866" b="7583"/>
          <a:stretch/>
        </p:blipFill>
        <p:spPr>
          <a:xfrm>
            <a:off x="4312037" y="1087875"/>
            <a:ext cx="522779" cy="8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 rotWithShape="1">
          <a:blip r:embed="rId6">
            <a:alphaModFix/>
          </a:blip>
          <a:srcRect b="8709"/>
          <a:stretch/>
        </p:blipFill>
        <p:spPr>
          <a:xfrm>
            <a:off x="5603076" y="1083226"/>
            <a:ext cx="838597" cy="8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>
          <a:xfrm>
            <a:off x="7465773" y="3361825"/>
            <a:ext cx="1157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1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합병증 예측</a:t>
            </a:r>
            <a:endParaRPr sz="12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7">
            <a:alphaModFix/>
          </a:blip>
          <a:srcRect l="12759" r="11020"/>
          <a:stretch/>
        </p:blipFill>
        <p:spPr>
          <a:xfrm>
            <a:off x="7068275" y="1690475"/>
            <a:ext cx="1627700" cy="16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4"/>
          <p:cNvCxnSpPr/>
          <p:nvPr/>
        </p:nvCxnSpPr>
        <p:spPr>
          <a:xfrm>
            <a:off x="6820594" y="2736550"/>
            <a:ext cx="48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0" name="Google Shape;290;p34"/>
          <p:cNvCxnSpPr/>
          <p:nvPr/>
        </p:nvCxnSpPr>
        <p:spPr>
          <a:xfrm>
            <a:off x="6820594" y="2277900"/>
            <a:ext cx="48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p34"/>
          <p:cNvCxnSpPr/>
          <p:nvPr/>
        </p:nvCxnSpPr>
        <p:spPr>
          <a:xfrm>
            <a:off x="6820594" y="3224125"/>
            <a:ext cx="48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p34"/>
          <p:cNvCxnSpPr>
            <a:endCxn id="293" idx="1"/>
          </p:cNvCxnSpPr>
          <p:nvPr/>
        </p:nvCxnSpPr>
        <p:spPr>
          <a:xfrm rot="10800000" flipH="1">
            <a:off x="2273680" y="2736543"/>
            <a:ext cx="3879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93" name="Google Shape;293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61580" y="2317243"/>
            <a:ext cx="838600" cy="8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2621206" y="3253499"/>
            <a:ext cx="9972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Data set</a:t>
            </a:r>
            <a:endParaRPr sz="14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cxnSp>
        <p:nvCxnSpPr>
          <p:cNvPr id="295" name="Google Shape;295;p34"/>
          <p:cNvCxnSpPr>
            <a:stCxn id="293" idx="3"/>
            <a:endCxn id="276" idx="1"/>
          </p:cNvCxnSpPr>
          <p:nvPr/>
        </p:nvCxnSpPr>
        <p:spPr>
          <a:xfrm rot="10800000" flipH="1">
            <a:off x="3500180" y="2147643"/>
            <a:ext cx="429600" cy="58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6" name="Google Shape;296;p34"/>
          <p:cNvCxnSpPr>
            <a:stCxn id="293" idx="3"/>
            <a:endCxn id="277" idx="1"/>
          </p:cNvCxnSpPr>
          <p:nvPr/>
        </p:nvCxnSpPr>
        <p:spPr>
          <a:xfrm>
            <a:off x="3500180" y="2736543"/>
            <a:ext cx="4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34"/>
          <p:cNvCxnSpPr>
            <a:stCxn id="293" idx="3"/>
            <a:endCxn id="278" idx="1"/>
          </p:cNvCxnSpPr>
          <p:nvPr/>
        </p:nvCxnSpPr>
        <p:spPr>
          <a:xfrm>
            <a:off x="3500180" y="2736543"/>
            <a:ext cx="429900" cy="58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9" name="Google Shape;299;p34"/>
          <p:cNvSpPr txBox="1"/>
          <p:nvPr/>
        </p:nvSpPr>
        <p:spPr>
          <a:xfrm>
            <a:off x="3614075" y="3899750"/>
            <a:ext cx="1591800" cy="1171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[모델의 설명 변수]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성별코드, 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연령대코드(5세단위), 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허리둘레, 수축기혈압, 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이완기혈압, BMI, 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구강검진 수검여부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423600" y="710525"/>
            <a:ext cx="85206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주요질병 중 하나만을 판정받은 환자들을 위해, 일상 데이터를 활용하여 다른 합병증의 유무를 예측해주는 모델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Google Shape;264;p33"/>
          <p:cNvSpPr txBox="1">
            <a:spLocks/>
          </p:cNvSpPr>
          <p:nvPr/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차 분석 결과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40615" y="48665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8/12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4075" y="1352625"/>
            <a:ext cx="4883725" cy="2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/>
        </p:nvSpPr>
        <p:spPr>
          <a:xfrm>
            <a:off x="311694" y="4238643"/>
            <a:ext cx="8361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" sz="13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위 Confusion Matrix의 결과와 분류 결과가 unbalance해서 F1 Score로 모델을 평가하기로 함.</a:t>
            </a:r>
            <a:endParaRPr sz="13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" sz="13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질병별 최고 성능의 모델의 평균 F1-SCORE는 약 </a:t>
            </a:r>
            <a:r>
              <a:rPr lang="ko" sz="1300" b="1" i="0" u="none" strike="noStrike" cap="none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85.3%</a:t>
            </a:r>
            <a:r>
              <a:rPr lang="ko" sz="13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로 준수한 성능을 보여줌</a:t>
            </a:r>
            <a:endParaRPr sz="13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308" name="Google Shape;308;p35"/>
          <p:cNvGraphicFramePr/>
          <p:nvPr/>
        </p:nvGraphicFramePr>
        <p:xfrm>
          <a:off x="311650" y="1352625"/>
          <a:ext cx="3488375" cy="2583000"/>
        </p:xfrm>
        <a:graphic>
          <a:graphicData uri="http://schemas.openxmlformats.org/drawingml/2006/table">
            <a:tbl>
              <a:tblPr>
                <a:noFill/>
                <a:tableStyleId>{82475995-BFF9-465F-8B43-782E14AB6C34}</a:tableStyleId>
              </a:tblPr>
              <a:tblGrid>
                <a:gridCol w="68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0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03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03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03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실제</a:t>
                      </a:r>
                      <a:r>
                        <a:rPr lang="ko" sz="1000" b="1" u="none" strike="noStrike" cap="none"/>
                        <a:t>\</a:t>
                      </a:r>
                      <a:r>
                        <a:rPr lang="ko" sz="800" u="none" strike="noStrike" cap="none"/>
                        <a:t>예측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합병증X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당뇨+</a:t>
                      </a:r>
                      <a:b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</a:b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지질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지질+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고혈압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당뇨+</a:t>
                      </a:r>
                      <a:br>
                        <a:rPr lang="ko" sz="800" u="none" strike="noStrike" cap="none"/>
                      </a:br>
                      <a:r>
                        <a:rPr lang="ko" sz="800" u="none" strike="noStrike" cap="none"/>
                        <a:t>고혈압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3-합병증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합병증X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78859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816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당뇨+지질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6315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103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지질+</a:t>
                      </a:r>
                      <a:b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</a:b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고혈압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6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3120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170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103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당뇨+</a:t>
                      </a:r>
                      <a:b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</a:b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고혈압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736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65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28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3 합병증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523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40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strike="noStrike" cap="none"/>
                        <a:t>21</a:t>
                      </a:r>
                      <a:endParaRPr sz="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9" name="Google Shape;309;p35"/>
          <p:cNvSpPr txBox="1"/>
          <p:nvPr/>
        </p:nvSpPr>
        <p:spPr>
          <a:xfrm>
            <a:off x="774500" y="1064500"/>
            <a:ext cx="25623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 b="1" i="0" u="sng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CONFUSION MATRIX</a:t>
            </a:r>
            <a:endParaRPr sz="1300" b="1" i="0" u="sng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6950500" y="2456700"/>
            <a:ext cx="190200" cy="1392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5559825" y="2647950"/>
            <a:ext cx="190200" cy="1201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6226500" y="2078950"/>
            <a:ext cx="207900" cy="176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7643000" y="3243650"/>
            <a:ext cx="161400" cy="598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8482950" y="2155325"/>
            <a:ext cx="181200" cy="1694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4907400" y="2526050"/>
            <a:ext cx="161400" cy="1316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998150" y="1783125"/>
            <a:ext cx="560400" cy="432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cxnSp>
        <p:nvCxnSpPr>
          <p:cNvPr id="317" name="Google Shape;317;p35"/>
          <p:cNvCxnSpPr>
            <a:stCxn id="316" idx="2"/>
          </p:cNvCxnSpPr>
          <p:nvPr/>
        </p:nvCxnSpPr>
        <p:spPr>
          <a:xfrm>
            <a:off x="1278350" y="2215125"/>
            <a:ext cx="1520700" cy="2103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423600" y="710525"/>
            <a:ext cx="8520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모델을 통해 질병(고혈압, 당뇨, 이상지질) 중 하나를 판정 받은 환자의 합병증을 예측함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Google Shape;264;p33"/>
          <p:cNvSpPr txBox="1">
            <a:spLocks/>
          </p:cNvSpPr>
          <p:nvPr/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차 분석 결과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40615" y="48665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9/12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>
            <a:spLocks noGrp="1"/>
          </p:cNvSpPr>
          <p:nvPr>
            <p:ph type="title"/>
          </p:nvPr>
        </p:nvSpPr>
        <p:spPr>
          <a:xfrm>
            <a:off x="271200" y="710525"/>
            <a:ext cx="852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개인정보, 건강정보를 활용한 머신러닝 모델을 웹 서비스로 </a:t>
            </a:r>
            <a:r>
              <a:rPr lang="ko" sz="130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하여 실시간 건강관리에 활용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주요 질병 위험도 산출 및 </a:t>
            </a:r>
            <a:r>
              <a:rPr lang="ko" sz="1300" dirty="0" smtClean="0">
                <a:latin typeface="맑은 고딕" pitchFamily="50" charset="-127"/>
                <a:ea typeface="맑은 고딕" pitchFamily="50" charset="-127"/>
              </a:rPr>
              <a:t>합병증 예측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을 통하여 근거리 위치의 병원 추천시스템 개발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질병별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차별화된 </a:t>
            </a:r>
            <a:r>
              <a:rPr lang="ko" sz="1300" dirty="0" smtClean="0"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" sz="130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lang="en-US" altLang="ko" sz="13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" sz="1300" dirty="0" smtClean="0">
                <a:latin typeface="맑은 고딕" pitchFamily="50" charset="-127"/>
                <a:ea typeface="맑은 고딕" pitchFamily="50" charset="-127"/>
              </a:rPr>
              <a:t>식이요법</a:t>
            </a: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, 운동 </a:t>
            </a:r>
            <a:r>
              <a:rPr lang="ko" sz="13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 dirty="0"/>
              <a:t>개선안</a:t>
            </a:r>
            <a:endParaRPr sz="2400" b="1" dirty="0"/>
          </a:p>
        </p:txBody>
      </p:sp>
      <p:grpSp>
        <p:nvGrpSpPr>
          <p:cNvPr id="327" name="Google Shape;327;p36"/>
          <p:cNvGrpSpPr/>
          <p:nvPr/>
        </p:nvGrpSpPr>
        <p:grpSpPr>
          <a:xfrm>
            <a:off x="431649" y="1469050"/>
            <a:ext cx="9091356" cy="3447826"/>
            <a:chOff x="180025" y="1469050"/>
            <a:chExt cx="9091356" cy="3447826"/>
          </a:xfrm>
        </p:grpSpPr>
        <p:pic>
          <p:nvPicPr>
            <p:cNvPr id="328" name="Google Shape;32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82800" y="1760700"/>
              <a:ext cx="2468375" cy="3156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33500" y="1811050"/>
              <a:ext cx="2748750" cy="3105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0025" y="1777600"/>
              <a:ext cx="2720447" cy="3136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36"/>
            <p:cNvSpPr txBox="1"/>
            <p:nvPr/>
          </p:nvSpPr>
          <p:spPr>
            <a:xfrm>
              <a:off x="657950" y="1469050"/>
              <a:ext cx="26523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&lt;예방과 관리를 위한 식사 지침&gt;</a:t>
              </a:r>
              <a:endParaRPr sz="1000" baseline="30000"/>
            </a:p>
          </p:txBody>
        </p:sp>
        <p:sp>
          <p:nvSpPr>
            <p:cNvPr id="332" name="Google Shape;332;p36"/>
            <p:cNvSpPr txBox="1"/>
            <p:nvPr/>
          </p:nvSpPr>
          <p:spPr>
            <a:xfrm>
              <a:off x="3799681" y="1501741"/>
              <a:ext cx="26523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&lt;운동 방법 제시&gt;</a:t>
              </a:r>
              <a:endParaRPr sz="1000" baseline="30000"/>
            </a:p>
          </p:txBody>
        </p:sp>
        <p:sp>
          <p:nvSpPr>
            <p:cNvPr id="333" name="Google Shape;333;p36"/>
            <p:cNvSpPr txBox="1"/>
            <p:nvPr/>
          </p:nvSpPr>
          <p:spPr>
            <a:xfrm>
              <a:off x="6619081" y="1501741"/>
              <a:ext cx="26523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 smtClean="0">
                  <a:solidFill>
                    <a:schemeClr val="dk1"/>
                  </a:solidFill>
                </a:rPr>
                <a:t>&lt;</a:t>
              </a:r>
              <a:r>
                <a:rPr lang="ko-KR" altLang="en-US" sz="1000" dirty="0" smtClean="0">
                  <a:solidFill>
                    <a:schemeClr val="dk1"/>
                  </a:solidFill>
                </a:rPr>
                <a:t>근처</a:t>
              </a:r>
              <a:r>
                <a:rPr lang="ko" sz="1000" dirty="0" smtClean="0">
                  <a:solidFill>
                    <a:schemeClr val="dk1"/>
                  </a:solidFill>
                </a:rPr>
                <a:t> </a:t>
              </a:r>
              <a:r>
                <a:rPr lang="ko" sz="1000" dirty="0">
                  <a:solidFill>
                    <a:schemeClr val="dk1"/>
                  </a:solidFill>
                </a:rPr>
                <a:t>병원 추천&gt;</a:t>
              </a:r>
              <a:endParaRPr sz="1000" baseline="30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40615" y="4866501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10/12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소감</a:t>
            </a:r>
            <a:endParaRPr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0615" y="4866501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12/12</a:t>
            </a:r>
            <a:endParaRPr lang="ko-KR" altLang="en-US" sz="1100" dirty="0"/>
          </a:p>
        </p:txBody>
      </p:sp>
      <p:sp>
        <p:nvSpPr>
          <p:cNvPr id="5" name="Google Shape;325;p36"/>
          <p:cNvSpPr txBox="1">
            <a:spLocks/>
          </p:cNvSpPr>
          <p:nvPr/>
        </p:nvSpPr>
        <p:spPr>
          <a:xfrm>
            <a:off x="271200" y="732470"/>
            <a:ext cx="8520600" cy="35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아쉬운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처음에 데이터를 받았을 때 도메인 지식을 철저히 공부하고 시작했다면 효율적으로 작업할 수 있었을 것 같다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base"/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외부 공공데이터를 활용하여 파생변수 생성 해보기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실제 사업이었다면</a:t>
            </a:r>
            <a:r>
              <a:rPr lang="en-US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시간에 따른 환자의 데이터로 더욱 나은 결과를 만들 수 있었을 것 같다</a:t>
            </a:r>
            <a:r>
              <a:rPr lang="en-US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/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도메인 </a:t>
            </a:r>
            <a:r>
              <a:rPr lang="ko-KR" altLang="en-US" dirty="0" err="1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전문가가와</a:t>
            </a:r>
            <a:r>
              <a:rPr lang="ko-KR" alt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협업 했었다면 신뢰적인 분석이 이뤄졌을 것 같다</a:t>
            </a:r>
            <a:r>
              <a:rPr lang="en-US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배운 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ko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안에서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인사이트를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파악하는 것이 어렵다는 것을 배웠다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/>
            <a:r>
              <a:rPr lang="ko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altLang="ko-KR" dirty="0" smtClean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다양한 방법으로 데이터를 시각화하고 만지는 법을 배웠다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분석을 통해 구축한 모델을 사용자를 위한 서비스까지 구현하는 경험을 할 수 있었다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/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en-US" altLang="ko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전반적인 보고서 작성과 분석의 흐름을 알게 되었다</a:t>
            </a:r>
            <a:r>
              <a:rPr lang="en-US" altLang="ko-KR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1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0805" r="9446"/>
          <a:stretch>
            <a:fillRect/>
          </a:stretch>
        </p:blipFill>
        <p:spPr bwMode="auto">
          <a:xfrm>
            <a:off x="870857" y="828633"/>
            <a:ext cx="7489371" cy="411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dirty="0" smtClean="0"/>
              <a:t>	</a:t>
            </a:r>
            <a:endParaRPr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/>
              <a:t>개선 방안 시연안</a:t>
            </a:r>
            <a:endParaRPr sz="2400" b="1"/>
          </a:p>
        </p:txBody>
      </p:sp>
      <p:sp>
        <p:nvSpPr>
          <p:cNvPr id="6" name="TextBox 5"/>
          <p:cNvSpPr txBox="1"/>
          <p:nvPr/>
        </p:nvSpPr>
        <p:spPr>
          <a:xfrm>
            <a:off x="8440615" y="4866501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11/12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7600" y="1210397"/>
            <a:ext cx="723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FF"/>
                </a:solidFill>
              </a:rPr>
              <a:t>zzu.li/ai_2</a:t>
            </a:r>
            <a:endParaRPr lang="ko-KR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2555776" y="581814"/>
            <a:ext cx="6588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600"/>
              <a:buFont typeface="Malgun Gothic"/>
              <a:buNone/>
            </a:pPr>
            <a:r>
              <a:rPr lang="ko" sz="3600">
                <a:solidFill>
                  <a:srgbClr val="4F81BD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pic>
        <p:nvPicPr>
          <p:cNvPr id="111" name="Google Shape;111;p26" descr="E:\002-KIMS BUSINESS\007-02-Fullslidesppt-Contents\20161216\Stethoscope as symbol of medicine PowerPoint Templates\main-item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67494"/>
            <a:ext cx="1816547" cy="1348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/>
          <p:nvPr/>
        </p:nvSpPr>
        <p:spPr>
          <a:xfrm>
            <a:off x="1943100" y="259080"/>
            <a:ext cx="365760" cy="4610100"/>
          </a:xfrm>
          <a:custGeom>
            <a:avLst/>
            <a:gdLst/>
            <a:ahLst/>
            <a:cxnLst/>
            <a:rect l="l" t="t" r="r" b="b"/>
            <a:pathLst>
              <a:path w="365760" h="4610100" extrusionOk="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noFill/>
          <a:ln w="34925" cap="flat" cmpd="sng">
            <a:solidFill>
              <a:srgbClr val="3F3F3F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2627784" y="244634"/>
            <a:ext cx="6516300" cy="7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2627784" y="316104"/>
            <a:ext cx="6516300" cy="7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915816" y="1491630"/>
            <a:ext cx="86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3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915816" y="2092295"/>
            <a:ext cx="86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3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2915816" y="2740367"/>
            <a:ext cx="86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3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2915816" y="3388439"/>
            <a:ext cx="86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3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2915816" y="4036511"/>
            <a:ext cx="86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3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3707904" y="1600313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추진배경 &amp; </a:t>
            </a:r>
            <a:r>
              <a:rPr lang="ko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3707904" y="2243987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계획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3707904" y="2887661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3707904" y="3531335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2000" dirty="0" smtClean="0">
                <a:latin typeface="Malgun Gothic"/>
                <a:ea typeface="Malgun Gothic"/>
                <a:cs typeface="Malgun Gothic"/>
                <a:sym typeface="Malgun Gothic"/>
              </a:rPr>
              <a:t>개선안 및 시연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707904" y="4175010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소감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>
                <a:latin typeface="맑은 고딕" pitchFamily="50" charset="-127"/>
                <a:ea typeface="맑은 고딕" pitchFamily="50" charset="-127"/>
              </a:rPr>
              <a:t>추진배경</a:t>
            </a:r>
            <a:endParaRPr sz="24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519" y="2356704"/>
            <a:ext cx="3231825" cy="22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2489" y="2356704"/>
            <a:ext cx="2766484" cy="2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163350" y="900550"/>
            <a:ext cx="88173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고령인구의 급속한 증가 및 시장 규모가 커짐에 따라 </a:t>
            </a:r>
            <a:r>
              <a:rPr lang="ko" b="1" i="0" u="none" strike="noStrike" cap="none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국내 헬스케어 시장을 선점하여 수익성 확대가 필요함</a:t>
            </a:r>
            <a:endParaRPr b="1" i="0" u="none" strike="noStrike" cap="none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  </a:t>
            </a: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sz="13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 헬스케어 시장 규모(‘20년) : 세계 11조 5천억 달러, 국내 14조원</a:t>
            </a: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  </a:t>
            </a: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sz="13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 정부도 ‘헬스케어특별위원회</a:t>
            </a:r>
            <a:r>
              <a:rPr lang="ko" sz="13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’</a:t>
            </a:r>
            <a:r>
              <a:rPr lang="ko" sz="13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를 설치하고 주요 어젠다 및 안건을 논의중에 있음 </a:t>
            </a: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Malgun Gothic"/>
              <a:sym typeface="Malgun Gothic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636099" y="2256523"/>
            <a:ext cx="3496800" cy="24324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4698338" y="2256523"/>
            <a:ext cx="3496800" cy="24324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15" y="48665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966225" y="3733750"/>
            <a:ext cx="3361500" cy="1354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4966225" y="2285956"/>
            <a:ext cx="3361500" cy="139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4966225" y="791025"/>
            <a:ext cx="3361500" cy="139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itchFamily="50" charset="-127"/>
                <a:ea typeface="맑은 고딕" pitchFamily="50" charset="-127"/>
              </a:rPr>
              <a:t>현황</a:t>
            </a:r>
            <a:endParaRPr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2012153" y="2510281"/>
            <a:ext cx="2622900" cy="946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맑은 고딕" pitchFamily="50" charset="-127"/>
                <a:ea typeface="맑은 고딕" pitchFamily="50" charset="-127"/>
              </a:rPr>
              <a:t>의료서비스 패러다임 변화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스마트기기로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정량적 수치를 통해 </a:t>
            </a:r>
            <a:endParaRPr lang="en-US" altLang="ko" sz="11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건강을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관리하려는 트렌드 확산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- 예방중심 의료서비스로의 전환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2016650" y="1098995"/>
            <a:ext cx="2622900" cy="856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맑은 고딕" pitchFamily="50" charset="-127"/>
                <a:ea typeface="맑은 고딕" pitchFamily="50" charset="-127"/>
              </a:rPr>
              <a:t>의료 데이터의 빠른 증가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폭발적으로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증가하는 의료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데이터의</a:t>
            </a:r>
            <a:endParaRPr lang="en-US" altLang="ko" sz="11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분석 및 활용방안이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중요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이슈로 부각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2019438" y="3949247"/>
            <a:ext cx="2622900" cy="923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맑은 고딕" pitchFamily="50" charset="-127"/>
                <a:ea typeface="맑은 고딕" pitchFamily="50" charset="-127"/>
              </a:rPr>
              <a:t>사회적 니즈의 증가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고령화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및 만성질환자 증가로 의료비 </a:t>
            </a:r>
            <a:endParaRPr lang="en-US" altLang="ko" sz="11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부담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가중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스마트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헬스케어를 통한 의료비 </a:t>
            </a:r>
            <a:endParaRPr lang="en-US" altLang="ko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" sz="11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경감 </a:t>
            </a:r>
            <a:r>
              <a:rPr lang="ko" sz="1100" dirty="0">
                <a:latin typeface="맑은 고딕" pitchFamily="50" charset="-127"/>
                <a:ea typeface="맑은 고딕" pitchFamily="50" charset="-127"/>
              </a:rPr>
              <a:t>수요 증가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185" y="1055019"/>
            <a:ext cx="3163978" cy="11209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28"/>
          <p:cNvSpPr txBox="1"/>
          <p:nvPr/>
        </p:nvSpPr>
        <p:spPr>
          <a:xfrm>
            <a:off x="5339972" y="768684"/>
            <a:ext cx="2558806" cy="24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맑은 고딕" pitchFamily="50" charset="-127"/>
                <a:ea typeface="맑은 고딕" pitchFamily="50" charset="-127"/>
              </a:rPr>
              <a:t>&lt;국내 디지털 헬스케어 시장규모&gt;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185" y="4006738"/>
            <a:ext cx="3179108" cy="10441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28"/>
          <p:cNvSpPr txBox="1"/>
          <p:nvPr/>
        </p:nvSpPr>
        <p:spPr>
          <a:xfrm>
            <a:off x="6830766" y="3814195"/>
            <a:ext cx="15429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70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" sz="700" dirty="0" smtClean="0"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lang="ko" sz="700" dirty="0">
                <a:latin typeface="맑은 고딕" pitchFamily="50" charset="-127"/>
                <a:ea typeface="맑은 고딕" pitchFamily="50" charset="-127"/>
              </a:rPr>
              <a:t>: 건강보험심사평가원</a:t>
            </a:r>
            <a:endParaRPr sz="7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Google Shape;152;p28"/>
          <p:cNvCxnSpPr>
            <a:stCxn id="146" idx="1"/>
            <a:endCxn id="153" idx="6"/>
          </p:cNvCxnSpPr>
          <p:nvPr/>
        </p:nvCxnSpPr>
        <p:spPr>
          <a:xfrm flipH="1">
            <a:off x="1384575" y="1527158"/>
            <a:ext cx="632075" cy="14544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5" idx="1"/>
            <a:endCxn id="153" idx="6"/>
          </p:cNvCxnSpPr>
          <p:nvPr/>
        </p:nvCxnSpPr>
        <p:spPr>
          <a:xfrm flipH="1" flipV="1">
            <a:off x="1384575" y="2981569"/>
            <a:ext cx="627578" cy="20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47" idx="1"/>
            <a:endCxn id="153" idx="6"/>
          </p:cNvCxnSpPr>
          <p:nvPr/>
        </p:nvCxnSpPr>
        <p:spPr>
          <a:xfrm flipH="1" flipV="1">
            <a:off x="1384575" y="2981569"/>
            <a:ext cx="634863" cy="14292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28"/>
          <p:cNvGrpSpPr/>
          <p:nvPr/>
        </p:nvGrpSpPr>
        <p:grpSpPr>
          <a:xfrm>
            <a:off x="5072185" y="2479005"/>
            <a:ext cx="3163978" cy="1159784"/>
            <a:chOff x="3325219" y="4679269"/>
            <a:chExt cx="2666826" cy="1864904"/>
          </a:xfrm>
        </p:grpSpPr>
        <p:sp>
          <p:nvSpPr>
            <p:cNvPr id="157" name="Google Shape;157;p28"/>
            <p:cNvSpPr/>
            <p:nvPr/>
          </p:nvSpPr>
          <p:spPr>
            <a:xfrm>
              <a:off x="3328921" y="4868673"/>
              <a:ext cx="1330800" cy="1675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맑은 고딕" pitchFamily="50" charset="-127"/>
                  <a:ea typeface="맑은 고딕" pitchFamily="50" charset="-127"/>
                </a:rPr>
                <a:t>의료용 제품</a:t>
              </a:r>
              <a:endParaRPr sz="10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latin typeface="맑은 고딕" pitchFamily="50" charset="-127"/>
                  <a:ea typeface="맑은 고딕" pitchFamily="50" charset="-127"/>
                </a:rPr>
                <a:t>기기, 하드웨어, 의료소모품</a:t>
              </a: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 dirty="0">
                  <a:latin typeface="맑은 고딕" pitchFamily="50" charset="-127"/>
                  <a:ea typeface="맑은 고딕" pitchFamily="50" charset="-127"/>
                </a:rPr>
                <a:t>과거기록 및 증거 기반 치료</a:t>
              </a:r>
              <a:endParaRPr sz="7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Google Shape;158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583" y="5564406"/>
              <a:ext cx="383475" cy="41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8"/>
            <p:cNvSpPr/>
            <p:nvPr/>
          </p:nvSpPr>
          <p:spPr>
            <a:xfrm>
              <a:off x="3325219" y="4679269"/>
              <a:ext cx="1330800" cy="2268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As - Was</a:t>
              </a:r>
              <a:endParaRPr sz="10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4661245" y="4868673"/>
              <a:ext cx="1330800" cy="1675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맑은 고딕" pitchFamily="50" charset="-127"/>
                  <a:ea typeface="맑은 고딕" pitchFamily="50" charset="-127"/>
                </a:rPr>
                <a:t>의료 플랫폼, 솔루션</a:t>
              </a:r>
              <a:endParaRPr sz="10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dirty="0">
                  <a:latin typeface="맑은 고딕" pitchFamily="50" charset="-127"/>
                  <a:ea typeface="맑은 고딕" pitchFamily="50" charset="-127"/>
                </a:rPr>
                <a:t>빅데이터, 웨어러블, 인공지능, AR</a:t>
              </a: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 dirty="0">
                  <a:latin typeface="맑은 고딕" pitchFamily="50" charset="-127"/>
                  <a:ea typeface="맑은 고딕" pitchFamily="50" charset="-127"/>
                </a:rPr>
                <a:t>예방 - 정밀의료</a:t>
              </a:r>
              <a:endParaRPr sz="7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 dirty="0">
                  <a:latin typeface="맑은 고딕" pitchFamily="50" charset="-127"/>
                  <a:ea typeface="맑은 고딕" pitchFamily="50" charset="-127"/>
                </a:rPr>
                <a:t>실시간 증거 기반 치료</a:t>
              </a:r>
              <a:endParaRPr sz="7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4661238" y="4679269"/>
              <a:ext cx="1330800" cy="2268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To - Be</a:t>
              </a:r>
              <a:endParaRPr sz="10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2" name="Google Shape;162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738661" y="5579113"/>
              <a:ext cx="580536" cy="29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98137" y="5519433"/>
              <a:ext cx="463420" cy="412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28"/>
          <p:cNvSpPr txBox="1"/>
          <p:nvPr/>
        </p:nvSpPr>
        <p:spPr>
          <a:xfrm>
            <a:off x="6102366" y="2276929"/>
            <a:ext cx="2271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70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" sz="700" dirty="0" smtClean="0"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lang="ko" sz="700" dirty="0">
                <a:latin typeface="맑은 고딕" pitchFamily="50" charset="-127"/>
                <a:ea typeface="맑은 고딕" pitchFamily="50" charset="-127"/>
              </a:rPr>
              <a:t>: Frost &amp; Sullivan</a:t>
            </a:r>
            <a:endParaRPr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345591" y="2200192"/>
            <a:ext cx="2187394" cy="22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맑은 고딕" pitchFamily="50" charset="-127"/>
                <a:ea typeface="맑은 고딕" pitchFamily="50" charset="-127"/>
              </a:rPr>
              <a:t>&lt;헬스케어 패러다임 변화&gt;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237075" y="2416969"/>
            <a:ext cx="1147500" cy="1129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스마트</a:t>
            </a:r>
            <a:endParaRPr sz="1200" b="1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헬스케어</a:t>
            </a:r>
            <a:endParaRPr sz="1200" b="1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부상배경</a:t>
            </a:r>
            <a:endParaRPr sz="1200" b="1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84575" y="1017625"/>
            <a:ext cx="900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752213" y="3690283"/>
            <a:ext cx="1612940" cy="24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맑은 고딕" pitchFamily="50" charset="-127"/>
                <a:ea typeface="맑은 고딕" pitchFamily="50" charset="-127"/>
              </a:rPr>
              <a:t>&lt;진료비 증가 추이&gt;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642338" y="781538"/>
            <a:ext cx="328247" cy="1406770"/>
          </a:xfrm>
          <a:custGeom>
            <a:avLst/>
            <a:gdLst>
              <a:gd name="connsiteX0" fmla="*/ 0 w 328247"/>
              <a:gd name="connsiteY0" fmla="*/ 328247 h 1406770"/>
              <a:gd name="connsiteX1" fmla="*/ 328247 w 328247"/>
              <a:gd name="connsiteY1" fmla="*/ 0 h 1406770"/>
              <a:gd name="connsiteX2" fmla="*/ 328247 w 328247"/>
              <a:gd name="connsiteY2" fmla="*/ 1406770 h 1406770"/>
              <a:gd name="connsiteX3" fmla="*/ 7816 w 328247"/>
              <a:gd name="connsiteY3" fmla="*/ 1172308 h 1406770"/>
              <a:gd name="connsiteX4" fmla="*/ 0 w 328247"/>
              <a:gd name="connsiteY4" fmla="*/ 328247 h 1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247" h="1406770">
                <a:moveTo>
                  <a:pt x="0" y="328247"/>
                </a:moveTo>
                <a:lnTo>
                  <a:pt x="328247" y="0"/>
                </a:lnTo>
                <a:lnTo>
                  <a:pt x="328247" y="1406770"/>
                </a:lnTo>
                <a:lnTo>
                  <a:pt x="7816" y="1172308"/>
                </a:lnTo>
                <a:cubicBezTo>
                  <a:pt x="5211" y="893559"/>
                  <a:pt x="2605" y="614811"/>
                  <a:pt x="0" y="328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4634523" y="2289908"/>
            <a:ext cx="336062" cy="1383323"/>
          </a:xfrm>
          <a:custGeom>
            <a:avLst/>
            <a:gdLst>
              <a:gd name="connsiteX0" fmla="*/ 0 w 336062"/>
              <a:gd name="connsiteY0" fmla="*/ 218830 h 1383323"/>
              <a:gd name="connsiteX1" fmla="*/ 328246 w 336062"/>
              <a:gd name="connsiteY1" fmla="*/ 0 h 1383323"/>
              <a:gd name="connsiteX2" fmla="*/ 336062 w 336062"/>
              <a:gd name="connsiteY2" fmla="*/ 1383323 h 1383323"/>
              <a:gd name="connsiteX3" fmla="*/ 7815 w 336062"/>
              <a:gd name="connsiteY3" fmla="*/ 1156677 h 1383323"/>
              <a:gd name="connsiteX4" fmla="*/ 0 w 336062"/>
              <a:gd name="connsiteY4" fmla="*/ 218830 h 13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62" h="1383323">
                <a:moveTo>
                  <a:pt x="0" y="218830"/>
                </a:moveTo>
                <a:lnTo>
                  <a:pt x="328246" y="0"/>
                </a:lnTo>
                <a:cubicBezTo>
                  <a:pt x="330851" y="461108"/>
                  <a:pt x="333457" y="922215"/>
                  <a:pt x="336062" y="1383323"/>
                </a:cubicBezTo>
                <a:lnTo>
                  <a:pt x="7815" y="1156677"/>
                </a:lnTo>
                <a:lnTo>
                  <a:pt x="0" y="2188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642338" y="3743569"/>
            <a:ext cx="328247" cy="1352062"/>
          </a:xfrm>
          <a:custGeom>
            <a:avLst/>
            <a:gdLst>
              <a:gd name="connsiteX0" fmla="*/ 0 w 328247"/>
              <a:gd name="connsiteY0" fmla="*/ 203200 h 1352062"/>
              <a:gd name="connsiteX1" fmla="*/ 328247 w 328247"/>
              <a:gd name="connsiteY1" fmla="*/ 0 h 1352062"/>
              <a:gd name="connsiteX2" fmla="*/ 320431 w 328247"/>
              <a:gd name="connsiteY2" fmla="*/ 1352062 h 1352062"/>
              <a:gd name="connsiteX3" fmla="*/ 0 w 328247"/>
              <a:gd name="connsiteY3" fmla="*/ 1117600 h 1352062"/>
              <a:gd name="connsiteX4" fmla="*/ 0 w 328247"/>
              <a:gd name="connsiteY4" fmla="*/ 203200 h 135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247" h="1352062">
                <a:moveTo>
                  <a:pt x="0" y="203200"/>
                </a:moveTo>
                <a:lnTo>
                  <a:pt x="328247" y="0"/>
                </a:lnTo>
                <a:cubicBezTo>
                  <a:pt x="325642" y="450687"/>
                  <a:pt x="323036" y="901375"/>
                  <a:pt x="320431" y="1352062"/>
                </a:cubicBezTo>
                <a:lnTo>
                  <a:pt x="0" y="1117600"/>
                </a:lnTo>
                <a:lnTo>
                  <a:pt x="0" y="203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40615" y="48665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400" b="1">
                <a:latin typeface="맑은 고딕" pitchFamily="50" charset="-127"/>
                <a:ea typeface="맑은 고딕" pitchFamily="50" charset="-127"/>
              </a:rPr>
              <a:t>분석 계획</a:t>
            </a:r>
            <a:endParaRPr sz="2400" b="1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4" name="Google Shape;174;p29"/>
          <p:cNvGraphicFramePr/>
          <p:nvPr>
            <p:extLst>
              <p:ext uri="{D42A27DB-BD31-4B8C-83A1-F6EECF244321}">
                <p14:modId xmlns="" xmlns:p14="http://schemas.microsoft.com/office/powerpoint/2010/main" val="1385746321"/>
              </p:ext>
            </p:extLst>
          </p:nvPr>
        </p:nvGraphicFramePr>
        <p:xfrm>
          <a:off x="815378" y="1618377"/>
          <a:ext cx="7637894" cy="3480816"/>
        </p:xfrm>
        <a:graphic>
          <a:graphicData uri="http://schemas.openxmlformats.org/drawingml/2006/table">
            <a:tbl>
              <a:tblPr>
                <a:noFill/>
                <a:tableStyleId>{45AE67AF-2232-45A3-BA4A-F534345C1B83}</a:tableStyleId>
              </a:tblPr>
              <a:tblGrid>
                <a:gridCol w="23514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5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013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목적</a:t>
                      </a:r>
                      <a:endParaRPr sz="12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분석방법</a:t>
                      </a:r>
                      <a:endParaRPr sz="12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  <a:endParaRPr sz="12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2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전체 데이터의 분포 특성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dist plot 분석</a:t>
                      </a:r>
                      <a:endParaRPr sz="11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연속형 변수를 대상으로 데이터의 전체 분포를 확인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Box Plot 분석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2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변수간의 관련성 확인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산점도 분석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변수간 영향도와 연관성을 시각적으로 확인</a:t>
                      </a:r>
                      <a:endParaRPr sz="11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상관 분석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모든변수간의 상관성을 파악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207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질병(목표변수)별 영향인자 파악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로지스틱 회귀분석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vital few를 조사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의사결정나무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그래디언트 부스팅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랜덤포레스트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파생변수 만들기</a:t>
                      </a:r>
                      <a:endParaRPr sz="11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도메인 지식 공부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목표변수(질병) 관련 논문보기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8207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목표변수(당뇨, 고혈압</a:t>
                      </a: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" sz="1100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예측</a:t>
                      </a:r>
                      <a:endParaRPr sz="11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랜덤포레스트</a:t>
                      </a:r>
                      <a:endParaRPr sz="11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분류 모델을 사용하여 환자의 질병 예측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LGBM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Decision Tree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28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1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XGboost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28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</a:rPr>
                        <a:t>주요 변수 예측</a:t>
                      </a:r>
                      <a:endParaRPr sz="11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</a:rPr>
                        <a:t>선형 회귀 분석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</a:rPr>
                        <a:t>회귀 모델을 사용해 vital few를 예측</a:t>
                      </a:r>
                      <a:endParaRPr sz="11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435789" y="752475"/>
            <a:ext cx="85206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" sz="1400" dirty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  <a:t>데이터셋은 총 100만 개의 환자의 의료 검진 데이터</a:t>
            </a:r>
            <a:endParaRPr sz="1400" dirty="0">
              <a:solidFill>
                <a:srgbClr val="43434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" sz="1400" dirty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  <a:t>변수는 총 31개로 환자의 나이, 키, 몸무게 등의 일반 </a:t>
            </a:r>
            <a:r>
              <a:rPr lang="ko" sz="1400" dirty="0" smtClean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  <a:t>정보와</a:t>
            </a:r>
            <a:r>
              <a:rPr lang="en-US" altLang="ko" sz="1400" dirty="0" smtClean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" sz="1400" dirty="0" smtClean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" sz="1400" dirty="0" smtClean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" sz="1400" dirty="0" smtClean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  <a:t>혈당</a:t>
            </a:r>
            <a:r>
              <a:rPr lang="ko" sz="1400" dirty="0">
                <a:solidFill>
                  <a:srgbClr val="434343"/>
                </a:solidFill>
                <a:latin typeface="맑은 고딕" pitchFamily="50" charset="-127"/>
                <a:ea typeface="맑은 고딕" pitchFamily="50" charset="-127"/>
              </a:rPr>
              <a:t>, 콜레스테롤, 혈당, 요단백, 당뇨병 판정 등 건강 검진 데이터로 구성</a:t>
            </a:r>
            <a:endParaRPr sz="1400" dirty="0">
              <a:solidFill>
                <a:srgbClr val="43434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43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0615" y="48665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311700" y="721550"/>
            <a:ext cx="8235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" b="1" dirty="0">
                <a:solidFill>
                  <a:schemeClr val="tx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b="1" dirty="0" smtClean="0">
                <a:solidFill>
                  <a:schemeClr val="tx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다양한 분석작업을 수행하였으나</a:t>
            </a:r>
            <a:r>
              <a:rPr lang="en-US" altLang="ko-KR" b="1" dirty="0" smtClean="0">
                <a:solidFill>
                  <a:schemeClr val="tx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" b="1" i="0" u="none" strike="noStrike" cap="none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당뇨병 </a:t>
            </a:r>
            <a:r>
              <a:rPr lang="ko" b="1" i="0" u="none" strike="noStrike" cap="none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및 고혈압의 경우 중요 변수정보만을 </a:t>
            </a:r>
            <a:r>
              <a:rPr lang="ko" b="1" i="0" u="none" strike="noStrike" cap="none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활용한</a:t>
            </a:r>
            <a:endParaRPr lang="en-US" altLang="ko" b="1" i="0" u="none" strike="noStrike" cap="none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" b="1" i="0" u="none" strike="noStrike" cap="none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ko-KR" altLang="en-US" b="1" i="0" u="none" strike="noStrike" cap="none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의사 </a:t>
            </a:r>
            <a:r>
              <a:rPr lang="ko" b="1" i="0" u="none" strike="noStrike" cap="none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판단으로</a:t>
            </a:r>
            <a:r>
              <a:rPr lang="en-US" altLang="ko" b="1" i="0" u="none" strike="noStrike" cap="none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ko" b="1" i="0" u="none" strike="noStrike" cap="none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당연한 </a:t>
            </a:r>
            <a:r>
              <a:rPr lang="ko" b="1" i="0" u="none" strike="noStrike" cap="none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결과가 나타남.</a:t>
            </a:r>
            <a:br>
              <a:rPr lang="ko" b="1" i="0" u="none" strike="noStrike" cap="none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Arial"/>
              </a:rPr>
            </a:br>
            <a:r>
              <a:rPr lang="ko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   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sz="1300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당뇨병의 경우 공복혈당으로 판정, 고혈압은 이완기/수축기 혈압으로 판정 </a:t>
            </a:r>
            <a: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" sz="1300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     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➞</a:t>
            </a:r>
            <a:r>
              <a:rPr lang="ko" sz="1300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해당변수만 주요 변수로 작용하여 모델의 </a:t>
            </a:r>
            <a:r>
              <a:rPr lang="ko" sz="1300" b="1" i="0" u="none" strike="noStrike" cap="none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정확도가 </a:t>
            </a:r>
            <a:r>
              <a:rPr lang="ko" sz="1300" b="1" i="0" u="none" strike="noStrike" cap="none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" sz="1300" b="1" i="0" u="none" strike="noStrike" cap="none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" sz="1300" b="0" i="0" u="none" strike="noStrike" cap="none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로 </a:t>
            </a:r>
            <a:r>
              <a:rPr lang="ko" sz="1300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나타남.</a:t>
            </a:r>
            <a: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" sz="1300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   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➢</a:t>
            </a:r>
            <a: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목표변수의</a:t>
            </a:r>
            <a:r>
              <a:rPr lang="ko" sz="1300" b="0" i="0" u="none" strike="noStrike" cap="none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ko" sz="1300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데이터수가 전체의</a:t>
            </a:r>
            <a:r>
              <a:rPr lang="ko" sz="13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 4</a:t>
            </a:r>
            <a:r>
              <a:rPr lang="ko" sz="1300" b="0" i="0" u="none" strike="noStrike" cap="none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%로 매우 적기 때문에 예측률이 높을 수밖에 </a:t>
            </a:r>
            <a:r>
              <a:rPr lang="ko" sz="1300" b="0" i="0" u="none" strike="noStrike" cap="none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없음</a:t>
            </a:r>
            <a:endParaRPr sz="1300" b="0" i="0" u="none" strike="noStrike" cap="none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690650" y="2096623"/>
            <a:ext cx="2456400" cy="217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4" name="Google Shape;184;p30"/>
          <p:cNvGrpSpPr/>
          <p:nvPr/>
        </p:nvGrpSpPr>
        <p:grpSpPr>
          <a:xfrm>
            <a:off x="786316" y="2204239"/>
            <a:ext cx="2316242" cy="1866872"/>
            <a:chOff x="207338" y="1381938"/>
            <a:chExt cx="2609850" cy="2366424"/>
          </a:xfrm>
        </p:grpSpPr>
        <p:pic>
          <p:nvPicPr>
            <p:cNvPr id="185" name="Google Shape;185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7338" y="1728213"/>
              <a:ext cx="2609850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1513" y="2156387"/>
              <a:ext cx="2036275" cy="159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30"/>
            <p:cNvSpPr/>
            <p:nvPr/>
          </p:nvSpPr>
          <p:spPr>
            <a:xfrm>
              <a:off x="775917" y="2407925"/>
              <a:ext cx="1716000" cy="226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999088" y="1922763"/>
              <a:ext cx="522000" cy="166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endParaRPr>
            </a:p>
          </p:txBody>
        </p:sp>
        <p:sp>
          <p:nvSpPr>
            <p:cNvPr id="189" name="Google Shape;189;p30"/>
            <p:cNvSpPr txBox="1"/>
            <p:nvPr/>
          </p:nvSpPr>
          <p:spPr>
            <a:xfrm>
              <a:off x="240635" y="1381938"/>
              <a:ext cx="25623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ko" sz="1300" b="1" i="0" u="sng" strike="noStrike" cap="none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Arial"/>
                </a:rPr>
                <a:t>Decision Tree</a:t>
              </a:r>
              <a:endParaRPr sz="1300" b="1" i="0" u="sng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endParaRPr>
            </a:p>
          </p:txBody>
        </p:sp>
      </p:grpSp>
      <p:sp>
        <p:nvSpPr>
          <p:cNvPr id="190" name="Google Shape;190;p30"/>
          <p:cNvSpPr txBox="1"/>
          <p:nvPr/>
        </p:nvSpPr>
        <p:spPr>
          <a:xfrm>
            <a:off x="442800" y="4295856"/>
            <a:ext cx="8389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☞ 도메인지식 학습을 통해 파생 변수 생성 : </a:t>
            </a:r>
            <a:endParaRPr lang="en-US" altLang="ko" sz="13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합병증</a:t>
            </a:r>
            <a:r>
              <a:rPr lang="ko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(당뇨+고혈압), 합병증(당뇨 + 이상지질혈증), </a:t>
            </a:r>
            <a:r>
              <a:rPr lang="ko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합병증</a:t>
            </a:r>
            <a:r>
              <a:rPr lang="ko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(고혈압 + 이상지질혈증</a:t>
            </a:r>
            <a:r>
              <a:rPr lang="ko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  <a:endParaRPr lang="en-US" altLang="ko" sz="13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합병증</a:t>
            </a:r>
            <a:r>
              <a:rPr lang="ko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(당뇨 + 고혈압 + 이상지질혈증)</a:t>
            </a:r>
            <a:endParaRPr sz="13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>
                <a:latin typeface="맑은 고딕" pitchFamily="50" charset="-127"/>
                <a:ea typeface="맑은 고딕" pitchFamily="50" charset="-127"/>
              </a:rPr>
              <a:t>1차 분석 결과</a:t>
            </a:r>
            <a:endParaRPr sz="24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154" y="2088112"/>
            <a:ext cx="2411612" cy="217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6869" y="2088111"/>
            <a:ext cx="2385007" cy="2170801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" name="TextBox 15"/>
          <p:cNvSpPr txBox="1"/>
          <p:nvPr/>
        </p:nvSpPr>
        <p:spPr>
          <a:xfrm>
            <a:off x="8440615" y="486650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4/12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975" y="1636295"/>
            <a:ext cx="3415701" cy="329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671475" y="1759275"/>
            <a:ext cx="220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4528995" y="1863700"/>
            <a:ext cx="4370400" cy="37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고혈압, 당뇨, 이상지질혈증</a:t>
            </a:r>
            <a:r>
              <a:rPr lang="ko" sz="1200" dirty="0">
                <a:latin typeface="맑은 고딕" pitchFamily="50" charset="-127"/>
                <a:ea typeface="맑은 고딕" pitchFamily="50" charset="-127"/>
              </a:rPr>
              <a:t> 간에 합병증 유발이 매우 쉬움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6241199" y="2379418"/>
            <a:ext cx="483300" cy="309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4497199" y="2807502"/>
            <a:ext cx="4370400" cy="309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latin typeface="맑은 고딕" pitchFamily="50" charset="-127"/>
                <a:ea typeface="맑은 고딕" pitchFamily="50" charset="-127"/>
              </a:rPr>
              <a:t>한 가지 병이라도 걸리면 좋지 않다</a:t>
            </a:r>
            <a:endParaRPr sz="12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 rot="2456905">
            <a:off x="5853683" y="3356202"/>
            <a:ext cx="483384" cy="3090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4488674" y="3884730"/>
            <a:ext cx="2083356" cy="55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 b="1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고</a:t>
            </a:r>
            <a:r>
              <a:rPr lang="ko" sz="1200" b="1" dirty="0">
                <a:latin typeface="맑은 고딕" pitchFamily="50" charset="-127"/>
                <a:ea typeface="맑은 고딕" pitchFamily="50" charset="-127"/>
              </a:rPr>
              <a:t>혈압</a:t>
            </a:r>
            <a:r>
              <a:rPr lang="ko" sz="1200" b="1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, 당</a:t>
            </a:r>
            <a:r>
              <a:rPr lang="ko" sz="1200" b="1" dirty="0">
                <a:latin typeface="맑은 고딕" pitchFamily="50" charset="-127"/>
                <a:ea typeface="맑은 고딕" pitchFamily="50" charset="-127"/>
              </a:rPr>
              <a:t>뇨</a:t>
            </a:r>
            <a:r>
              <a:rPr lang="ko" sz="1200" b="1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, </a:t>
            </a:r>
            <a:r>
              <a:rPr lang="ko" sz="1200" b="1" dirty="0">
                <a:latin typeface="맑은 고딕" pitchFamily="50" charset="-127"/>
                <a:ea typeface="맑은 고딕" pitchFamily="50" charset="-127"/>
              </a:rPr>
              <a:t>이상지질혈증 </a:t>
            </a:r>
            <a:r>
              <a:rPr lang="ko" sz="1200" b="1" i="0" u="sng" strike="noStrike" cap="none" dirty="0">
                <a:latin typeface="맑은 고딕" pitchFamily="50" charset="-127"/>
                <a:ea typeface="맑은 고딕" pitchFamily="50" charset="-127"/>
                <a:sym typeface="Arial"/>
              </a:rPr>
              <a:t>예방</a:t>
            </a:r>
            <a:endParaRPr sz="1200" b="1" i="0" u="sng" strike="noStrike" cap="none" dirty="0"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6737622" y="3884726"/>
            <a:ext cx="2120700" cy="55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 b="1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합병증 </a:t>
            </a:r>
            <a:r>
              <a:rPr lang="ko" sz="1200" b="1" u="sng" dirty="0"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lang="ko" sz="1200" b="1" i="0" u="sng" strike="noStrike" cap="none" dirty="0">
                <a:latin typeface="맑은 고딕" pitchFamily="50" charset="-127"/>
                <a:ea typeface="맑은 고딕" pitchFamily="50" charset="-127"/>
                <a:sym typeface="Arial"/>
              </a:rPr>
              <a:t> 및 관리</a:t>
            </a:r>
            <a:endParaRPr sz="1200" b="1" i="0" u="sng" strike="noStrike" cap="none" dirty="0"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rot="-1852703">
            <a:off x="6679984" y="3356123"/>
            <a:ext cx="483421" cy="30905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3678825" y="2670417"/>
            <a:ext cx="734100" cy="61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>
                <a:latin typeface="맑은 고딕" pitchFamily="50" charset="-127"/>
                <a:ea typeface="맑은 고딕" pitchFamily="50" charset="-127"/>
              </a:rPr>
              <a:t>1차 분석 결과</a:t>
            </a:r>
            <a:endParaRPr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7121774" y="3312513"/>
            <a:ext cx="1352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맑은 고딕" pitchFamily="50" charset="-127"/>
                <a:ea typeface="맑은 고딕" pitchFamily="50" charset="-127"/>
              </a:rPr>
              <a:t>병에 걸린 상태</a:t>
            </a:r>
            <a:endParaRPr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442584" y="3314888"/>
            <a:ext cx="15945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맑은 고딕" pitchFamily="50" charset="-127"/>
                <a:ea typeface="맑은 고딕" pitchFamily="50" charset="-127"/>
              </a:rPr>
              <a:t>병에 걸리기 전</a:t>
            </a:r>
            <a:endParaRPr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0615" y="48665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5/12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646" y="831965"/>
            <a:ext cx="831830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도메인 지식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학습결과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당뇨병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고혈압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이상지질혈증간 연관성이 크다는 것을 확인하여 </a:t>
            </a:r>
            <a:r>
              <a:rPr lang="ko-KR" altLang="en-US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합병증 예방과 예측에</a:t>
            </a:r>
            <a:endParaRPr lang="en-US" altLang="ko-KR" sz="13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분석 초점을 맞춤</a:t>
            </a:r>
            <a:r>
              <a:rPr lang="en-US" altLang="ko-KR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3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3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32"/>
          <p:cNvGrpSpPr/>
          <p:nvPr/>
        </p:nvGrpSpPr>
        <p:grpSpPr>
          <a:xfrm>
            <a:off x="139476" y="1578968"/>
            <a:ext cx="2529724" cy="2675057"/>
            <a:chOff x="159300" y="1367893"/>
            <a:chExt cx="2529724" cy="2675057"/>
          </a:xfrm>
        </p:grpSpPr>
        <p:pic>
          <p:nvPicPr>
            <p:cNvPr id="220" name="Google Shape;220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300" y="1367893"/>
              <a:ext cx="2529724" cy="26750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2"/>
            <p:cNvSpPr/>
            <p:nvPr/>
          </p:nvSpPr>
          <p:spPr>
            <a:xfrm>
              <a:off x="319550" y="1612025"/>
              <a:ext cx="1379400" cy="1067400"/>
            </a:xfrm>
            <a:prstGeom prst="rect">
              <a:avLst/>
            </a:prstGeom>
            <a:noFill/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endParaRPr>
            </a:p>
          </p:txBody>
        </p:sp>
      </p:grpSp>
      <p:cxnSp>
        <p:nvCxnSpPr>
          <p:cNvPr id="222" name="Google Shape;222;p32"/>
          <p:cNvCxnSpPr>
            <a:stCxn id="221" idx="3"/>
            <a:endCxn id="223" idx="1"/>
          </p:cNvCxnSpPr>
          <p:nvPr/>
        </p:nvCxnSpPr>
        <p:spPr>
          <a:xfrm>
            <a:off x="1679126" y="2356800"/>
            <a:ext cx="896700" cy="3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23" name="Google Shape;22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5975" y="2272198"/>
            <a:ext cx="838600" cy="8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578174" y="3052454"/>
            <a:ext cx="9972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Data set</a:t>
            </a:r>
            <a:endParaRPr sz="14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cxnSp>
        <p:nvCxnSpPr>
          <p:cNvPr id="225" name="Google Shape;225;p32"/>
          <p:cNvCxnSpPr>
            <a:stCxn id="223" idx="3"/>
          </p:cNvCxnSpPr>
          <p:nvPr/>
        </p:nvCxnSpPr>
        <p:spPr>
          <a:xfrm>
            <a:off x="3414575" y="2691498"/>
            <a:ext cx="1045200" cy="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p32"/>
          <p:cNvSpPr txBox="1"/>
          <p:nvPr/>
        </p:nvSpPr>
        <p:spPr>
          <a:xfrm>
            <a:off x="4781694" y="1939563"/>
            <a:ext cx="1190177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공복혈당 </a:t>
            </a:r>
            <a:r>
              <a:rPr lang="ko" sz="10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측정</a:t>
            </a:r>
            <a:endParaRPr lang="en-US" altLang="ko" sz="1000" b="0" i="0" u="none" strike="noStrike" cap="none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ko" sz="10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모델</a:t>
            </a:r>
            <a:endParaRPr sz="10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781644" y="2525913"/>
            <a:ext cx="1190177" cy="4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수축/이완기혈압 추측 모델</a:t>
            </a:r>
            <a:endParaRPr sz="10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4790903" y="3190813"/>
            <a:ext cx="1190177" cy="4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이상</a:t>
            </a:r>
            <a:r>
              <a:rPr lang="ko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지질</a:t>
            </a:r>
            <a:r>
              <a:rPr lang="ko-KR" altLang="en-US" sz="1100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혈증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추측 모델</a:t>
            </a:r>
            <a:endParaRPr sz="11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cxnSp>
        <p:nvCxnSpPr>
          <p:cNvPr id="229" name="Google Shape;229;p32"/>
          <p:cNvCxnSpPr>
            <a:stCxn id="223" idx="3"/>
          </p:cNvCxnSpPr>
          <p:nvPr/>
        </p:nvCxnSpPr>
        <p:spPr>
          <a:xfrm rot="10800000" flipH="1">
            <a:off x="3414575" y="2194998"/>
            <a:ext cx="1017600" cy="4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32"/>
          <p:cNvCxnSpPr>
            <a:stCxn id="223" idx="3"/>
          </p:cNvCxnSpPr>
          <p:nvPr/>
        </p:nvCxnSpPr>
        <p:spPr>
          <a:xfrm>
            <a:off x="3414575" y="2691498"/>
            <a:ext cx="9855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>
                <a:latin typeface="맑은 고딕" pitchFamily="50" charset="-127"/>
                <a:ea typeface="맑은 고딕" pitchFamily="50" charset="-127"/>
              </a:rPr>
              <a:t>2차 분석 결과 - 모델1</a:t>
            </a:r>
            <a:endParaRPr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2926525" y="3782525"/>
            <a:ext cx="1864500" cy="1171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모델의 설명 변수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허리둘레, 혈압, 중성지방, 공복 혈당, HDL콜레스테롤, 흡연율, 음주율, BMI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(자료: 국민건강보험 모니터링 지표)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3664900" y="3135625"/>
            <a:ext cx="253200" cy="572700"/>
          </a:xfrm>
          <a:prstGeom prst="upArrow">
            <a:avLst>
              <a:gd name="adj1" fmla="val 50000"/>
              <a:gd name="adj2" fmla="val 562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3700" y="1195850"/>
            <a:ext cx="2616015" cy="178410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3700" y="3088721"/>
            <a:ext cx="2624175" cy="17841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p32"/>
          <p:cNvSpPr/>
          <p:nvPr/>
        </p:nvSpPr>
        <p:spPr>
          <a:xfrm>
            <a:off x="8378550" y="1402916"/>
            <a:ext cx="253200" cy="69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378550" y="3295600"/>
            <a:ext cx="253200" cy="69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12630" y="4881890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6/12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5646" y="831965"/>
            <a:ext cx="6902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" altLang="ko-KR" sz="1300" dirty="0" smtClean="0">
                <a:latin typeface="맑은 고딕" pitchFamily="50" charset="-127"/>
                <a:ea typeface="맑은 고딕" pitchFamily="50" charset="-127"/>
              </a:rPr>
              <a:t>질병진단여부에 주요변수</a:t>
            </a:r>
            <a:r>
              <a:rPr lang="en-US" altLang="ko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sz="1300" dirty="0" smtClean="0">
                <a:latin typeface="맑은 고딕" pitchFamily="50" charset="-127"/>
                <a:ea typeface="맑은 고딕" pitchFamily="50" charset="-127"/>
              </a:rPr>
              <a:t>(공복혈당, 이완기/수축기 협압, 콜레스테롤)를 목표변수로 하여 </a:t>
            </a:r>
            <a:r>
              <a:rPr lang="en-US" altLang="ko" sz="13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" altLang="ko-KR" sz="1300" dirty="0" smtClean="0">
                <a:latin typeface="맑은 고딕" pitchFamily="50" charset="-127"/>
                <a:ea typeface="맑은 고딕" pitchFamily="50" charset="-127"/>
              </a:rPr>
              <a:t>질병 발생을 예방하기 위한 예측 모델 구축</a:t>
            </a:r>
            <a:endParaRPr lang="ko-KR" altLang="en-US" sz="13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887824" y="2708539"/>
            <a:ext cx="1151431" cy="4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측정 수축/이완기혈압 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363725" y="4036379"/>
            <a:ext cx="83610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   ▶ </a:t>
            </a:r>
            <a:r>
              <a:rPr lang="ko" b="1" dirty="0">
                <a:latin typeface="맑은 고딕" pitchFamily="50" charset="-127"/>
                <a:ea typeface="맑은 고딕" pitchFamily="50" charset="-127"/>
              </a:rPr>
              <a:t>질병별 위험도 공식의 정확성은 약 </a:t>
            </a:r>
            <a:r>
              <a:rPr lang="ko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90%</a:t>
            </a:r>
            <a:r>
              <a:rPr lang="ko" dirty="0">
                <a:latin typeface="맑은 고딕" pitchFamily="50" charset="-127"/>
                <a:ea typeface="맑은 고딕" pitchFamily="50" charset="-127"/>
              </a:rPr>
              <a:t>로 준수한 성능을 보여줌</a:t>
            </a:r>
            <a:endParaRPr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    ▶ </a:t>
            </a:r>
            <a:r>
              <a:rPr lang="ko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선형회귀를 통한 </a:t>
            </a:r>
            <a:r>
              <a:rPr lang="ko-KR" altLang="en-US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주요변수</a:t>
            </a:r>
            <a:r>
              <a:rPr lang="ko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산출 모델과 위험도 공식을 통해 주요질병의 위험도를 분석</a:t>
            </a:r>
            <a:endParaRPr dirty="0">
              <a:latin typeface="맑은 고딕" pitchFamily="50" charset="-127"/>
              <a:ea typeface="맑은 고딕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423600" y="710525"/>
            <a:ext cx="85206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맑은 고딕" pitchFamily="50" charset="-127"/>
                <a:ea typeface="맑은 고딕" pitchFamily="50" charset="-127"/>
              </a:rPr>
              <a:t>산출된 원인인자로 질병을 갖고 있지 않은 사용자의 주요질병의 위험도 분석 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887874" y="2032175"/>
            <a:ext cx="1151431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측정 </a:t>
            </a:r>
            <a:endParaRPr lang="en-US" altLang="ko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 smtClean="0">
                <a:latin typeface="맑은 고딕" pitchFamily="50" charset="-127"/>
                <a:ea typeface="맑은 고딕" pitchFamily="50" charset="-127"/>
              </a:rPr>
              <a:t>공복혈당</a:t>
            </a:r>
            <a:r>
              <a:rPr lang="ko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887874" y="3435825"/>
            <a:ext cx="1151431" cy="4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sz="11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콜레스테롤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313094" y="1534364"/>
            <a:ext cx="2274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u="sng">
                <a:latin typeface="맑은 고딕" pitchFamily="50" charset="-127"/>
                <a:ea typeface="맑은 고딕" pitchFamily="50" charset="-127"/>
              </a:rPr>
              <a:t>중요변수 산출</a:t>
            </a:r>
            <a:endParaRPr sz="1300" b="1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6909345" y="1980588"/>
            <a:ext cx="1157100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당뇨병 위험도 </a:t>
            </a:r>
            <a:endParaRPr sz="12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사전 예측</a:t>
            </a:r>
            <a:endParaRPr sz="1200" b="0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6909345" y="2566939"/>
            <a:ext cx="1157100" cy="38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고혈압 </a:t>
            </a:r>
            <a:r>
              <a:rPr lang="ko" sz="1200" b="0" i="0" u="none" strike="noStrike" cap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위험도</a:t>
            </a: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사전 예측</a:t>
            </a: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6921024" y="3187865"/>
            <a:ext cx="1157100" cy="650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이상지질혈증 </a:t>
            </a:r>
            <a:r>
              <a:rPr lang="ko" sz="12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위험도 사전 예측</a:t>
            </a:r>
            <a:endParaRPr sz="12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 l="28419" t="16032" r="22866" b="7584"/>
          <a:stretch/>
        </p:blipFill>
        <p:spPr>
          <a:xfrm>
            <a:off x="7192157" y="1117138"/>
            <a:ext cx="522779" cy="81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33"/>
          <p:cNvGrpSpPr/>
          <p:nvPr/>
        </p:nvGrpSpPr>
        <p:grpSpPr>
          <a:xfrm>
            <a:off x="2900036" y="2161750"/>
            <a:ext cx="3114268" cy="484825"/>
            <a:chOff x="-23220" y="744067"/>
            <a:chExt cx="4801523" cy="938455"/>
          </a:xfrm>
        </p:grpSpPr>
        <p:grpSp>
          <p:nvGrpSpPr>
            <p:cNvPr id="253" name="Google Shape;253;p33"/>
            <p:cNvGrpSpPr/>
            <p:nvPr/>
          </p:nvGrpSpPr>
          <p:grpSpPr>
            <a:xfrm>
              <a:off x="830973" y="744067"/>
              <a:ext cx="3947330" cy="938455"/>
              <a:chOff x="853023" y="1087192"/>
              <a:chExt cx="3947330" cy="938455"/>
            </a:xfrm>
          </p:grpSpPr>
          <p:sp>
            <p:nvSpPr>
              <p:cNvPr id="254" name="Google Shape;254;p33"/>
              <p:cNvSpPr txBox="1"/>
              <p:nvPr/>
            </p:nvSpPr>
            <p:spPr>
              <a:xfrm>
                <a:off x="1219643" y="1087192"/>
                <a:ext cx="16944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" sz="1000" b="0" i="0" u="none" strike="noStrike" cap="none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sym typeface="Arial"/>
                  </a:rPr>
                  <a:t>Y’ - 정상수치</a:t>
                </a:r>
                <a:endParaRPr sz="1000" b="0" i="0" u="none" strike="noStrike" cap="none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Arial"/>
                </a:endParaRPr>
              </a:p>
            </p:txBody>
          </p:sp>
          <p:sp>
            <p:nvSpPr>
              <p:cNvPr id="255" name="Google Shape;255;p33"/>
              <p:cNvSpPr txBox="1"/>
              <p:nvPr/>
            </p:nvSpPr>
            <p:spPr>
              <a:xfrm>
                <a:off x="853023" y="1637146"/>
                <a:ext cx="27207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" sz="1000" b="0" i="0" u="none" strike="noStrike" cap="none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sym typeface="Arial"/>
                  </a:rPr>
                  <a:t>질병 판단수치 - 정상수치</a:t>
                </a:r>
                <a:endParaRPr sz="1000" b="0" i="0" u="none" strike="noStrike" cap="none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Arial"/>
                </a:endParaRPr>
              </a:p>
            </p:txBody>
          </p:sp>
          <p:cxnSp>
            <p:nvCxnSpPr>
              <p:cNvPr id="256" name="Google Shape;256;p33"/>
              <p:cNvCxnSpPr/>
              <p:nvPr/>
            </p:nvCxnSpPr>
            <p:spPr>
              <a:xfrm>
                <a:off x="921839" y="1695570"/>
                <a:ext cx="2076000" cy="1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7" name="Google Shape;257;p33"/>
              <p:cNvSpPr txBox="1"/>
              <p:nvPr/>
            </p:nvSpPr>
            <p:spPr>
              <a:xfrm>
                <a:off x="2953254" y="1333476"/>
                <a:ext cx="18471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" sz="1000" b="0" i="0" u="none" strike="noStrike" cap="none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sym typeface="Arial"/>
                  </a:rPr>
                  <a:t>X 100% + K**</a:t>
                </a:r>
                <a:endParaRPr sz="1000" b="0" i="0" u="none" strike="noStrike" cap="none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Arial"/>
                </a:endParaRPr>
              </a:p>
            </p:txBody>
          </p:sp>
        </p:grpSp>
        <p:sp>
          <p:nvSpPr>
            <p:cNvPr id="258" name="Google Shape;258;p33"/>
            <p:cNvSpPr txBox="1"/>
            <p:nvPr/>
          </p:nvSpPr>
          <p:spPr>
            <a:xfrm>
              <a:off x="-23220" y="1041041"/>
              <a:ext cx="17841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000" b="1" dirty="0">
                  <a:latin typeface="맑은 고딕" pitchFamily="50" charset="-127"/>
                  <a:ea typeface="맑은 고딕" pitchFamily="50" charset="-127"/>
                </a:rPr>
                <a:t>위험도 </a:t>
              </a:r>
              <a:r>
                <a:rPr lang="ko" sz="1000" b="0" i="0" u="none" strike="noStrike" cap="none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Arial"/>
                </a:rPr>
                <a:t>=</a:t>
              </a:r>
              <a:endParaRPr sz="10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endParaRPr>
            </a:p>
          </p:txBody>
        </p:sp>
      </p:grpSp>
      <p:sp>
        <p:nvSpPr>
          <p:cNvPr id="259" name="Google Shape;259;p33"/>
          <p:cNvSpPr txBox="1"/>
          <p:nvPr/>
        </p:nvSpPr>
        <p:spPr>
          <a:xfrm>
            <a:off x="3104183" y="2710510"/>
            <a:ext cx="2732236" cy="59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Y` : </a:t>
            </a: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요 변수</a:t>
            </a:r>
            <a:endParaRPr lang="en-US" altLang="ko" sz="900" b="0" i="0" u="none" strike="noStrike" cap="none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- </a:t>
            </a:r>
            <a:r>
              <a:rPr lang="ko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K</a:t>
            </a:r>
            <a:r>
              <a:rPr lang="ko" sz="9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**</a:t>
            </a:r>
            <a:r>
              <a:rPr lang="ko" sz="900" dirty="0">
                <a:latin typeface="맑은 고딕" pitchFamily="50" charset="-127"/>
                <a:ea typeface="맑은 고딕" pitchFamily="50" charset="-127"/>
              </a:rPr>
              <a:t>  : </a:t>
            </a:r>
            <a:r>
              <a:rPr lang="ko" sz="9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당뇨병(10%)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       </a:t>
            </a:r>
            <a:r>
              <a:rPr lang="ko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고혈압</a:t>
            </a:r>
            <a:r>
              <a:rPr lang="ko" sz="9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(수축기혈압: -9%,이완기혈압</a:t>
            </a:r>
            <a:r>
              <a:rPr lang="ko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:15%)</a:t>
            </a:r>
            <a:endParaRPr lang="en-US" altLang="ko" sz="900" b="0" i="0" u="none" strike="noStrike" cap="none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" sz="90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" sz="900" b="0" i="0" u="none" strike="noStrike" cap="none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이상지질혈증 </a:t>
            </a:r>
            <a:r>
              <a:rPr lang="ko" sz="900" b="0" i="0" u="none" strike="noStrike" cap="none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(HDL콜레스테롤: 2%))</a:t>
            </a:r>
            <a:endParaRPr sz="9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2867376" y="2077274"/>
            <a:ext cx="3115733" cy="13545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2341275" y="2372025"/>
            <a:ext cx="363900" cy="85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6108488" y="2372025"/>
            <a:ext cx="363900" cy="85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-12"/>
            <a:ext cx="9039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311700" y="5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 dirty="0">
                <a:latin typeface="맑은 고딕" pitchFamily="50" charset="-127"/>
                <a:ea typeface="맑은 고딕" pitchFamily="50" charset="-127"/>
              </a:rPr>
              <a:t>2차 분석 결과 - 모델1</a:t>
            </a:r>
            <a:endParaRPr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6856025" y="1902325"/>
            <a:ext cx="1280100" cy="20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833000" y="1953425"/>
            <a:ext cx="1300600" cy="203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40615" y="48665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7/12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1532</Words>
  <Application>Microsoft Office PowerPoint</Application>
  <PresentationFormat>화면 슬라이드 쇼(16:9)</PresentationFormat>
  <Paragraphs>297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Simple Light</vt:lpstr>
      <vt:lpstr>Simple Light</vt:lpstr>
      <vt:lpstr>슬라이드 1</vt:lpstr>
      <vt:lpstr>슬라이드 2</vt:lpstr>
      <vt:lpstr>추진배경</vt:lpstr>
      <vt:lpstr>현황</vt:lpstr>
      <vt:lpstr>분석 계획</vt:lpstr>
      <vt:lpstr>1차 분석 결과</vt:lpstr>
      <vt:lpstr>1차 분석 결과</vt:lpstr>
      <vt:lpstr>2차 분석 결과 - 모델1</vt:lpstr>
      <vt:lpstr>산출된 원인인자로 질병을 갖고 있지 않은 사용자의 주요질병의 위험도 분석 </vt:lpstr>
      <vt:lpstr>주요질병 중 하나만을 판정받은 환자들을 위해, 일상 데이터를 활용하여 다른 합병증의 유무를 예측해주는 모델</vt:lpstr>
      <vt:lpstr>모델을 통해 질병(고혈압, 당뇨, 이상지질) 중 하나를 판정 받은 환자의 합병증을 예측함</vt:lpstr>
      <vt:lpstr>    ▶ 개인정보, 건강정보를 활용한 머신러닝 모델을 웹 서비스로 제공하여 실시간 건강관리에 활용     ▶ 주요 질병 위험도 산출 및 합병증 예측을 통하여 근거리 위치의 병원 추천시스템 개발     ▶ 질병별 차별화된 관리 서비스 제공 : 식이요법, 운동 방법</vt:lpstr>
      <vt:lpstr>소감</vt:lpstr>
      <vt:lpstr>개선 방안 시연안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PIRL</dc:creator>
  <cp:lastModifiedBy>kim Kwansu</cp:lastModifiedBy>
  <cp:revision>23</cp:revision>
  <dcterms:modified xsi:type="dcterms:W3CDTF">2019-02-28T02:27:05Z</dcterms:modified>
</cp:coreProperties>
</file>