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0" r:id="rId2"/>
    <p:sldId id="313" r:id="rId3"/>
    <p:sldId id="316" r:id="rId4"/>
    <p:sldId id="319" r:id="rId5"/>
    <p:sldId id="317" r:id="rId6"/>
    <p:sldId id="320" r:id="rId7"/>
    <p:sldId id="318" r:id="rId8"/>
    <p:sldId id="321" r:id="rId9"/>
    <p:sldId id="326" r:id="rId10"/>
    <p:sldId id="322" r:id="rId11"/>
    <p:sldId id="324" r:id="rId12"/>
    <p:sldId id="323" r:id="rId13"/>
    <p:sldId id="32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F5101F-B6F8-4C8C-A991-4E8FA1DBEA29}">
          <p14:sldIdLst>
            <p14:sldId id="310"/>
            <p14:sldId id="313"/>
            <p14:sldId id="316"/>
            <p14:sldId id="319"/>
            <p14:sldId id="317"/>
            <p14:sldId id="320"/>
            <p14:sldId id="318"/>
            <p14:sldId id="321"/>
            <p14:sldId id="326"/>
            <p14:sldId id="322"/>
            <p14:sldId id="324"/>
            <p14:sldId id="323"/>
            <p14:sldId id="325"/>
          </p14:sldIdLst>
        </p14:section>
        <p14:section name="제목 없는 구역" id="{B5751E26-90B7-429E-A646-A667B122A68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4228F27-1792-45EC-880A-4E78FEFDE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406F49D-5A06-444D-844A-C2F0E4ABE1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6956-9F01-48BB-B965-57965F33E65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02BD9D-A453-4469-9111-8EB3C9EEF4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9F3DFE3-5ED0-44C4-8F44-7BD46AF4E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64B3-FBB3-480B-A2E6-375D6D479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ED74-A066-41D3-AEF1-912748CF8D42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DB9BE-8D7E-491E-9EA4-2C7D2592A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9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Good</a:t>
            </a:r>
            <a:r>
              <a:rPr lang="en-US" altLang="ko-KR" baseline="0" dirty="0"/>
              <a:t> morning, In this presentation, I’d like to talk about on-going research, The growth and optical characterization of a site-controlled thee-fold symmetric III-nitride quantum dot grown by MOCVD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4C649-05BC-4315-A507-258A98DAEC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0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C0D2-8284-466F-943C-E03572790D7F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E02-A1AF-435A-9261-2CBDE18F8BA1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B0D-A929-4AC5-9310-46F80F924C90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8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45560" y="6467070"/>
            <a:ext cx="840257" cy="365125"/>
          </a:xfrm>
        </p:spPr>
        <p:txBody>
          <a:bodyPr/>
          <a:lstStyle/>
          <a:p>
            <a:fld id="{5CB0FAEE-6278-42FC-BC97-9921CAD95BA0}" type="slidenum">
              <a:rPr lang="ko-KR" altLang="en-US" smtClean="0"/>
              <a:pPr/>
              <a:t>‹#›</a:t>
            </a:fld>
            <a:r>
              <a:rPr lang="en-US" altLang="ko-KR" dirty="0" smtClean="0"/>
              <a:t> /12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459379"/>
            <a:ext cx="9144000" cy="994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8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8989"/>
            <a:ext cx="9144000" cy="994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8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49F7A58-96B5-4428-8544-27E958FD8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4" b="20042"/>
          <a:stretch/>
        </p:blipFill>
        <p:spPr>
          <a:xfrm>
            <a:off x="0" y="6485484"/>
            <a:ext cx="1802582" cy="365126"/>
          </a:xfrm>
          <a:prstGeom prst="rect">
            <a:avLst/>
          </a:prstGeom>
        </p:spPr>
      </p:pic>
      <p:pic>
        <p:nvPicPr>
          <p:cNvPr id="14" name="Picture 2" descr="Image result for qiskit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3" b="20054"/>
          <a:stretch/>
        </p:blipFill>
        <p:spPr bwMode="auto">
          <a:xfrm>
            <a:off x="3666770" y="6481801"/>
            <a:ext cx="1635385" cy="3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ECH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43" y="6534086"/>
            <a:ext cx="1903159" cy="2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8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4B7E-97A1-4A18-9F98-9CDEDE809CFF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8B51-D93B-4A72-AB3C-6D7D854719BF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8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CF2-E785-4F3D-8774-C4267D418451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0C66-6A88-42BF-A2CC-FCD3D5A97BAD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A06-22DB-44B9-AA38-F06E40E21999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8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C35-212E-4EDC-AB17-B3F92BC7857F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8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47A1-EC58-4B11-B8C6-8E87A265F647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873-DE74-4AEB-9C8B-21DE3F0F1050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BD3B-B6B8-412E-896B-03A832A79A3F}" type="datetime1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9091" y="1463126"/>
            <a:ext cx="7065818" cy="2018996"/>
          </a:xfrm>
        </p:spPr>
        <p:txBody>
          <a:bodyPr anchor="ctr">
            <a:noAutofit/>
          </a:bodyPr>
          <a:lstStyle/>
          <a:p>
            <a:r>
              <a:rPr lang="en-US" altLang="ko-KR" sz="3200" b="1" dirty="0" err="1" smtClean="0"/>
              <a:t>Qiskit</a:t>
            </a:r>
            <a:r>
              <a:rPr lang="en-US" altLang="ko-KR" sz="3200" b="1" dirty="0" smtClean="0"/>
              <a:t> Metal Team #2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Designing Multi-qubit chip</a:t>
            </a:r>
            <a:br>
              <a:rPr lang="en-US" altLang="ko-KR" sz="2800" dirty="0" smtClean="0"/>
            </a:br>
            <a:r>
              <a:rPr lang="en-US" altLang="ko-KR" sz="2800" dirty="0" smtClean="0"/>
              <a:t>through </a:t>
            </a:r>
            <a:r>
              <a:rPr lang="en-US" altLang="ko-KR" sz="2800" dirty="0" err="1" smtClean="0"/>
              <a:t>Qiskit</a:t>
            </a:r>
            <a:r>
              <a:rPr lang="en-US" altLang="ko-KR" sz="2800" dirty="0" smtClean="0"/>
              <a:t> metal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1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7" y="4115658"/>
            <a:ext cx="2096298" cy="1299091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/>
              <a:t>Hwan-Seop Yeo</a:t>
            </a:r>
          </a:p>
          <a:p>
            <a:r>
              <a:rPr lang="en-US" altLang="ko-KR" sz="1800" dirty="0" err="1" smtClean="0"/>
              <a:t>JeongWon</a:t>
            </a:r>
            <a:r>
              <a:rPr lang="en-US" altLang="ko-KR" sz="1800" dirty="0" smtClean="0"/>
              <a:t> Kim</a:t>
            </a:r>
          </a:p>
          <a:p>
            <a:r>
              <a:rPr lang="en-US" altLang="ko-KR" sz="1800" dirty="0" err="1" smtClean="0"/>
              <a:t>SeungWook</a:t>
            </a:r>
            <a:r>
              <a:rPr lang="en-US" altLang="ko-KR" sz="1800" dirty="0" smtClean="0"/>
              <a:t> Woo</a:t>
            </a: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2B7BECD-F85F-4829-8841-32404DB8A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305"/>
            <a:ext cx="2639160" cy="905834"/>
          </a:xfrm>
          <a:prstGeom prst="rect">
            <a:avLst/>
          </a:prstGeom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3645110" y="4167320"/>
            <a:ext cx="1975981" cy="119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/>
              <a:t>Goeun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Baek</a:t>
            </a:r>
            <a:endParaRPr lang="en-US" altLang="ko-KR" sz="1800" dirty="0" smtClean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6128928" y="4167320"/>
            <a:ext cx="1975981" cy="119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 smtClean="0"/>
              <a:t>Jaeho</a:t>
            </a:r>
            <a:r>
              <a:rPr lang="en-US" altLang="ko-KR" sz="1800" dirty="0" smtClean="0"/>
              <a:t> Lee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21751" y="4083254"/>
            <a:ext cx="2346301" cy="1403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78411" y="4083254"/>
            <a:ext cx="2346301" cy="1403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35071" y="4083254"/>
            <a:ext cx="2346301" cy="1403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078532" y="3482122"/>
            <a:ext cx="2096298" cy="547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Geometry Design</a:t>
            </a:r>
            <a:endParaRPr lang="en-US" altLang="ko-KR" sz="1800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786391" y="3482122"/>
            <a:ext cx="2096298" cy="547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Chip Calculation</a:t>
            </a:r>
            <a:endParaRPr lang="en-US" altLang="ko-KR" sz="1800" dirty="0"/>
          </a:p>
        </p:txBody>
      </p:sp>
      <p:pic>
        <p:nvPicPr>
          <p:cNvPr id="5" name="Picture 2" descr="Image result for qisk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49" y="5943305"/>
            <a:ext cx="2176698" cy="8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56045" y="416732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(HFSS)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10396" y="416732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(Q3D)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12535" y="3535361"/>
            <a:ext cx="2356966" cy="4198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61006" y="3535361"/>
            <a:ext cx="4844922" cy="4198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4" descr="POS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04" y="6207920"/>
            <a:ext cx="2533105" cy="36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Metal Project 1B: Three-qubit chip?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EF93FC-7521-43A4-9A22-624B982B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" y="1302276"/>
            <a:ext cx="8642857" cy="4863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B69AB6C-6E12-41C0-9239-6D45E4ACA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" y="1302276"/>
            <a:ext cx="8642857" cy="4863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778E8C0-FE6C-451C-BCBD-32ED95607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" y="1302276"/>
            <a:ext cx="8642857" cy="4863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EFEBCF6-B7B6-4FE9-AEB0-5498D837B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" y="1302276"/>
            <a:ext cx="8642857" cy="4863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6191795-9FDE-483D-B8C0-88D9740E8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" y="1302276"/>
            <a:ext cx="8642857" cy="4863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5802DAC-A190-451E-95DB-F9F3C0FA9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" y="1302276"/>
            <a:ext cx="8642857" cy="486304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4571" y="838154"/>
            <a:ext cx="609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Chip geometry (Designed by </a:t>
            </a:r>
            <a:r>
              <a:rPr lang="en-US" altLang="ko-KR" dirty="0" err="1"/>
              <a:t>HSYeo</a:t>
            </a:r>
            <a:r>
              <a:rPr lang="en-US" altLang="ko-KR" dirty="0"/>
              <a:t>, </a:t>
            </a:r>
            <a:r>
              <a:rPr lang="en-US" altLang="ko-KR" dirty="0" err="1"/>
              <a:t>SWWoo</a:t>
            </a:r>
            <a:r>
              <a:rPr lang="en-US" altLang="ko-KR" dirty="0"/>
              <a:t>, </a:t>
            </a:r>
            <a:r>
              <a:rPr lang="en-US" altLang="ko-KR" dirty="0" err="1"/>
              <a:t>JWKim</a:t>
            </a:r>
            <a:r>
              <a:rPr lang="en-US" altLang="ko-KR" dirty="0"/>
              <a:t>)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346171" y="2782250"/>
            <a:ext cx="2915458" cy="2222536"/>
            <a:chOff x="4346171" y="2782250"/>
            <a:chExt cx="2915458" cy="2222536"/>
          </a:xfrm>
        </p:grpSpPr>
        <p:sp>
          <p:nvSpPr>
            <p:cNvPr id="13" name="직사각형 12"/>
            <p:cNvSpPr/>
            <p:nvPr/>
          </p:nvSpPr>
          <p:spPr>
            <a:xfrm>
              <a:off x="4346171" y="4635454"/>
              <a:ext cx="7338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Q1</a:t>
              </a:r>
              <a:endParaRPr lang="en-US" altLang="ko-KR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27800" y="4635454"/>
              <a:ext cx="7338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Q2</a:t>
              </a:r>
              <a:endParaRPr lang="en-US" altLang="ko-KR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11800" y="2782250"/>
              <a:ext cx="7338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Q3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40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750300" cy="4593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Q3D Results for Q1 in </a:t>
            </a:r>
            <a:r>
              <a:rPr lang="en-US" altLang="ko-KR" dirty="0"/>
              <a:t>Three-qubit </a:t>
            </a:r>
            <a:r>
              <a:rPr lang="en-US" altLang="ko-KR" dirty="0" smtClean="0"/>
              <a:t>Chip (by </a:t>
            </a:r>
            <a:r>
              <a:rPr lang="en-US" altLang="ko-KR" dirty="0" err="1" smtClean="0"/>
              <a:t>Jaeho</a:t>
            </a:r>
            <a:r>
              <a:rPr lang="en-US" altLang="ko-KR" dirty="0" smtClean="0"/>
              <a:t> Lee)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8" y="825015"/>
            <a:ext cx="7557025" cy="53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for Metal_3Q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3054"/>
                  </p:ext>
                </p:extLst>
              </p:nvPr>
            </p:nvGraphicFramePr>
            <p:xfrm>
              <a:off x="1642546" y="2757538"/>
              <a:ext cx="5941723" cy="337424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49935"/>
                    <a:gridCol w="1213900"/>
                    <a:gridCol w="1596655"/>
                    <a:gridCol w="1381233"/>
                  </a:tblGrid>
                  <a:tr h="4856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Parameters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br>
                            <a:rPr lang="en-US" altLang="ko-KR" sz="1200" b="0" dirty="0" smtClean="0"/>
                          </a:br>
                          <a:r>
                            <a:rPr lang="en-US" altLang="ko-KR" sz="1200" b="0" dirty="0" smtClean="0"/>
                            <a:t>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Parameters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r>
                            <a:rPr lang="en-US" altLang="ko-KR" sz="1200" b="0" baseline="0" dirty="0" smtClean="0"/>
                            <a:t> 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Freq_Q1</a:t>
                          </a:r>
                          <a:endParaRPr lang="en-US" altLang="ko-KR" sz="1200" baseline="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5.506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Freq_readout_Q1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5.743</a:t>
                          </a:r>
                          <a:r>
                            <a:rPr lang="en-US" altLang="ko-KR" sz="1200" baseline="0" dirty="0" smtClean="0"/>
                            <a:t>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Freq_Q3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5.279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Freq_readout_Q3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dirty="0" smtClean="0"/>
                            <a:t> (</a:t>
                          </a:r>
                          <a:r>
                            <a:rPr lang="en-US" altLang="ko-KR" sz="1200" dirty="0" err="1" smtClean="0"/>
                            <a:t>Ec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307</a:t>
                          </a:r>
                          <a:r>
                            <a:rPr lang="en-US" altLang="ko-KR" sz="1200" baseline="0" dirty="0" smtClean="0"/>
                            <a:t>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(Q1)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572 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baseline="0" dirty="0" smtClean="0"/>
                            <a:t> (Cal.)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-355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(</a:t>
                          </a:r>
                          <a:r>
                            <a:rPr lang="en-US" altLang="ko-KR" sz="1200" dirty="0" smtClean="0"/>
                            <a:t>Q2)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642</a:t>
                          </a:r>
                          <a:r>
                            <a:rPr lang="en-US" altLang="ko-KR" sz="1200" baseline="0" dirty="0" smtClean="0"/>
                            <a:t>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Q_ext</a:t>
                          </a:r>
                          <a:endParaRPr lang="en-US" altLang="ko-KR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dirty="0" smtClean="0"/>
                            <a:t>𝜒 </a:t>
                          </a:r>
                          <a:r>
                            <a:rPr lang="en-US" altLang="ko-KR" sz="1200" dirty="0" smtClean="0"/>
                            <a:t>(Q3)</a:t>
                          </a:r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511kHz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(Q1-Q2)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60.5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Freq_bus</a:t>
                          </a:r>
                          <a:r>
                            <a:rPr lang="en-US" altLang="ko-KR" sz="1200" dirty="0" smtClean="0"/>
                            <a:t> (Q1-Q2)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(Q2-Q3)</a:t>
                          </a:r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63.2 MHz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Freq_bus</a:t>
                          </a:r>
                          <a:r>
                            <a:rPr lang="en-US" altLang="ko-KR" sz="1200" dirty="0" smtClean="0"/>
                            <a:t> (Q2-Q3)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(Q3-Q1)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57.59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Freq_bus</a:t>
                          </a:r>
                          <a:r>
                            <a:rPr lang="en-US" altLang="ko-KR" sz="1200" dirty="0" smtClean="0"/>
                            <a:t> (Q3-Q1)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3054"/>
                  </p:ext>
                </p:extLst>
              </p:nvPr>
            </p:nvGraphicFramePr>
            <p:xfrm>
              <a:off x="1642546" y="2757538"/>
              <a:ext cx="5941723" cy="337424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49935"/>
                    <a:gridCol w="1213900"/>
                    <a:gridCol w="1596655"/>
                    <a:gridCol w="1381233"/>
                  </a:tblGrid>
                  <a:tr h="4856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Parameters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br>
                            <a:rPr lang="en-US" altLang="ko-KR" sz="1200" b="0" dirty="0" smtClean="0"/>
                          </a:br>
                          <a:r>
                            <a:rPr lang="en-US" altLang="ko-KR" sz="1200" b="0" dirty="0" smtClean="0"/>
                            <a:t>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Parameters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r>
                            <a:rPr lang="en-US" altLang="ko-KR" sz="1200" b="0" baseline="0" dirty="0" smtClean="0"/>
                            <a:t> 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Freq_Q1</a:t>
                          </a:r>
                          <a:endParaRPr lang="en-US" altLang="ko-KR" sz="1200" baseline="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5.506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Freq_readout_Q1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5.743</a:t>
                          </a:r>
                          <a:r>
                            <a:rPr lang="en-US" altLang="ko-KR" sz="1200" baseline="0" dirty="0" smtClean="0"/>
                            <a:t>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Freq_Q3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5.279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Freq_readout_Q3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dirty="0" smtClean="0"/>
                            <a:t> (</a:t>
                          </a:r>
                          <a:r>
                            <a:rPr lang="en-US" altLang="ko-KR" sz="1200" dirty="0" err="1" smtClean="0"/>
                            <a:t>Ec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307</a:t>
                          </a:r>
                          <a:r>
                            <a:rPr lang="en-US" altLang="ko-KR" sz="1200" baseline="0" dirty="0" smtClean="0"/>
                            <a:t>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466" marR="101466" marT="50733" marB="50733">
                        <a:blipFill rotWithShape="0">
                          <a:blip r:embed="rId2"/>
                          <a:stretch>
                            <a:fillRect l="-186260" t="-450943" r="-8816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572 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baseline="0" dirty="0" smtClean="0"/>
                            <a:t> (Cal.)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-355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466" marR="101466" marT="50733" marB="50733">
                        <a:blipFill rotWithShape="0">
                          <a:blip r:embed="rId2"/>
                          <a:stretch>
                            <a:fillRect l="-186260" t="-561538" r="-88168" b="-4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642</a:t>
                          </a:r>
                          <a:r>
                            <a:rPr lang="en-US" altLang="ko-KR" sz="1200" baseline="0" dirty="0" smtClean="0"/>
                            <a:t>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Q_ext</a:t>
                          </a:r>
                          <a:endParaRPr lang="en-US" altLang="ko-KR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dirty="0" smtClean="0"/>
                            <a:t>𝜒 </a:t>
                          </a:r>
                          <a:r>
                            <a:rPr lang="en-US" altLang="ko-KR" sz="1200" dirty="0" smtClean="0"/>
                            <a:t>(Q3)</a:t>
                          </a:r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511kHz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(Q1-Q2)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60.5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Freq_bus</a:t>
                          </a:r>
                          <a:r>
                            <a:rPr lang="en-US" altLang="ko-KR" sz="1200" dirty="0" smtClean="0"/>
                            <a:t> (Q1-Q2)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(Q2-Q3)</a:t>
                          </a:r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63.2 MHz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Freq_bus</a:t>
                          </a:r>
                          <a:r>
                            <a:rPr lang="en-US" altLang="ko-KR" sz="1200" dirty="0" smtClean="0"/>
                            <a:t> (Q2-Q3)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20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(Q3-Q1)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57.59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Freq_bus</a:t>
                          </a:r>
                          <a:r>
                            <a:rPr lang="en-US" altLang="ko-KR" sz="1200" dirty="0" smtClean="0"/>
                            <a:t> (Q3-Q1)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46" y="576948"/>
            <a:ext cx="6108383" cy="20630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2510" y="467390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Calculated </a:t>
            </a:r>
            <a:br>
              <a:rPr lang="en-US" altLang="ko-KR" dirty="0" smtClean="0"/>
            </a:b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278" y="1285293"/>
            <a:ext cx="1236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Target </a:t>
            </a:r>
            <a:br>
              <a:rPr lang="en-US" altLang="ko-KR" dirty="0" smtClean="0"/>
            </a:br>
            <a:r>
              <a:rPr lang="en-US" altLang="ko-KR" dirty="0" smtClean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6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98700" y="2857500"/>
            <a:ext cx="455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Thank You!!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6882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027750" cy="459379"/>
          </a:xfrm>
        </p:spPr>
        <p:txBody>
          <a:bodyPr/>
          <a:lstStyle/>
          <a:p>
            <a:r>
              <a:rPr lang="en-US" altLang="ko-KR" dirty="0" smtClean="0"/>
              <a:t>Introduction: Common Work Flow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34571" y="838154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Superconducting Qubit Chip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4038" t="7603" r="28120" b="50344"/>
          <a:stretch/>
        </p:blipFill>
        <p:spPr>
          <a:xfrm>
            <a:off x="578808" y="1340256"/>
            <a:ext cx="3006661" cy="288394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566619" y="4378077"/>
            <a:ext cx="1534420" cy="1039446"/>
            <a:chOff x="1484738" y="4505077"/>
            <a:chExt cx="1534420" cy="1039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41938" t="55322" r="37884" b="32151"/>
            <a:stretch/>
          </p:blipFill>
          <p:spPr>
            <a:xfrm>
              <a:off x="1617891" y="4595277"/>
              <a:ext cx="1268115" cy="85904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484738" y="4505077"/>
              <a:ext cx="1534420" cy="10394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65" descr="상승_1"/>
          <p:cNvPicPr>
            <a:picLocks noChangeAspect="1" noChangeArrowheads="1"/>
          </p:cNvPicPr>
          <p:nvPr/>
        </p:nvPicPr>
        <p:blipFill>
          <a:blip r:embed="rId3" cstate="print">
            <a:lum bright="-30000" contrast="48000"/>
          </a:blip>
          <a:srcRect/>
          <a:stretch>
            <a:fillRect/>
          </a:stretch>
        </p:blipFill>
        <p:spPr bwMode="auto">
          <a:xfrm rot="16200000">
            <a:off x="2881723" y="2999543"/>
            <a:ext cx="2521478" cy="9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230001" y="5903264"/>
            <a:ext cx="3964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A.D. </a:t>
            </a:r>
            <a:r>
              <a:rPr lang="en-US" altLang="ko-KR" sz="1400" dirty="0" err="1" smtClean="0"/>
              <a:t>Corcoles</a:t>
            </a:r>
            <a:r>
              <a:rPr lang="en-US" altLang="ko-KR" sz="1400" dirty="0" smtClean="0"/>
              <a:t>, Nat</a:t>
            </a:r>
            <a:r>
              <a:rPr lang="en-US" altLang="ko-KR" sz="1400" dirty="0" smtClean="0"/>
              <a:t>. Comm. 6:6979 (2015), IBM </a:t>
            </a:r>
            <a:endParaRPr lang="en-US" altLang="ko-K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82540"/>
                  </p:ext>
                </p:extLst>
              </p:nvPr>
            </p:nvGraphicFramePr>
            <p:xfrm>
              <a:off x="4791010" y="2357443"/>
              <a:ext cx="4086290" cy="2020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01165"/>
                    <a:gridCol w="1075325"/>
                    <a:gridCol w="1092200"/>
                    <a:gridCol w="1117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q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b="0" dirty="0" smtClean="0"/>
                            <a:t> </a:t>
                          </a:r>
                          <a:endParaRPr lang="en-US" altLang="ko-KR" sz="1400" b="0" dirty="0" smtClean="0"/>
                        </a:p>
                        <a:p>
                          <a:pPr algn="ctr" latinLnBrk="1"/>
                          <a:r>
                            <a:rPr lang="en-US" altLang="ko-KR" sz="1400" b="0" dirty="0" smtClean="0"/>
                            <a:t>[GHz]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RO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b="0" dirty="0" smtClean="0"/>
                            <a:t> </a:t>
                          </a:r>
                          <a:endParaRPr lang="en-US" altLang="ko-KR" sz="1400" b="0" dirty="0" smtClean="0"/>
                        </a:p>
                        <a:p>
                          <a:pPr algn="ctr" latinLnBrk="1"/>
                          <a:r>
                            <a:rPr lang="en-US" altLang="ko-KR" sz="1400" b="0" dirty="0" smtClean="0"/>
                            <a:t>[GHz]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Bus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b="0" dirty="0" smtClean="0"/>
                            <a:t> </a:t>
                          </a:r>
                          <a:r>
                            <a:rPr lang="en-US" altLang="ko-KR" sz="1400" b="0" dirty="0" smtClean="0"/>
                            <a:t/>
                          </a:r>
                          <a:br>
                            <a:rPr lang="en-US" altLang="ko-KR" sz="1400" b="0" dirty="0" smtClean="0"/>
                          </a:br>
                          <a:r>
                            <a:rPr lang="en-US" altLang="ko-KR" sz="1400" b="0" dirty="0" smtClean="0"/>
                            <a:t>[GHz]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#1</a:t>
                          </a:r>
                          <a:endParaRPr lang="en-US" altLang="ko-KR" sz="140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5.303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5.101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5.291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5.415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82540"/>
                  </p:ext>
                </p:extLst>
              </p:nvPr>
            </p:nvGraphicFramePr>
            <p:xfrm>
              <a:off x="4791010" y="2357443"/>
              <a:ext cx="4086290" cy="2020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01165"/>
                    <a:gridCol w="1075325"/>
                    <a:gridCol w="1092200"/>
                    <a:gridCol w="1117600"/>
                  </a:tblGrid>
                  <a:tr h="53727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5141" t="-1124" r="-207345" b="-276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3184" t="-1124" r="-105028" b="-276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5761" t="-1124" r="-2174" b="-27640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#1</a:t>
                          </a:r>
                          <a:endParaRPr lang="en-US" altLang="ko-KR" sz="140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5.303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5.101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5.291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5.415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5624273" y="1790398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Qubit </a:t>
            </a:r>
          </a:p>
          <a:p>
            <a:pPr algn="ctr"/>
            <a:r>
              <a:rPr lang="en-US" altLang="ko-KR" sz="1400" dirty="0" smtClean="0"/>
              <a:t>frequency</a:t>
            </a:r>
            <a:endParaRPr lang="en-US" altLang="ko-KR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727406" y="1790398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Readout</a:t>
            </a:r>
          </a:p>
          <a:p>
            <a:pPr algn="ctr"/>
            <a:r>
              <a:rPr lang="en-US" altLang="ko-KR" sz="1400" dirty="0" smtClean="0"/>
              <a:t>frequency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805563" y="1790398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Bus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frequency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000112" y="838154"/>
            <a:ext cx="1454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Properties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371600" y="5384104"/>
            <a:ext cx="195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Transmon</a:t>
            </a:r>
            <a:r>
              <a:rPr lang="en-US" altLang="ko-KR" dirty="0" smtClean="0"/>
              <a:t> Qubit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0440" y="1273338"/>
            <a:ext cx="4126859" cy="4629926"/>
            <a:chOff x="4608126" y="1400338"/>
            <a:chExt cx="4236740" cy="4253636"/>
          </a:xfrm>
        </p:grpSpPr>
        <p:sp>
          <p:nvSpPr>
            <p:cNvPr id="28" name="직사각형 27"/>
            <p:cNvSpPr/>
            <p:nvPr/>
          </p:nvSpPr>
          <p:spPr>
            <a:xfrm>
              <a:off x="4608126" y="1400338"/>
              <a:ext cx="4236740" cy="42536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2373" y="2909226"/>
              <a:ext cx="8001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 smtClean="0"/>
                <a:t>?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6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027750" cy="459379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r>
              <a:rPr lang="en-US" altLang="ko-KR" dirty="0"/>
              <a:t>: Purpose of Hackathon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34571" y="838154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Superconducting Qubit Chip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4038" t="7603" r="28120" b="50344"/>
          <a:stretch/>
        </p:blipFill>
        <p:spPr>
          <a:xfrm>
            <a:off x="578808" y="1340256"/>
            <a:ext cx="3006661" cy="288394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566619" y="4378077"/>
            <a:ext cx="1534420" cy="1039446"/>
            <a:chOff x="1484738" y="4505077"/>
            <a:chExt cx="1534420" cy="1039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41938" t="55322" r="37884" b="32151"/>
            <a:stretch/>
          </p:blipFill>
          <p:spPr>
            <a:xfrm>
              <a:off x="1617891" y="4595277"/>
              <a:ext cx="1268115" cy="85904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484738" y="4505077"/>
              <a:ext cx="1534420" cy="10394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230001" y="5903264"/>
            <a:ext cx="3964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A.D. </a:t>
            </a:r>
            <a:r>
              <a:rPr lang="en-US" altLang="ko-KR" sz="1400" dirty="0" err="1" smtClean="0"/>
              <a:t>Corcoles</a:t>
            </a:r>
            <a:r>
              <a:rPr lang="en-US" altLang="ko-KR" sz="1400" dirty="0" smtClean="0"/>
              <a:t>, Nat</a:t>
            </a:r>
            <a:r>
              <a:rPr lang="en-US" altLang="ko-KR" sz="1400" dirty="0" smtClean="0"/>
              <a:t>. Comm. 6:6979 (2015), IBM </a:t>
            </a:r>
            <a:endParaRPr lang="en-US" altLang="ko-K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156533"/>
                  </p:ext>
                </p:extLst>
              </p:nvPr>
            </p:nvGraphicFramePr>
            <p:xfrm>
              <a:off x="4791010" y="2357443"/>
              <a:ext cx="4086290" cy="2020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01165"/>
                    <a:gridCol w="1075325"/>
                    <a:gridCol w="1092200"/>
                    <a:gridCol w="1117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q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b="0" dirty="0" smtClean="0"/>
                            <a:t> </a:t>
                          </a:r>
                          <a:endParaRPr lang="en-US" altLang="ko-KR" sz="1400" b="0" dirty="0" smtClean="0"/>
                        </a:p>
                        <a:p>
                          <a:pPr algn="ctr" latinLnBrk="1"/>
                          <a:r>
                            <a:rPr lang="en-US" altLang="ko-KR" sz="1400" b="0" dirty="0" smtClean="0"/>
                            <a:t>[GHz]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RO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b="0" dirty="0" smtClean="0"/>
                            <a:t> </a:t>
                          </a:r>
                          <a:endParaRPr lang="en-US" altLang="ko-KR" sz="1400" b="0" dirty="0" smtClean="0"/>
                        </a:p>
                        <a:p>
                          <a:pPr algn="ctr" latinLnBrk="1"/>
                          <a:r>
                            <a:rPr lang="en-US" altLang="ko-KR" sz="1400" b="0" dirty="0" smtClean="0"/>
                            <a:t>[GHz]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1" smtClean="0"/>
                                    <m:t>Bus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b="0" dirty="0" smtClean="0"/>
                            <a:t> </a:t>
                          </a:r>
                          <a:r>
                            <a:rPr lang="en-US" altLang="ko-KR" sz="1400" b="0" dirty="0" smtClean="0"/>
                            <a:t/>
                          </a:r>
                          <a:br>
                            <a:rPr lang="en-US" altLang="ko-KR" sz="1400" b="0" dirty="0" smtClean="0"/>
                          </a:br>
                          <a:r>
                            <a:rPr lang="en-US" altLang="ko-KR" sz="1400" b="0" dirty="0" smtClean="0"/>
                            <a:t>[GHz]</a:t>
                          </a:r>
                          <a:endParaRPr lang="ko-KR" altLang="en-US" sz="1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#1</a:t>
                          </a:r>
                          <a:endParaRPr lang="en-US" altLang="ko-KR" sz="140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5.303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5.101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5.291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5.415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156533"/>
                  </p:ext>
                </p:extLst>
              </p:nvPr>
            </p:nvGraphicFramePr>
            <p:xfrm>
              <a:off x="4791010" y="2357443"/>
              <a:ext cx="4086290" cy="2020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01165"/>
                    <a:gridCol w="1075325"/>
                    <a:gridCol w="1092200"/>
                    <a:gridCol w="1117600"/>
                  </a:tblGrid>
                  <a:tr h="53727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5141" t="-1124" r="-207345" b="-276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184" t="-1124" r="-105028" b="-276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5761" t="-1124" r="-2174" b="-27640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#1</a:t>
                          </a:r>
                          <a:endParaRPr lang="en-US" altLang="ko-KR" sz="140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5.303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5.101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5.291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#4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5.415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6.693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5624273" y="1790398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Qubit </a:t>
            </a:r>
          </a:p>
          <a:p>
            <a:pPr algn="ctr"/>
            <a:r>
              <a:rPr lang="en-US" altLang="ko-KR" sz="1400" dirty="0" smtClean="0"/>
              <a:t>frequency</a:t>
            </a:r>
            <a:endParaRPr lang="en-US" altLang="ko-KR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727406" y="1790398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Readout</a:t>
            </a:r>
          </a:p>
          <a:p>
            <a:pPr algn="ctr"/>
            <a:r>
              <a:rPr lang="en-US" altLang="ko-KR" sz="1400" dirty="0" smtClean="0"/>
              <a:t>frequency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805563" y="1790398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Bus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frequency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000112" y="838154"/>
            <a:ext cx="1454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Target Properties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371600" y="5384104"/>
            <a:ext cx="195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Transmon</a:t>
            </a:r>
            <a:r>
              <a:rPr lang="en-US" altLang="ko-KR" dirty="0" smtClean="0"/>
              <a:t> Qubit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8403" y="1273338"/>
            <a:ext cx="3501438" cy="4629926"/>
            <a:chOff x="4608126" y="1400338"/>
            <a:chExt cx="4236740" cy="4253636"/>
          </a:xfrm>
        </p:grpSpPr>
        <p:sp>
          <p:nvSpPr>
            <p:cNvPr id="23" name="직사각형 22"/>
            <p:cNvSpPr/>
            <p:nvPr/>
          </p:nvSpPr>
          <p:spPr>
            <a:xfrm>
              <a:off x="4608126" y="1400338"/>
              <a:ext cx="4236740" cy="42536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373" y="2909226"/>
              <a:ext cx="8001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 smtClean="0"/>
                <a:t>?</a:t>
              </a:r>
              <a:endParaRPr lang="ko-KR" altLang="en-US" b="1" dirty="0"/>
            </a:p>
          </p:txBody>
        </p:sp>
      </p:grpSp>
      <p:pic>
        <p:nvPicPr>
          <p:cNvPr id="25" name="Picture 65" descr="상승_1"/>
          <p:cNvPicPr>
            <a:picLocks noChangeAspect="1" noChangeArrowheads="1"/>
          </p:cNvPicPr>
          <p:nvPr/>
        </p:nvPicPr>
        <p:blipFill>
          <a:blip r:embed="rId4" cstate="print">
            <a:lum bright="-30000" contrast="48000"/>
          </a:blip>
          <a:srcRect/>
          <a:stretch>
            <a:fillRect/>
          </a:stretch>
        </p:blipFill>
        <p:spPr bwMode="auto">
          <a:xfrm rot="5400000" flipH="1">
            <a:off x="3103012" y="2999543"/>
            <a:ext cx="2521478" cy="9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5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459379"/>
          </a:xfrm>
        </p:spPr>
        <p:txBody>
          <a:bodyPr/>
          <a:lstStyle/>
          <a:p>
            <a:r>
              <a:rPr lang="en-US" altLang="ko-KR" dirty="0" smtClean="0"/>
              <a:t>Metal Project 1A: Design a Simple Two-qubit Chip (Target)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7690" b="11612"/>
          <a:stretch/>
        </p:blipFill>
        <p:spPr>
          <a:xfrm>
            <a:off x="1260895" y="2423988"/>
            <a:ext cx="6982327" cy="37149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06617" y="2652436"/>
            <a:ext cx="1341681" cy="2828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4571" y="83815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Chip geometry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34571" y="1969541"/>
            <a:ext cx="208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Target properties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900" b="53840"/>
          <a:stretch/>
        </p:blipFill>
        <p:spPr>
          <a:xfrm>
            <a:off x="1187368" y="1211500"/>
            <a:ext cx="69823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459379"/>
          </a:xfrm>
        </p:spPr>
        <p:txBody>
          <a:bodyPr/>
          <a:lstStyle/>
          <a:p>
            <a:r>
              <a:rPr lang="en-US" altLang="ko-KR" dirty="0" smtClean="0"/>
              <a:t>Metal Project 1A: Design a Simple Two-qubit Chip (Result)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4571" y="838154"/>
            <a:ext cx="609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Chip geometry (Designed by </a:t>
            </a:r>
            <a:r>
              <a:rPr lang="en-US" altLang="ko-KR" dirty="0" err="1" smtClean="0"/>
              <a:t>HSYeo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SWWoo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JWKim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2F5F956-318A-44A8-9D3B-55EC8596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" y="1296503"/>
            <a:ext cx="8642857" cy="4863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D6EF2DD-31E3-4C0F-A10F-A78A0F919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" y="1296503"/>
            <a:ext cx="8642857" cy="4863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152021A-AF02-47F9-BBD4-789E6B28A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" y="1296503"/>
            <a:ext cx="8642857" cy="4863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D5E4E78-12B6-44BD-97E9-7D3BBB7A7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" y="1296503"/>
            <a:ext cx="8642857" cy="48630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D4199AC-547C-4023-9C29-936E70F96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6" y="1296503"/>
            <a:ext cx="8642857" cy="48630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FFCC96A-A5BB-4DA8-8586-A0D65D549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6" y="1296503"/>
            <a:ext cx="8642857" cy="4863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E59DB99-ADB1-427E-9AE6-6049410220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" y="1296503"/>
            <a:ext cx="8642857" cy="4863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3DF2CB1-4C96-4E47-90B6-ABF808E127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3" y="1296503"/>
            <a:ext cx="8642857" cy="48630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/>
          <a:srcRect t="37900" r="7516" b="53840"/>
          <a:stretch/>
        </p:blipFill>
        <p:spPr>
          <a:xfrm>
            <a:off x="2368973" y="2341800"/>
            <a:ext cx="6457528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459379"/>
          </a:xfrm>
        </p:spPr>
        <p:txBody>
          <a:bodyPr/>
          <a:lstStyle/>
          <a:p>
            <a:r>
              <a:rPr lang="en-US" altLang="ko-KR" dirty="0" smtClean="0"/>
              <a:t>Metal Project 1A: Design a Simple Two-qubit Chip (Result)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0580"/>
                  </p:ext>
                </p:extLst>
              </p:nvPr>
            </p:nvGraphicFramePr>
            <p:xfrm>
              <a:off x="1688050" y="3659238"/>
              <a:ext cx="5954914" cy="239866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3820"/>
                    <a:gridCol w="1216595"/>
                    <a:gridCol w="1600200"/>
                    <a:gridCol w="1384299"/>
                  </a:tblGrid>
                  <a:tr h="483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Parameters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br>
                            <a:rPr lang="en-US" altLang="ko-KR" sz="1200" b="0" dirty="0" smtClean="0"/>
                          </a:br>
                          <a:r>
                            <a:rPr lang="en-US" altLang="ko-KR" sz="1200" b="0" dirty="0" smtClean="0"/>
                            <a:t>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Parameters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r>
                            <a:rPr lang="en-US" altLang="ko-KR" sz="1200" b="0" baseline="0" dirty="0" smtClean="0"/>
                            <a:t> 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Freq_Q1</a:t>
                          </a:r>
                          <a:endParaRPr lang="en-US" altLang="ko-KR" sz="1200" baseline="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5.515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Freq_readout_Q1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7.524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5.750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7.690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dirty="0" smtClean="0"/>
                            <a:t> (</a:t>
                          </a:r>
                          <a:r>
                            <a:rPr lang="en-US" altLang="ko-KR" sz="1200" dirty="0" err="1" smtClean="0"/>
                            <a:t>Ec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307</a:t>
                          </a:r>
                          <a:r>
                            <a:rPr lang="en-US" altLang="ko-KR" sz="1200" baseline="0" dirty="0" smtClean="0"/>
                            <a:t>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(Q1)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550 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baseline="0" dirty="0" smtClean="0"/>
                            <a:t> (Cal.)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-357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(</a:t>
                          </a:r>
                          <a:r>
                            <a:rPr lang="en-US" altLang="ko-KR" sz="1200" dirty="0" smtClean="0"/>
                            <a:t>Q2)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616</a:t>
                          </a:r>
                          <a:r>
                            <a:rPr lang="en-US" altLang="ko-KR" sz="1200" baseline="0" dirty="0" smtClean="0"/>
                            <a:t> 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Freq_bus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6.75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Q_ext</a:t>
                          </a:r>
                          <a:endParaRPr lang="en-US" altLang="ko-KR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(Q1)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59.0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(Q2)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61.7</a:t>
                          </a:r>
                          <a:r>
                            <a:rPr lang="en-US" altLang="ko-KR" sz="1200" baseline="0" dirty="0" smtClean="0"/>
                            <a:t>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0580"/>
                  </p:ext>
                </p:extLst>
              </p:nvPr>
            </p:nvGraphicFramePr>
            <p:xfrm>
              <a:off x="1688050" y="3659238"/>
              <a:ext cx="5954914" cy="239866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3820"/>
                    <a:gridCol w="1216595"/>
                    <a:gridCol w="1600200"/>
                    <a:gridCol w="1384299"/>
                  </a:tblGrid>
                  <a:tr h="483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Parameters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br>
                            <a:rPr lang="en-US" altLang="ko-KR" sz="1200" b="0" dirty="0" smtClean="0"/>
                          </a:br>
                          <a:r>
                            <a:rPr lang="en-US" altLang="ko-KR" sz="1200" b="0" dirty="0" smtClean="0"/>
                            <a:t>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Parameters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/>
                            <a:t>Target</a:t>
                          </a:r>
                          <a:r>
                            <a:rPr lang="en-US" altLang="ko-KR" sz="1200" b="0" baseline="0" dirty="0" smtClean="0"/>
                            <a:t> Value</a:t>
                          </a:r>
                          <a:endParaRPr lang="ko-KR" altLang="en-US" sz="1200" b="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Freq_Q1</a:t>
                          </a:r>
                          <a:endParaRPr lang="en-US" altLang="ko-KR" sz="1200" baseline="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5.515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Freq_readout_Q1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7.524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5.750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Freq_readout_Q2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7.690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dirty="0" smtClean="0"/>
                            <a:t> (</a:t>
                          </a:r>
                          <a:r>
                            <a:rPr lang="en-US" altLang="ko-KR" sz="1200" dirty="0" err="1" smtClean="0"/>
                            <a:t>Ec</a:t>
                          </a:r>
                          <a:r>
                            <a:rPr lang="en-US" altLang="ko-KR" sz="1200" dirty="0" smtClean="0"/>
                            <a:t>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307</a:t>
                          </a:r>
                          <a:r>
                            <a:rPr lang="en-US" altLang="ko-KR" sz="1200" baseline="0" dirty="0" smtClean="0"/>
                            <a:t>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466" marR="101466" marT="50733" marB="50733">
                        <a:blipFill rotWithShape="0">
                          <a:blip r:embed="rId2"/>
                          <a:stretch>
                            <a:fillRect l="-185932" t="-349057" r="-878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550 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Anharmonicity</a:t>
                          </a:r>
                          <a:r>
                            <a:rPr lang="en-US" altLang="ko-KR" sz="1200" baseline="0" dirty="0" smtClean="0"/>
                            <a:t> (Cal.)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-357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466" marR="101466" marT="50733" marB="50733">
                        <a:blipFill rotWithShape="0">
                          <a:blip r:embed="rId2"/>
                          <a:stretch>
                            <a:fillRect l="-185932" t="-457692" r="-87833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616</a:t>
                          </a:r>
                          <a:r>
                            <a:rPr lang="en-US" altLang="ko-KR" sz="1200" baseline="0" dirty="0" smtClean="0"/>
                            <a:t> kHz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 smtClean="0"/>
                            <a:t>Freq_bus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6.75 GHz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Q_ext</a:t>
                          </a:r>
                          <a:endParaRPr lang="en-US" altLang="ko-KR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Ongoing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</a:tr>
                  <a:tr h="3192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(Q1)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59.0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g_bus</a:t>
                          </a:r>
                          <a:r>
                            <a:rPr lang="en-US" altLang="ko-KR" sz="1200" dirty="0" smtClean="0"/>
                            <a:t> (Q2)</a:t>
                          </a:r>
                          <a:endParaRPr lang="ko-KR" altLang="en-US" sz="1200" dirty="0" smtClean="0"/>
                        </a:p>
                      </a:txBody>
                      <a:tcPr marL="101466" marR="101466" marT="50733" marB="50733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61.7</a:t>
                          </a:r>
                          <a:r>
                            <a:rPr lang="en-US" altLang="ko-KR" sz="1200" baseline="0" dirty="0" smtClean="0"/>
                            <a:t> MHz</a:t>
                          </a:r>
                          <a:endParaRPr lang="ko-KR" altLang="en-US" sz="1200" dirty="0"/>
                        </a:p>
                      </a:txBody>
                      <a:tcPr marL="101466" marR="101466" marT="50733" marB="50733"/>
                    </a:tc>
                  </a:tr>
                </a:tbl>
              </a:graphicData>
            </a:graphic>
          </p:graphicFrame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54526" r="12734" b="11612"/>
          <a:stretch/>
        </p:blipFill>
        <p:spPr>
          <a:xfrm>
            <a:off x="1688050" y="714548"/>
            <a:ext cx="5954914" cy="28099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2510" y="467390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Calculated </a:t>
            </a:r>
            <a:br>
              <a:rPr lang="en-US" altLang="ko-KR" dirty="0" smtClean="0"/>
            </a:b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2278" y="1874642"/>
            <a:ext cx="1236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Target </a:t>
            </a:r>
            <a:br>
              <a:rPr lang="en-US" altLang="ko-KR" dirty="0" smtClean="0"/>
            </a:br>
            <a:r>
              <a:rPr lang="en-US" altLang="ko-KR" dirty="0" smtClean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1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HFSS </a:t>
            </a:r>
            <a:r>
              <a:rPr lang="en-US" altLang="ko-KR" dirty="0"/>
              <a:t>Results </a:t>
            </a:r>
            <a:r>
              <a:rPr lang="en-US" altLang="ko-KR" dirty="0" smtClean="0"/>
              <a:t>for Resonators (by </a:t>
            </a:r>
            <a:r>
              <a:rPr lang="en-US" altLang="ko-KR" dirty="0" err="1"/>
              <a:t>Goeun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86430" y="1256051"/>
            <a:ext cx="7771141" cy="4345897"/>
            <a:chOff x="-599694" y="799732"/>
            <a:chExt cx="10343388" cy="525853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2647932-97D4-4467-9553-593AE508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99694" y="799733"/>
              <a:ext cx="3048425" cy="52394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844AB09-315B-44FD-BA1B-EF330167F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677" y="799733"/>
              <a:ext cx="3029373" cy="525853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1117935-8DCA-4B84-A682-32AE6AA1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3848" y="799732"/>
              <a:ext cx="3019846" cy="5239481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76647" y="673049"/>
            <a:ext cx="250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/>
              <a:t>Mode 1: 6.75 GHz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40353" y="673049"/>
            <a:ext cx="250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/>
              <a:t>Mode 2: 7.524 GHz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04059" y="673049"/>
            <a:ext cx="250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/>
              <a:t>Mode 3: 7.690 GHz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80019" y="3733749"/>
            <a:ext cx="736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80019" y="2567744"/>
            <a:ext cx="736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30048" y="1256051"/>
            <a:ext cx="736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RO2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45967" y="5002551"/>
            <a:ext cx="736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RO1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Q3D Results for Q1 in two-qubit chip (by </a:t>
            </a:r>
            <a:r>
              <a:rPr lang="en-US" altLang="ko-KR" dirty="0" err="1" smtClean="0"/>
              <a:t>Jaeho</a:t>
            </a:r>
            <a:r>
              <a:rPr lang="en-US" altLang="ko-KR" dirty="0" smtClean="0"/>
              <a:t> Lee)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834192"/>
            <a:ext cx="7557025" cy="51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797799"/>
            <a:ext cx="7557025" cy="43635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45937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Major Parameters for Target Properties (by </a:t>
            </a:r>
            <a:r>
              <a:rPr lang="en-US" altLang="ko-KR" dirty="0" err="1" smtClean="0"/>
              <a:t>HSYeo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JWKim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SWWoo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667250" y="1427748"/>
            <a:ext cx="0" cy="6985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17055" y="781417"/>
            <a:ext cx="260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/>
              <a:t>Resonator Length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Frequecy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667249" y="3794345"/>
            <a:ext cx="3154874" cy="2301724"/>
            <a:chOff x="4667249" y="3794345"/>
            <a:chExt cx="3154874" cy="230172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0" y="3794345"/>
              <a:ext cx="3154873" cy="230172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667249" y="3794345"/>
              <a:ext cx="3154873" cy="23017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97343" y="3824129"/>
            <a:ext cx="2603298" cy="846596"/>
            <a:chOff x="4297343" y="3824129"/>
            <a:chExt cx="2603298" cy="846596"/>
          </a:xfrm>
        </p:grpSpPr>
        <p:sp>
          <p:nvSpPr>
            <p:cNvPr id="15" name="직사각형 14"/>
            <p:cNvSpPr/>
            <p:nvPr/>
          </p:nvSpPr>
          <p:spPr>
            <a:xfrm>
              <a:off x="4297343" y="3824129"/>
              <a:ext cx="26032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5"/>
                  </a:solidFill>
                </a:rPr>
                <a:t>Pad size</a:t>
              </a:r>
            </a:p>
            <a:p>
              <a:pPr algn="ctr"/>
              <a:r>
                <a:rPr lang="en-US" altLang="ko-KR" dirty="0" smtClean="0">
                  <a:solidFill>
                    <a:schemeClr val="accent5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ko-KR" dirty="0" err="1" smtClean="0">
                  <a:solidFill>
                    <a:schemeClr val="accent5"/>
                  </a:solidFill>
                  <a:sym typeface="Wingdings" panose="05000000000000000000" pitchFamily="2" charset="2"/>
                </a:rPr>
                <a:t>Anharmonicity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5405205" y="4445199"/>
              <a:ext cx="515148" cy="2255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5359033" y="4440241"/>
            <a:ext cx="2603298" cy="1634901"/>
            <a:chOff x="5359033" y="4440241"/>
            <a:chExt cx="2603298" cy="1634901"/>
          </a:xfrm>
        </p:grpSpPr>
        <p:sp>
          <p:nvSpPr>
            <p:cNvPr id="16" name="직사각형 15"/>
            <p:cNvSpPr/>
            <p:nvPr/>
          </p:nvSpPr>
          <p:spPr>
            <a:xfrm>
              <a:off x="5359033" y="5428811"/>
              <a:ext cx="26032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2"/>
                  </a:solidFill>
                </a:rPr>
                <a:t>Connection pads</a:t>
              </a:r>
            </a:p>
            <a:p>
              <a:pPr algn="ctr"/>
              <a:r>
                <a:rPr lang="en-US" altLang="ko-KR" dirty="0" smtClean="0">
                  <a:solidFill>
                    <a:schemeClr val="accent2"/>
                  </a:solidFill>
                  <a:sym typeface="Wingdings" panose="05000000000000000000" pitchFamily="2" charset="2"/>
                </a:rPr>
                <a:t> Coupling strength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6869162" y="4440241"/>
              <a:ext cx="92508" cy="105947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3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15275</TotalTime>
  <Words>464</Words>
  <Application>Microsoft Office PowerPoint</Application>
  <PresentationFormat>화면 슬라이드 쇼(4:3)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Qiskit Metal Team #2   Designing Multi-qubit chip through Qiskit metal </vt:lpstr>
      <vt:lpstr>Introduction: Common Work Flow</vt:lpstr>
      <vt:lpstr>Introduction: Purpose of Hackathon </vt:lpstr>
      <vt:lpstr>Metal Project 1A: Design a Simple Two-qubit Chip (Target) </vt:lpstr>
      <vt:lpstr>Metal Project 1A: Design a Simple Two-qubit Chip (Result) </vt:lpstr>
      <vt:lpstr>Metal Project 1A: Design a Simple Two-qubit Chip (Result) </vt:lpstr>
      <vt:lpstr>HFSS Results for Resonators (by Goeun Baek)</vt:lpstr>
      <vt:lpstr>Q3D Results for Q1 in two-qubit chip (by Jaeho Lee)</vt:lpstr>
      <vt:lpstr>Major Parameters for Target Properties (by HSYeo, JWKim, SWWoo)</vt:lpstr>
      <vt:lpstr>Metal Project 1B: Three-qubit chip?</vt:lpstr>
      <vt:lpstr>Q3D Results for Q1 in Three-qubit Chip (by Jaeho Lee) </vt:lpstr>
      <vt:lpstr>Summary for Metal_3Q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4. Optical properties of Geometrical QD</dc:title>
  <dc:creator>Yeo Hwan-Seop</dc:creator>
  <cp:lastModifiedBy>Hwan-Seop Yeo</cp:lastModifiedBy>
  <cp:revision>128</cp:revision>
  <dcterms:created xsi:type="dcterms:W3CDTF">2019-07-04T09:55:34Z</dcterms:created>
  <dcterms:modified xsi:type="dcterms:W3CDTF">2021-02-19T06:24:05Z</dcterms:modified>
</cp:coreProperties>
</file>