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8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A9C52-D932-CF9D-36A6-6C50951B4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536684-ABAD-4C6F-829C-BF94194C6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BCF4A-7CA3-82E8-A48E-7228B59D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A63D-7F53-4376-A176-1E9EB61B27C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166DE-2E01-BD6E-7776-D1DFA048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25C35-F162-DDA4-2E0D-FCCDEC5D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C85A-CB5D-4669-B5B1-55FBB5A6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8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D41C1-3F40-D33F-BA98-0E6F1FA4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115E7F-513B-107F-54BF-19C8BB57B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1DE08-BA06-2E7C-0C66-F810A36D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A63D-7F53-4376-A176-1E9EB61B27C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BEF267-7325-2581-60AA-EB73C30D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18B64-6881-4E9C-3505-952239CE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C85A-CB5D-4669-B5B1-55FBB5A6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8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2C4605-A493-10D4-537E-055E3386F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852701-1DB7-2969-7B0A-03F2FF527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21558-A55E-18A4-9D81-4C631758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A63D-7F53-4376-A176-1E9EB61B27C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21CDC-23CC-CD2A-A030-63C980B5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CF3C6B-DA69-B35C-A6A4-07183994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C85A-CB5D-4669-B5B1-55FBB5A6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3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78A87-E6E8-1E60-1139-7F82CFD6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FD577-EEB5-8BF3-56EE-47293D78E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DCF80-4CE3-2986-EB1B-4013B48E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A63D-7F53-4376-A176-1E9EB61B27C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98A14-813F-E2BD-0DDE-C67C27E8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31583-DE7F-173A-69CD-49580EBA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C85A-CB5D-4669-B5B1-55FBB5A6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0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46F16-483E-C188-355A-80507378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ACA2C-15BC-DF72-1550-2D599448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727DE-91B7-7B59-8F0E-1F3D961F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A63D-7F53-4376-A176-1E9EB61B27C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4C05B3-7E84-772B-8D71-571E8BF89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1A3E2-6FE2-B75F-6AFE-A5B0F6B3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C85A-CB5D-4669-B5B1-55FBB5A6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2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83BB0-1BDE-422F-6490-15F44B41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DEAFA-0990-8F17-81B8-65E341049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473A20-8B47-5A9E-CEF8-FBDD9019C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D1FC9-B725-ECF0-5E3B-BCC24330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A63D-7F53-4376-A176-1E9EB61B27C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F41D37-4833-9BF2-83E0-DBD0CCD1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74C31D-F67F-C323-AD8C-5813E465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C85A-CB5D-4669-B5B1-55FBB5A6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0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F1154-4710-A882-F605-02D0FD06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EE6CB-9C39-0B2A-1802-0DA35BB2E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6003C-C350-DD5C-366A-92D000F45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97BB90-D911-A966-1475-9AABFB8D9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86C11B-D9EF-F61B-8B35-358EC460C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D1EB00-A493-D4D3-DD78-68A1F12A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A63D-7F53-4376-A176-1E9EB61B27C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0F8BC5-AE2A-A0A5-96BC-9595E25B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BDD5D7-EC27-EAC2-4263-60A4CC0F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C85A-CB5D-4669-B5B1-55FBB5A6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4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AA537-A579-401E-13B2-4DEA055C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D40BBA-B0C5-BF64-C029-467FCF96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A63D-7F53-4376-A176-1E9EB61B27C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1657A9-56E5-882C-19A0-DCA37B4A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91F550-B7C8-2511-BBF7-004FFC5A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C85A-CB5D-4669-B5B1-55FBB5A6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817A88-6207-F1E9-A75D-BE7B36AF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A63D-7F53-4376-A176-1E9EB61B27C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98A9D6-BFF0-0670-6467-B2E973D68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44E1B5-73ED-0B3F-0B44-4B14FE6A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C85A-CB5D-4669-B5B1-55FBB5A6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5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FEE8D-06D8-E40B-889E-0BB62F16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977B3-EE18-3A31-3CEA-82B8487CB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544F8-EAE9-B602-4F1A-84E341C8F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0E64F-8628-DCC0-F550-DA1B2017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A63D-7F53-4376-A176-1E9EB61B27C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D6C8BC-DAD8-94FD-1E8E-98D8D899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F47D17-65C8-C969-2EEB-03C07D82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C85A-CB5D-4669-B5B1-55FBB5A6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2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D13F5-572F-9063-430F-2FB59918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2B220A-18F0-F2D8-89F8-4FA1B6F19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FA5D8-B695-05E5-9626-CFD4531DE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FA875-6925-DFBC-F8A5-78C7ED5A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A63D-7F53-4376-A176-1E9EB61B27C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55D9C7-E6C0-1A90-5E5B-C5829872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B106DD-65CA-0D4B-4BE1-98C33B3A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C85A-CB5D-4669-B5B1-55FBB5A6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6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9014D6-D1B6-6A11-96CA-3A0FB039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98096-A9F9-49A0-B36C-2EB1E3562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881D1-6ABA-EBC7-22A2-F81CD0566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DA63D-7F53-4376-A176-1E9EB61B27C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CD9CE-F258-CA17-A7F7-4EFA2C9C6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48394-89B8-A683-9E9D-D9D65BAC8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DC85A-CB5D-4669-B5B1-55FBB5A6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99B4F9-6CF6-79FF-C54A-7043AC0778A3}"/>
              </a:ext>
            </a:extLst>
          </p:cNvPr>
          <p:cNvSpPr txBox="1"/>
          <p:nvPr/>
        </p:nvSpPr>
        <p:spPr>
          <a:xfrm>
            <a:off x="421419" y="818984"/>
            <a:ext cx="119985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sz="2800" b="1" dirty="0"/>
          </a:p>
          <a:p>
            <a:r>
              <a:rPr lang="en-US" sz="2800" b="1" dirty="0"/>
              <a:t>Content</a:t>
            </a:r>
          </a:p>
          <a:p>
            <a:pPr marL="342900" indent="-342900">
              <a:buAutoNum type="arabicPeriod"/>
            </a:pPr>
            <a:endParaRPr lang="en-US" sz="2800" dirty="0"/>
          </a:p>
          <a:p>
            <a:pPr marL="342900" indent="-342900">
              <a:buAutoNum type="arabicPeriod"/>
            </a:pP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Solving nonlinear differential equation with differentiable quantum circuits</a:t>
            </a:r>
          </a:p>
          <a:p>
            <a:pPr marL="342900" indent="-342900">
              <a:buAutoNum type="arabicPeriod"/>
            </a:pPr>
            <a:endParaRPr lang="en-US" sz="2800" dirty="0"/>
          </a:p>
          <a:p>
            <a:pPr marL="342900" indent="-342900">
              <a:buAutoNum type="arabicPeriod"/>
            </a:pP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Cat qubit</a:t>
            </a:r>
          </a:p>
        </p:txBody>
      </p:sp>
    </p:spTree>
    <p:extLst>
      <p:ext uri="{BB962C8B-B14F-4D97-AF65-F5344CB8AC3E}">
        <p14:creationId xmlns:p14="http://schemas.microsoft.com/office/powerpoint/2010/main" val="176406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6FABA110-74F8-AFB4-3F08-2A035CBA3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646" y="3086611"/>
            <a:ext cx="2876546" cy="1599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79FE8D-E41D-F666-5E61-013AC5831B22}"/>
                  </a:ext>
                </a:extLst>
              </p:cNvPr>
              <p:cNvSpPr txBox="1"/>
              <p:nvPr/>
            </p:nvSpPr>
            <p:spPr>
              <a:xfrm>
                <a:off x="5795513" y="2257999"/>
                <a:ext cx="6488254" cy="766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</a:t>
                </a:r>
                <a:r>
                  <a:rPr lang="en-US" sz="2000" dirty="0"/>
                  <a:t>Get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𝒅𝒇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𝒅𝒙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1600" dirty="0"/>
                  <a:t>using parameter shift rule. 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=1/2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(⟨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)⟩−⟨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)⟩)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79FE8D-E41D-F666-5E61-013AC5831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513" y="2257999"/>
                <a:ext cx="6488254" cy="766941"/>
              </a:xfrm>
              <a:prstGeom prst="rect">
                <a:avLst/>
              </a:prstGeom>
              <a:blipFill>
                <a:blip r:embed="rId3"/>
                <a:stretch>
                  <a:fillRect l="-846" t="-3968" b="-68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그룹 43">
            <a:extLst>
              <a:ext uri="{FF2B5EF4-FFF2-40B4-BE49-F238E27FC236}">
                <a16:creationId xmlns:a16="http://schemas.microsoft.com/office/drawing/2014/main" id="{835313ED-8239-3B68-6AAA-8DCE688335BF}"/>
              </a:ext>
            </a:extLst>
          </p:cNvPr>
          <p:cNvGrpSpPr/>
          <p:nvPr/>
        </p:nvGrpSpPr>
        <p:grpSpPr>
          <a:xfrm>
            <a:off x="150776" y="3269619"/>
            <a:ext cx="6014557" cy="1321883"/>
            <a:chOff x="827945" y="2646629"/>
            <a:chExt cx="10169715" cy="1904941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91A612F-89CF-1918-12A1-7BA8D841CE3E}"/>
                </a:ext>
              </a:extLst>
            </p:cNvPr>
            <p:cNvGrpSpPr/>
            <p:nvPr/>
          </p:nvGrpSpPr>
          <p:grpSpPr>
            <a:xfrm>
              <a:off x="827945" y="2646629"/>
              <a:ext cx="8926202" cy="1904941"/>
              <a:chOff x="190830" y="3076875"/>
              <a:chExt cx="9326631" cy="2310113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F342D34C-38E8-FB6D-9476-5C022E251B23}"/>
                  </a:ext>
                </a:extLst>
              </p:cNvPr>
              <p:cNvGrpSpPr/>
              <p:nvPr/>
            </p:nvGrpSpPr>
            <p:grpSpPr>
              <a:xfrm>
                <a:off x="190830" y="3076875"/>
                <a:ext cx="7665060" cy="2310113"/>
                <a:chOff x="128906" y="1175980"/>
                <a:chExt cx="13001347" cy="3939460"/>
              </a:xfrm>
            </p:grpSpPr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50DC98C7-339C-C19F-1040-542703871690}"/>
                    </a:ext>
                  </a:extLst>
                </p:cNvPr>
                <p:cNvGrpSpPr/>
                <p:nvPr/>
              </p:nvGrpSpPr>
              <p:grpSpPr>
                <a:xfrm>
                  <a:off x="128906" y="1175980"/>
                  <a:ext cx="11282301" cy="3939460"/>
                  <a:chOff x="128906" y="1175980"/>
                  <a:chExt cx="11282301" cy="3939460"/>
                </a:xfrm>
              </p:grpSpPr>
              <p:pic>
                <p:nvPicPr>
                  <p:cNvPr id="8" name="그림 7">
                    <a:extLst>
                      <a:ext uri="{FF2B5EF4-FFF2-40B4-BE49-F238E27FC236}">
                        <a16:creationId xmlns:a16="http://schemas.microsoft.com/office/drawing/2014/main" id="{72CA634A-DDE3-63E9-3DA3-B959B77789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27572" y="1175980"/>
                    <a:ext cx="11083635" cy="2906018"/>
                  </a:xfrm>
                  <a:prstGeom prst="rect">
                    <a:avLst/>
                  </a:prstGeom>
                </p:spPr>
              </p:pic>
              <p:grpSp>
                <p:nvGrpSpPr>
                  <p:cNvPr id="9" name="그룹 8">
                    <a:extLst>
                      <a:ext uri="{FF2B5EF4-FFF2-40B4-BE49-F238E27FC236}">
                        <a16:creationId xmlns:a16="http://schemas.microsoft.com/office/drawing/2014/main" id="{3A82E508-1B65-C067-B337-219BEB75FE9C}"/>
                      </a:ext>
                    </a:extLst>
                  </p:cNvPr>
                  <p:cNvGrpSpPr/>
                  <p:nvPr/>
                </p:nvGrpSpPr>
                <p:grpSpPr>
                  <a:xfrm>
                    <a:off x="461176" y="3608399"/>
                    <a:ext cx="532737" cy="669897"/>
                    <a:chOff x="3856383" y="5200153"/>
                    <a:chExt cx="675860" cy="604299"/>
                  </a:xfrm>
                </p:grpSpPr>
                <p:cxnSp>
                  <p:nvCxnSpPr>
                    <p:cNvPr id="28" name="직선 연결선 27">
                      <a:extLst>
                        <a:ext uri="{FF2B5EF4-FFF2-40B4-BE49-F238E27FC236}">
                          <a16:creationId xmlns:a16="http://schemas.microsoft.com/office/drawing/2014/main" id="{740549B4-0261-1576-D99E-DD422590C9A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56383" y="5200153"/>
                      <a:ext cx="0" cy="604299"/>
                    </a:xfrm>
                    <a:prstGeom prst="line">
                      <a:avLst/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직선 연결선 28">
                      <a:extLst>
                        <a:ext uri="{FF2B5EF4-FFF2-40B4-BE49-F238E27FC236}">
                          <a16:creationId xmlns:a16="http://schemas.microsoft.com/office/drawing/2014/main" id="{B05F9662-1B98-9AD9-B677-995FE8D094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32243" y="5200153"/>
                      <a:ext cx="0" cy="604299"/>
                    </a:xfrm>
                    <a:prstGeom prst="line">
                      <a:avLst/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직선 연결선 29">
                      <a:extLst>
                        <a:ext uri="{FF2B5EF4-FFF2-40B4-BE49-F238E27FC236}">
                          <a16:creationId xmlns:a16="http://schemas.microsoft.com/office/drawing/2014/main" id="{E74A5BF7-815B-DD68-E111-704D820DFEF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64334" y="5804452"/>
                      <a:ext cx="667909" cy="0"/>
                    </a:xfrm>
                    <a:prstGeom prst="line">
                      <a:avLst/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그룹 9">
                    <a:extLst>
                      <a:ext uri="{FF2B5EF4-FFF2-40B4-BE49-F238E27FC236}">
                        <a16:creationId xmlns:a16="http://schemas.microsoft.com/office/drawing/2014/main" id="{A3905B7B-D3AD-5380-FE09-EC32CEF903C8}"/>
                      </a:ext>
                    </a:extLst>
                  </p:cNvPr>
                  <p:cNvGrpSpPr/>
                  <p:nvPr/>
                </p:nvGrpSpPr>
                <p:grpSpPr>
                  <a:xfrm>
                    <a:off x="1118841" y="3608399"/>
                    <a:ext cx="3262741" cy="669897"/>
                    <a:chOff x="3856383" y="5200153"/>
                    <a:chExt cx="675860" cy="604299"/>
                  </a:xfrm>
                </p:grpSpPr>
                <p:cxnSp>
                  <p:nvCxnSpPr>
                    <p:cNvPr id="25" name="직선 연결선 24">
                      <a:extLst>
                        <a:ext uri="{FF2B5EF4-FFF2-40B4-BE49-F238E27FC236}">
                          <a16:creationId xmlns:a16="http://schemas.microsoft.com/office/drawing/2014/main" id="{B829B4B8-60E2-9EB9-45E3-E866E9C7D2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56383" y="5200153"/>
                      <a:ext cx="0" cy="604299"/>
                    </a:xfrm>
                    <a:prstGeom prst="line">
                      <a:avLst/>
                    </a:prstGeom>
                    <a:ln w="28575">
                      <a:solidFill>
                        <a:srgbClr val="FF00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직선 연결선 25">
                      <a:extLst>
                        <a:ext uri="{FF2B5EF4-FFF2-40B4-BE49-F238E27FC236}">
                          <a16:creationId xmlns:a16="http://schemas.microsoft.com/office/drawing/2014/main" id="{AA54AE7A-1033-CBCD-B593-CCDE00B384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32243" y="5200153"/>
                      <a:ext cx="0" cy="604299"/>
                    </a:xfrm>
                    <a:prstGeom prst="line">
                      <a:avLst/>
                    </a:prstGeom>
                    <a:ln w="28575">
                      <a:solidFill>
                        <a:srgbClr val="FF00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직선 연결선 26">
                      <a:extLst>
                        <a:ext uri="{FF2B5EF4-FFF2-40B4-BE49-F238E27FC236}">
                          <a16:creationId xmlns:a16="http://schemas.microsoft.com/office/drawing/2014/main" id="{19EB8C0F-9FEA-0963-6571-84D121315C6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64334" y="5804452"/>
                      <a:ext cx="667909" cy="0"/>
                    </a:xfrm>
                    <a:prstGeom prst="line">
                      <a:avLst/>
                    </a:prstGeom>
                    <a:ln w="28575">
                      <a:solidFill>
                        <a:srgbClr val="FF00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" name="그룹 10">
                    <a:extLst>
                      <a:ext uri="{FF2B5EF4-FFF2-40B4-BE49-F238E27FC236}">
                        <a16:creationId xmlns:a16="http://schemas.microsoft.com/office/drawing/2014/main" id="{AFB9E2B9-53F7-9B17-ADEE-69EF13D602FC}"/>
                      </a:ext>
                    </a:extLst>
                  </p:cNvPr>
                  <p:cNvGrpSpPr/>
                  <p:nvPr/>
                </p:nvGrpSpPr>
                <p:grpSpPr>
                  <a:xfrm>
                    <a:off x="4534159" y="3608399"/>
                    <a:ext cx="1916333" cy="669897"/>
                    <a:chOff x="3856383" y="5200153"/>
                    <a:chExt cx="675860" cy="604299"/>
                  </a:xfrm>
                </p:grpSpPr>
                <p:cxnSp>
                  <p:nvCxnSpPr>
                    <p:cNvPr id="22" name="직선 연결선 21">
                      <a:extLst>
                        <a:ext uri="{FF2B5EF4-FFF2-40B4-BE49-F238E27FC236}">
                          <a16:creationId xmlns:a16="http://schemas.microsoft.com/office/drawing/2014/main" id="{428C56A2-28A4-573E-CAEB-4AB1FD85DB5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56383" y="5200153"/>
                      <a:ext cx="0" cy="604299"/>
                    </a:xfrm>
                    <a:prstGeom prst="line">
                      <a:avLst/>
                    </a:prstGeom>
                    <a:ln w="28575">
                      <a:solidFill>
                        <a:srgbClr val="FF00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직선 연결선 22">
                      <a:extLst>
                        <a:ext uri="{FF2B5EF4-FFF2-40B4-BE49-F238E27FC236}">
                          <a16:creationId xmlns:a16="http://schemas.microsoft.com/office/drawing/2014/main" id="{59FEB423-EF69-4D8B-4401-F023983157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32243" y="5200153"/>
                      <a:ext cx="0" cy="604299"/>
                    </a:xfrm>
                    <a:prstGeom prst="line">
                      <a:avLst/>
                    </a:prstGeom>
                    <a:ln w="28575">
                      <a:solidFill>
                        <a:srgbClr val="FF00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직선 연결선 23">
                      <a:extLst>
                        <a:ext uri="{FF2B5EF4-FFF2-40B4-BE49-F238E27FC236}">
                          <a16:creationId xmlns:a16="http://schemas.microsoft.com/office/drawing/2014/main" id="{8EF6FD81-FD31-34DC-DEB4-0A84150ACF6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64334" y="5804452"/>
                      <a:ext cx="667909" cy="0"/>
                    </a:xfrm>
                    <a:prstGeom prst="line">
                      <a:avLst/>
                    </a:prstGeom>
                    <a:ln w="28575">
                      <a:solidFill>
                        <a:srgbClr val="FF00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" name="그룹 11">
                    <a:extLst>
                      <a:ext uri="{FF2B5EF4-FFF2-40B4-BE49-F238E27FC236}">
                        <a16:creationId xmlns:a16="http://schemas.microsoft.com/office/drawing/2014/main" id="{79B97DDB-95C8-4B83-EA9D-142F20F618DD}"/>
                      </a:ext>
                    </a:extLst>
                  </p:cNvPr>
                  <p:cNvGrpSpPr/>
                  <p:nvPr/>
                </p:nvGrpSpPr>
                <p:grpSpPr>
                  <a:xfrm>
                    <a:off x="6575424" y="3608399"/>
                    <a:ext cx="2068908" cy="669897"/>
                    <a:chOff x="3856383" y="5200153"/>
                    <a:chExt cx="675860" cy="604299"/>
                  </a:xfrm>
                </p:grpSpPr>
                <p:cxnSp>
                  <p:nvCxnSpPr>
                    <p:cNvPr id="19" name="직선 연결선 18">
                      <a:extLst>
                        <a:ext uri="{FF2B5EF4-FFF2-40B4-BE49-F238E27FC236}">
                          <a16:creationId xmlns:a16="http://schemas.microsoft.com/office/drawing/2014/main" id="{02EBA7B4-2F91-403D-9782-FD5AFA565A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56383" y="5200153"/>
                      <a:ext cx="0" cy="604299"/>
                    </a:xfrm>
                    <a:prstGeom prst="line">
                      <a:avLst/>
                    </a:prstGeom>
                    <a:ln w="28575">
                      <a:solidFill>
                        <a:srgbClr val="FF00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직선 연결선 19">
                      <a:extLst>
                        <a:ext uri="{FF2B5EF4-FFF2-40B4-BE49-F238E27FC236}">
                          <a16:creationId xmlns:a16="http://schemas.microsoft.com/office/drawing/2014/main" id="{E45B9679-C076-517A-D5BD-B3499D8F6C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32243" y="5200153"/>
                      <a:ext cx="0" cy="604299"/>
                    </a:xfrm>
                    <a:prstGeom prst="line">
                      <a:avLst/>
                    </a:prstGeom>
                    <a:ln w="28575">
                      <a:solidFill>
                        <a:srgbClr val="FF00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직선 연결선 20">
                      <a:extLst>
                        <a:ext uri="{FF2B5EF4-FFF2-40B4-BE49-F238E27FC236}">
                          <a16:creationId xmlns:a16="http://schemas.microsoft.com/office/drawing/2014/main" id="{BC5EC410-5B03-C02D-BADA-956ACC2FE5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64334" y="5804452"/>
                      <a:ext cx="667909" cy="0"/>
                    </a:xfrm>
                    <a:prstGeom prst="line">
                      <a:avLst/>
                    </a:prstGeom>
                    <a:ln w="28575">
                      <a:solidFill>
                        <a:srgbClr val="FF00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7C6E65B6-A53D-9A92-36FB-8C1D837D62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64708" y="4300886"/>
                        <a:ext cx="6669008" cy="7647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solidFill>
                              <a:srgbClr val="FF00FF"/>
                            </a:solidFill>
                          </a:rPr>
                          <a:t>Depth 3 parametrized Ansatz(</a:t>
                        </a:r>
                        <a14:m>
                          <m:oMath xmlns:m="http://schemas.openxmlformats.org/officeDocument/2006/math">
                            <m:r>
                              <a:rPr lang="en-US" sz="1200" b="1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oMath>
                        </a14:m>
                        <a:r>
                          <a:rPr lang="en-US" sz="1200" dirty="0">
                            <a:solidFill>
                              <a:srgbClr val="FF00FF"/>
                            </a:solidFill>
                          </a:rPr>
                          <a:t>)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7C6E65B6-A53D-9A92-36FB-8C1D837D629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64708" y="4300886"/>
                        <a:ext cx="6669008" cy="76474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274" b="-261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0D053D4-0A1B-B3BA-C441-78D7A9047133}"/>
                      </a:ext>
                    </a:extLst>
                  </p:cNvPr>
                  <p:cNvSpPr txBox="1"/>
                  <p:nvPr/>
                </p:nvSpPr>
                <p:spPr>
                  <a:xfrm>
                    <a:off x="128906" y="4289931"/>
                    <a:ext cx="3697755" cy="8255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err="1">
                        <a:solidFill>
                          <a:srgbClr val="00B050"/>
                        </a:solidFill>
                      </a:rPr>
                      <a:t>Featuremap</a:t>
                    </a:r>
                    <a:r>
                      <a:rPr lang="en-US" sz="1200" dirty="0">
                        <a:solidFill>
                          <a:srgbClr val="00B050"/>
                        </a:solidFill>
                      </a:rPr>
                      <a:t>(</a:t>
                    </a:r>
                    <a:r>
                      <a:rPr lang="en-US" sz="1200" b="1" dirty="0">
                        <a:solidFill>
                          <a:srgbClr val="00B050"/>
                        </a:solidFill>
                      </a:rPr>
                      <a:t>x</a:t>
                    </a:r>
                    <a:r>
                      <a:rPr lang="en-US" sz="1200" dirty="0">
                        <a:solidFill>
                          <a:srgbClr val="00B050"/>
                        </a:solidFill>
                      </a:rPr>
                      <a:t>)</a:t>
                    </a:r>
                  </a:p>
                </p:txBody>
              </p:sp>
              <p:grpSp>
                <p:nvGrpSpPr>
                  <p:cNvPr id="15" name="그룹 14">
                    <a:extLst>
                      <a:ext uri="{FF2B5EF4-FFF2-40B4-BE49-F238E27FC236}">
                        <a16:creationId xmlns:a16="http://schemas.microsoft.com/office/drawing/2014/main" id="{FB5CF7DA-295F-1777-4E9A-CDB0CA5F90F2}"/>
                      </a:ext>
                    </a:extLst>
                  </p:cNvPr>
                  <p:cNvGrpSpPr/>
                  <p:nvPr/>
                </p:nvGrpSpPr>
                <p:grpSpPr>
                  <a:xfrm>
                    <a:off x="9303671" y="3622611"/>
                    <a:ext cx="2107536" cy="669897"/>
                    <a:chOff x="3856383" y="5200153"/>
                    <a:chExt cx="675860" cy="604299"/>
                  </a:xfrm>
                </p:grpSpPr>
                <p:cxnSp>
                  <p:nvCxnSpPr>
                    <p:cNvPr id="16" name="직선 연결선 15">
                      <a:extLst>
                        <a:ext uri="{FF2B5EF4-FFF2-40B4-BE49-F238E27FC236}">
                          <a16:creationId xmlns:a16="http://schemas.microsoft.com/office/drawing/2014/main" id="{BCC75515-19E2-268E-C257-AC6A3382B2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56383" y="5200153"/>
                      <a:ext cx="0" cy="604299"/>
                    </a:xfrm>
                    <a:prstGeom prst="line">
                      <a:avLst/>
                    </a:prstGeom>
                    <a:ln w="28575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직선 연결선 16">
                      <a:extLst>
                        <a:ext uri="{FF2B5EF4-FFF2-40B4-BE49-F238E27FC236}">
                          <a16:creationId xmlns:a16="http://schemas.microsoft.com/office/drawing/2014/main" id="{7EB6402C-2568-6560-564B-81A74D22244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32243" y="5200153"/>
                      <a:ext cx="0" cy="604299"/>
                    </a:xfrm>
                    <a:prstGeom prst="line">
                      <a:avLst/>
                    </a:prstGeom>
                    <a:ln w="28575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직선 연결선 17">
                      <a:extLst>
                        <a:ext uri="{FF2B5EF4-FFF2-40B4-BE49-F238E27FC236}">
                          <a16:creationId xmlns:a16="http://schemas.microsoft.com/office/drawing/2014/main" id="{E882EF26-6CBA-6F5C-8F80-EFFAFFBAA0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64334" y="5804452"/>
                      <a:ext cx="667909" cy="0"/>
                    </a:xfrm>
                    <a:prstGeom prst="line">
                      <a:avLst/>
                    </a:prstGeom>
                    <a:ln w="28575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38536E3-B2C1-35AC-B080-7270349692DC}"/>
                    </a:ext>
                  </a:extLst>
                </p:cNvPr>
                <p:cNvSpPr txBox="1"/>
                <p:nvPr/>
              </p:nvSpPr>
              <p:spPr>
                <a:xfrm>
                  <a:off x="9774802" y="4289931"/>
                  <a:ext cx="3355451" cy="7647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00B0F0"/>
                      </a:solidFill>
                    </a:rPr>
                    <a:t>Measure</a:t>
                  </a:r>
                </a:p>
              </p:txBody>
            </p:sp>
          </p:grp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50621111-A67F-DE37-AC5F-0CEED9810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2411" y="3874273"/>
                <a:ext cx="544351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AB5CA22-C572-0EBA-9B6F-4014DF4C9D79}"/>
                  </a:ext>
                </a:extLst>
              </p:cNvPr>
              <p:cNvSpPr/>
              <p:nvPr/>
            </p:nvSpPr>
            <p:spPr>
              <a:xfrm>
                <a:off x="7375803" y="3355408"/>
                <a:ext cx="1597303" cy="114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IBM</a:t>
                </a:r>
              </a:p>
              <a:p>
                <a:pPr algn="ctr"/>
                <a:r>
                  <a:rPr lang="en-US" sz="1400" b="1" dirty="0"/>
                  <a:t>simulator</a:t>
                </a:r>
              </a:p>
              <a:p>
                <a:pPr algn="ctr"/>
                <a:endParaRPr lang="en-US" sz="1400" b="1" dirty="0"/>
              </a:p>
            </p:txBody>
          </p: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B11D74A2-902F-1C86-D8C3-19DA8774DA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3110" y="3928924"/>
                <a:ext cx="544351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7574DF0-5117-0552-AC29-187B26FADD7F}"/>
                </a:ext>
              </a:extLst>
            </p:cNvPr>
            <p:cNvSpPr txBox="1"/>
            <p:nvPr/>
          </p:nvSpPr>
          <p:spPr>
            <a:xfrm>
              <a:off x="9343719" y="3059190"/>
              <a:ext cx="1653941" cy="665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Circuit       expectation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B2DBD7-A9A1-6079-7576-88275E7A17AA}"/>
                  </a:ext>
                </a:extLst>
              </p:cNvPr>
              <p:cNvSpPr txBox="1"/>
              <p:nvPr/>
            </p:nvSpPr>
            <p:spPr>
              <a:xfrm>
                <a:off x="9797663" y="3047705"/>
                <a:ext cx="24861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Recycling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B2DBD7-A9A1-6079-7576-88275E7A1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663" y="3047705"/>
                <a:ext cx="2486104" cy="369332"/>
              </a:xfrm>
              <a:prstGeom prst="rect">
                <a:avLst/>
              </a:prstGeom>
              <a:blipFill>
                <a:blip r:embed="rId6"/>
                <a:stretch>
                  <a:fillRect l="-1961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1D57ABD-CF38-3C5A-7EC2-36993428760B}"/>
                  </a:ext>
                </a:extLst>
              </p:cNvPr>
              <p:cNvSpPr txBox="1"/>
              <p:nvPr/>
            </p:nvSpPr>
            <p:spPr>
              <a:xfrm>
                <a:off x="175891" y="509349"/>
                <a:ext cx="10311879" cy="1526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Goal </a:t>
                </a:r>
              </a:p>
              <a:p>
                <a:r>
                  <a:rPr lang="en-US" dirty="0"/>
                  <a:t>For the given ODE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𝒅𝒖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𝜿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𝐭𝐚𝐧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Solve the ODE! Find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!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Construct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, train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to become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~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                                     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1D57ABD-CF38-3C5A-7EC2-369934287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91" y="509349"/>
                <a:ext cx="10311879" cy="1526508"/>
              </a:xfrm>
              <a:prstGeom prst="rect">
                <a:avLst/>
              </a:prstGeom>
              <a:blipFill>
                <a:blip r:embed="rId7"/>
                <a:stretch>
                  <a:fillRect l="-1242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AE9A043B-A30D-7130-95F7-237722379327}"/>
              </a:ext>
            </a:extLst>
          </p:cNvPr>
          <p:cNvSpPr txBox="1"/>
          <p:nvPr/>
        </p:nvSpPr>
        <p:spPr>
          <a:xfrm>
            <a:off x="4772" y="6554391"/>
            <a:ext cx="2197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 ,PRA,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Kyriienko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4B241F-F26B-FFA2-9FAC-5B54B3435273}"/>
                  </a:ext>
                </a:extLst>
              </p:cNvPr>
              <p:cNvSpPr txBox="1"/>
              <p:nvPr/>
            </p:nvSpPr>
            <p:spPr>
              <a:xfrm>
                <a:off x="154771" y="5138273"/>
                <a:ext cx="6552571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3. </a:t>
                </a:r>
                <a:r>
                  <a:rPr lang="en-US" sz="2000" dirty="0"/>
                  <a:t>Define Loss : insert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𝒅𝒇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𝒅𝒙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in </a:t>
                </a:r>
                <a:r>
                  <a:rPr lang="en-US" sz="2000" b="1" dirty="0"/>
                  <a:t>ODE</a:t>
                </a:r>
                <a:br>
                  <a:rPr lang="en-US" sz="2000" dirty="0"/>
                </a:br>
                <a:r>
                  <a:rPr lang="en-US" sz="2800" dirty="0"/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𝑑𝑖𝑓𝑓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,0)</m:t>
                        </m:r>
                      </m:e>
                    </m:nary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4B241F-F26B-FFA2-9FAC-5B54B3435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71" y="5138273"/>
                <a:ext cx="6552571" cy="954107"/>
              </a:xfrm>
              <a:prstGeom prst="rect">
                <a:avLst/>
              </a:prstGeom>
              <a:blipFill>
                <a:blip r:embed="rId8"/>
                <a:stretch>
                  <a:fillRect l="-1860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B9F1099-6651-6897-0BB2-F4DC5F072D0E}"/>
                  </a:ext>
                </a:extLst>
              </p:cNvPr>
              <p:cNvSpPr txBox="1"/>
              <p:nvPr/>
            </p:nvSpPr>
            <p:spPr>
              <a:xfrm>
                <a:off x="154771" y="1952765"/>
                <a:ext cx="6158284" cy="1132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Process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sz="2000" dirty="0"/>
                  <a:t>construct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2000" dirty="0"/>
                  <a:t> with </a:t>
                </a:r>
                <a:r>
                  <a:rPr lang="en-US" sz="2000" dirty="0" err="1"/>
                  <a:t>qiskit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QuantumCircuit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B9F1099-6651-6897-0BB2-F4DC5F072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71" y="1952765"/>
                <a:ext cx="6158284" cy="1132746"/>
              </a:xfrm>
              <a:prstGeom prst="rect">
                <a:avLst/>
              </a:prstGeom>
              <a:blipFill>
                <a:blip r:embed="rId9"/>
                <a:stretch>
                  <a:fillRect l="-1978" t="-4839" b="-2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BB5CB90E-E747-0C59-FD1A-F2D3986ECF9F}"/>
              </a:ext>
            </a:extLst>
          </p:cNvPr>
          <p:cNvSpPr txBox="1"/>
          <p:nvPr/>
        </p:nvSpPr>
        <p:spPr>
          <a:xfrm>
            <a:off x="6033716" y="5249446"/>
            <a:ext cx="61582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4. minimize(Loss)</a:t>
            </a:r>
          </a:p>
        </p:txBody>
      </p:sp>
    </p:spTree>
    <p:extLst>
      <p:ext uri="{BB962C8B-B14F-4D97-AF65-F5344CB8AC3E}">
        <p14:creationId xmlns:p14="http://schemas.microsoft.com/office/powerpoint/2010/main" val="424622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D091EB-7D6D-343F-B817-71C8D3154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676"/>
            <a:ext cx="12192000" cy="627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3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3BD6081-7890-FE8F-6429-349D852ED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9" y="501177"/>
            <a:ext cx="6047051" cy="22041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A7A237-F592-8F24-1981-C318D96E7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2" y="2957831"/>
            <a:ext cx="6183021" cy="39001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BD6CD5-D023-98A6-FC85-3225FEE61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576" y="1134987"/>
            <a:ext cx="6256424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4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49ECEE-7380-743A-4E6C-A72A5D5E5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38" y="3911088"/>
            <a:ext cx="7800975" cy="2762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75AEBE-B245-C783-472E-59745DB39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76" y="1011570"/>
            <a:ext cx="7658100" cy="2847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8A2183-E3EB-D8E4-4BA4-A4F7BA309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67" y="184662"/>
            <a:ext cx="10076033" cy="7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93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3699</TotalTime>
  <Words>174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184</dc:creator>
  <cp:lastModifiedBy>184</cp:lastModifiedBy>
  <cp:revision>19</cp:revision>
  <dcterms:created xsi:type="dcterms:W3CDTF">2023-01-02T05:08:38Z</dcterms:created>
  <dcterms:modified xsi:type="dcterms:W3CDTF">2023-01-25T03:48:35Z</dcterms:modified>
</cp:coreProperties>
</file>