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40" d="100"/>
          <a:sy n="40" d="100"/>
        </p:scale>
        <p:origin x="28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70838-02C7-8AF8-3E15-D6ADF6CD6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04CC97-3311-AAA6-E607-F39CA2628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6D38F-1652-3E4F-7A35-4163AA81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BB57-7B3E-4E1B-A8DC-E07E926A485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A39E0-3623-21B7-BDE3-0F6646F2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6C7FB-5F07-5102-78CB-AD288B80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5E66-B064-4194-8811-42057E74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6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D11D6-1126-0BFA-42BE-DCEAC9EF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A66553-BCAC-C471-4784-5036AE9F1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A7DDD-A0A9-5616-914F-A8C2A359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BB57-7B3E-4E1B-A8DC-E07E926A485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970D5-F6AE-B068-FDDF-67A5485F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CBD61-E7E7-8548-E055-8D4F2EDF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5E66-B064-4194-8811-42057E74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9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8D7926-8E9A-AEF9-669B-B4E56AD2C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C2B43C-EE05-8250-405B-93D4E136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F9CA8-E590-97BF-2998-1E007155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BB57-7B3E-4E1B-A8DC-E07E926A485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3080B-8AB8-3E11-5AB6-85E9F137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A4C63-867C-32EB-7E80-EA541ECC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5E66-B064-4194-8811-42057E74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7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29874-ED91-66AC-3CC6-C77CBDC1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90374-A510-3298-8494-44900981F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66B04-9B05-521D-565E-584E057A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BB57-7B3E-4E1B-A8DC-E07E926A485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71C6A-509C-7891-E5EB-9151867B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C56BC-89E2-8AE8-7B2A-44D9B702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5E66-B064-4194-8811-42057E74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0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690CA-D05A-4911-249C-C15A46AA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442D7-6AC6-AFA4-E4AE-34272CD17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76F63-57C2-EA65-76EA-DCF2CEC2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BB57-7B3E-4E1B-A8DC-E07E926A485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E8BA0-5753-E692-E55F-B7B34052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ABCA0-50CF-8054-BCA3-070DDC23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5E66-B064-4194-8811-42057E74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3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BE798-CDCF-EE32-CA62-CEF55AE0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21C9E-0517-80F1-C48D-6B40D5AEC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ED33E2-8BBB-4B96-BB8D-CE126F7F7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0827AB-4561-6681-9045-B08D4EF8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BB57-7B3E-4E1B-A8DC-E07E926A485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B989D-D3A8-C8A3-641D-E5FA9E48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E88B2-E0ED-6D38-35A6-4D120099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5E66-B064-4194-8811-42057E74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7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BAEE9-B081-555C-1870-ADA865AD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1537E-78B8-62FD-4416-220C280FF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3FE0E-4451-2B48-BF22-4FEC914FA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0152E1-686D-06FF-696D-D136DAB7C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BC8748-38A5-1F54-B31F-FC062BE97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03C3D2-4F16-9BDA-B6BC-8143B59F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BB57-7B3E-4E1B-A8DC-E07E926A485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2164EC-1222-F9DB-9609-3E32046F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058C6D-DF97-FCE1-EB75-92D9B469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5E66-B064-4194-8811-42057E74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4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A4B91-A349-5214-B272-42388E8F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4B6E32-E66F-9F61-19CA-284641B0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BB57-7B3E-4E1B-A8DC-E07E926A485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48EBE9-E14D-3CBE-763C-6F0E1D4A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8E9DAB-3934-46F4-8A1B-9AE4FAA1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5E66-B064-4194-8811-42057E74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5D7DC7-D220-2C18-86D4-AE722809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BB57-7B3E-4E1B-A8DC-E07E926A485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0A21B1-669A-2356-877E-2756A333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BA1321-5D5A-8462-E659-9FD5ED3A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5E66-B064-4194-8811-42057E74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139DF-A4A6-5B25-C4D9-0C4839BA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CCF57-FF9A-4F44-085C-D9C4A72C4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D356F3-2789-5F6D-001D-70351121C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EEE2BE-63E6-8E48-4771-987F37EF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BB57-7B3E-4E1B-A8DC-E07E926A485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F30111-A297-A9BA-4633-BB76F314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FEDF6-1307-C05A-843D-EEE9CC93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5E66-B064-4194-8811-42057E74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1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BBA4E-F087-CC1E-9CAD-A312D24F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609BE6-5F40-1D1C-037E-44422EA82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4DC553-9927-0FDA-B516-B8C1C9046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4CB960-898D-B783-2557-B20C891D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BB57-7B3E-4E1B-A8DC-E07E926A485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94188-0E9D-1F6D-A728-9D9A3605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D5AE5-549C-1016-02F8-89E76D8B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5E66-B064-4194-8811-42057E74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5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B90072-6323-EBAE-9923-CD02CF8D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EB015-8163-E472-0DDC-AF3A51294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0780C-8032-32E7-18E9-181849512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BB57-7B3E-4E1B-A8DC-E07E926A485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1EDBD-8404-0D10-42B3-F6606EAA2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661A3-EF9C-BC92-A41F-B99F23FB5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C5E66-B064-4194-8811-42057E74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1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7353D-5330-341C-2C18-019F94961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Error mitigation for reliable quantum computation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1AEC73-C1CB-61E1-675D-1EEBCCE30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4646" y="4712381"/>
            <a:ext cx="4407354" cy="1655762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z="7000" dirty="0" err="1"/>
              <a:t>Heumtum</a:t>
            </a:r>
            <a:endParaRPr lang="en-US" sz="7000" dirty="0"/>
          </a:p>
          <a:p>
            <a:pPr algn="r"/>
            <a:r>
              <a:rPr lang="ko-KR" altLang="en-US" sz="1800" b="1" dirty="0"/>
              <a:t>김정원</a:t>
            </a:r>
            <a:r>
              <a:rPr lang="en-US" altLang="ko-KR" sz="1800" b="1" dirty="0"/>
              <a:t>(SKKU) ,</a:t>
            </a:r>
            <a:r>
              <a:rPr lang="ko-KR" altLang="en-US" sz="1800" b="1" dirty="0"/>
              <a:t>김경훈</a:t>
            </a:r>
            <a:r>
              <a:rPr lang="en-US" altLang="ko-KR" sz="1800" b="1" dirty="0"/>
              <a:t>(SNU),</a:t>
            </a:r>
          </a:p>
          <a:p>
            <a:pPr algn="r"/>
            <a:r>
              <a:rPr lang="en-US" altLang="ko-KR" sz="1800" b="1" dirty="0"/>
              <a:t> </a:t>
            </a:r>
            <a:r>
              <a:rPr lang="ko-KR" altLang="en-US" sz="1800" b="1" dirty="0" err="1"/>
              <a:t>정종흠</a:t>
            </a:r>
            <a:r>
              <a:rPr lang="en-US" altLang="ko-KR" sz="1800" b="1" dirty="0"/>
              <a:t>(SNU),</a:t>
            </a:r>
            <a:r>
              <a:rPr lang="ko-KR" altLang="en-US" sz="1800" b="1" dirty="0"/>
              <a:t>이정수</a:t>
            </a:r>
            <a:r>
              <a:rPr lang="en-US" altLang="ko-KR" sz="1800" b="1" dirty="0"/>
              <a:t>(SNU)</a:t>
            </a:r>
          </a:p>
          <a:p>
            <a:pPr algn="r"/>
            <a:r>
              <a:rPr lang="ko-KR" altLang="en-US" sz="1800" b="1" dirty="0"/>
              <a:t>정승원</a:t>
            </a:r>
            <a:r>
              <a:rPr lang="en-US" altLang="ko-KR" sz="1800" b="1" dirty="0"/>
              <a:t>(SNU)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0652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F105A0D-5E89-12E9-59DF-C53C7419FCB1}"/>
              </a:ext>
            </a:extLst>
          </p:cNvPr>
          <p:cNvGrpSpPr/>
          <p:nvPr/>
        </p:nvGrpSpPr>
        <p:grpSpPr>
          <a:xfrm>
            <a:off x="1041399" y="1234546"/>
            <a:ext cx="10109201" cy="5353108"/>
            <a:chOff x="-1" y="97533"/>
            <a:chExt cx="12304387" cy="65155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DA1BEC8-AF2C-0298-C089-21A634001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436" y="323850"/>
              <a:ext cx="6076950" cy="60769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9329BF-DAF3-7D83-B4B7-36058D4C5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23850"/>
              <a:ext cx="6740921" cy="2047875"/>
            </a:xfrm>
            <a:prstGeom prst="rect">
              <a:avLst/>
            </a:prstGeom>
          </p:spPr>
        </p:pic>
        <p:pic>
          <p:nvPicPr>
            <p:cNvPr id="5" name="Picture 4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7305FCFD-7A8D-7184-CDEE-28D749849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2371725"/>
              <a:ext cx="6740921" cy="424132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3A481E-64E1-D120-B924-AF2D865608DB}"/>
                </a:ext>
              </a:extLst>
            </p:cNvPr>
            <p:cNvSpPr txBox="1"/>
            <p:nvPr/>
          </p:nvSpPr>
          <p:spPr>
            <a:xfrm>
              <a:off x="-1" y="97533"/>
              <a:ext cx="57740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ko-KR" altLang="en-US" sz="2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8D955F-652B-1A5B-99C9-B6E4D21A1929}"/>
                </a:ext>
              </a:extLst>
            </p:cNvPr>
            <p:cNvSpPr txBox="1"/>
            <p:nvPr/>
          </p:nvSpPr>
          <p:spPr>
            <a:xfrm>
              <a:off x="-1" y="2167515"/>
              <a:ext cx="57740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  <a:endParaRPr lang="ko-KR" altLang="en-US" sz="2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8D7B9-0049-B8C2-50E9-70E9E6D9D58C}"/>
                </a:ext>
              </a:extLst>
            </p:cNvPr>
            <p:cNvSpPr txBox="1"/>
            <p:nvPr/>
          </p:nvSpPr>
          <p:spPr>
            <a:xfrm>
              <a:off x="6866772" y="97533"/>
              <a:ext cx="59503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ko-KR" altLang="en-US" sz="2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149253-8BA9-7F7D-8F96-D81917FEBE00}"/>
                  </a:ext>
                </a:extLst>
              </p:cNvPr>
              <p:cNvSpPr txBox="1"/>
              <p:nvPr/>
            </p:nvSpPr>
            <p:spPr>
              <a:xfrm>
                <a:off x="354252" y="353300"/>
                <a:ext cx="1135985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/>
                  <a:t>Experiment result: 4-qubit QFT with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0000⟩</m:t>
                    </m:r>
                  </m:oMath>
                </a14:m>
                <a:r>
                  <a:rPr lang="en-US" altLang="ko-KR" sz="3200" dirty="0"/>
                  <a:t> initial state</a:t>
                </a:r>
                <a:endParaRPr lang="ko-KR" alt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149253-8BA9-7F7D-8F96-D81917FEB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52" y="353300"/>
                <a:ext cx="11359859" cy="1077218"/>
              </a:xfrm>
              <a:prstGeom prst="rect">
                <a:avLst/>
              </a:prstGeom>
              <a:blipFill>
                <a:blip r:embed="rId5"/>
                <a:stretch>
                  <a:fillRect l="-1341" t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49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2E6D-C892-2F31-5F54-A7FD0BC3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99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2DDBB-0081-686F-15E2-BAFF8555A769}"/>
              </a:ext>
            </a:extLst>
          </p:cNvPr>
          <p:cNvSpPr txBox="1"/>
          <p:nvPr/>
        </p:nvSpPr>
        <p:spPr>
          <a:xfrm>
            <a:off x="97971" y="114299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29058-5FEF-D17B-46B8-6B1B96DC082A}"/>
              </a:ext>
            </a:extLst>
          </p:cNvPr>
          <p:cNvSpPr txBox="1"/>
          <p:nvPr/>
        </p:nvSpPr>
        <p:spPr>
          <a:xfrm>
            <a:off x="555916" y="1301564"/>
            <a:ext cx="100352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 Three qubit Randomized Benchmarking(RB) with Dynamical Decoupling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Randomized Compiling on QFT circuit on IBM backend</a:t>
            </a:r>
          </a:p>
        </p:txBody>
      </p:sp>
    </p:spTree>
    <p:extLst>
      <p:ext uri="{BB962C8B-B14F-4D97-AF65-F5344CB8AC3E}">
        <p14:creationId xmlns:p14="http://schemas.microsoft.com/office/powerpoint/2010/main" val="409813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5F71399-FEA4-9711-C559-AB854320403D}"/>
              </a:ext>
            </a:extLst>
          </p:cNvPr>
          <p:cNvGrpSpPr/>
          <p:nvPr/>
        </p:nvGrpSpPr>
        <p:grpSpPr>
          <a:xfrm>
            <a:off x="93002" y="1045916"/>
            <a:ext cx="12192000" cy="3369365"/>
            <a:chOff x="0" y="944218"/>
            <a:chExt cx="12192000" cy="336936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213733A-CC20-C037-B4F8-01DF2157B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89" t="6994"/>
            <a:stretch/>
          </p:blipFill>
          <p:spPr>
            <a:xfrm>
              <a:off x="109330" y="944218"/>
              <a:ext cx="11678478" cy="16002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BD0AA3E-BEB0-8410-3245-9F9A7943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906814"/>
              <a:ext cx="12192000" cy="140676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BAFAB4F-C384-135C-1C54-9E50869FB493}"/>
              </a:ext>
            </a:extLst>
          </p:cNvPr>
          <p:cNvSpPr txBox="1"/>
          <p:nvPr/>
        </p:nvSpPr>
        <p:spPr>
          <a:xfrm>
            <a:off x="93002" y="127317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 Qubit RB Circuit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3B8C1FD6-D96E-E4B8-1BE7-8DDB6D0D1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08225"/>
              </p:ext>
            </p:extLst>
          </p:nvPr>
        </p:nvGraphicFramePr>
        <p:xfrm>
          <a:off x="7750908" y="5476070"/>
          <a:ext cx="42667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8523">
                  <a:extLst>
                    <a:ext uri="{9D8B030D-6E8A-4147-A177-3AD203B41FA5}">
                      <a16:colId xmlns:a16="http://schemas.microsoft.com/office/drawing/2014/main" val="3700963469"/>
                    </a:ext>
                  </a:extLst>
                </a:gridCol>
                <a:gridCol w="1808225">
                  <a:extLst>
                    <a:ext uri="{9D8B030D-6E8A-4147-A177-3AD203B41FA5}">
                      <a16:colId xmlns:a16="http://schemas.microsoft.com/office/drawing/2014/main" val="26843850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IBM backend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6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qubit gate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~35ns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89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 qubit gate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200ns~800ns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928500"/>
                  </a:ext>
                </a:extLst>
              </a:tr>
            </a:tbl>
          </a:graphicData>
        </a:graphic>
      </p:graphicFrame>
      <p:grpSp>
        <p:nvGrpSpPr>
          <p:cNvPr id="28" name="그룹 27">
            <a:extLst>
              <a:ext uri="{FF2B5EF4-FFF2-40B4-BE49-F238E27FC236}">
                <a16:creationId xmlns:a16="http://schemas.microsoft.com/office/drawing/2014/main" id="{6EE05323-6611-3D95-D3F9-D64D2B9A591E}"/>
              </a:ext>
            </a:extLst>
          </p:cNvPr>
          <p:cNvGrpSpPr/>
          <p:nvPr/>
        </p:nvGrpSpPr>
        <p:grpSpPr>
          <a:xfrm>
            <a:off x="2366756" y="1131759"/>
            <a:ext cx="5299323" cy="2281919"/>
            <a:chOff x="2306411" y="1956707"/>
            <a:chExt cx="5299323" cy="228191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1C22D8B-9C13-7EB2-9139-44CBB66A5B4F}"/>
                </a:ext>
              </a:extLst>
            </p:cNvPr>
            <p:cNvGrpSpPr/>
            <p:nvPr/>
          </p:nvGrpSpPr>
          <p:grpSpPr>
            <a:xfrm>
              <a:off x="2306411" y="1956707"/>
              <a:ext cx="5255079" cy="2281919"/>
              <a:chOff x="2306411" y="1956707"/>
              <a:chExt cx="5255079" cy="228191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4B31195-ACE9-19A6-863B-1D0FB37E31FE}"/>
                  </a:ext>
                </a:extLst>
              </p:cNvPr>
              <p:cNvSpPr/>
              <p:nvPr/>
            </p:nvSpPr>
            <p:spPr>
              <a:xfrm>
                <a:off x="2306411" y="3740604"/>
                <a:ext cx="1367518" cy="49802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29DEA42-84EB-0626-1AC9-3C9B0E7C5073}"/>
                  </a:ext>
                </a:extLst>
              </p:cNvPr>
              <p:cNvSpPr/>
              <p:nvPr/>
            </p:nvSpPr>
            <p:spPr>
              <a:xfrm>
                <a:off x="6193972" y="3732439"/>
                <a:ext cx="1367518" cy="49802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4F83698-796F-BC3B-EC37-F9C9C4B5C74F}"/>
                  </a:ext>
                </a:extLst>
              </p:cNvPr>
              <p:cNvSpPr/>
              <p:nvPr/>
            </p:nvSpPr>
            <p:spPr>
              <a:xfrm>
                <a:off x="2589440" y="1956707"/>
                <a:ext cx="1367518" cy="49802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6BB56F-AA37-79C8-3034-F8B3013FEA67}"/>
                </a:ext>
              </a:extLst>
            </p:cNvPr>
            <p:cNvSpPr/>
            <p:nvPr/>
          </p:nvSpPr>
          <p:spPr>
            <a:xfrm>
              <a:off x="6238216" y="2841662"/>
              <a:ext cx="1367518" cy="5812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138B40A-5002-CF89-00DA-26BFBF7026C5}"/>
              </a:ext>
            </a:extLst>
          </p:cNvPr>
          <p:cNvGrpSpPr/>
          <p:nvPr/>
        </p:nvGrpSpPr>
        <p:grpSpPr>
          <a:xfrm>
            <a:off x="2393569" y="1275519"/>
            <a:ext cx="5346268" cy="3006505"/>
            <a:chOff x="2333224" y="2100467"/>
            <a:chExt cx="5346268" cy="300650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8555619-0166-ED69-E03D-77743A84EC67}"/>
                </a:ext>
              </a:extLst>
            </p:cNvPr>
            <p:cNvSpPr/>
            <p:nvPr/>
          </p:nvSpPr>
          <p:spPr>
            <a:xfrm>
              <a:off x="2498875" y="2512611"/>
              <a:ext cx="1489888" cy="72447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CB4945A-335D-A72A-E4B4-5ECB9ED9387D}"/>
                </a:ext>
              </a:extLst>
            </p:cNvPr>
            <p:cNvSpPr/>
            <p:nvPr/>
          </p:nvSpPr>
          <p:spPr>
            <a:xfrm>
              <a:off x="2333224" y="4302980"/>
              <a:ext cx="1489888" cy="72447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5B1E0CF-B191-6771-6B69-9B878D4D602C}"/>
                </a:ext>
              </a:extLst>
            </p:cNvPr>
            <p:cNvSpPr/>
            <p:nvPr/>
          </p:nvSpPr>
          <p:spPr>
            <a:xfrm>
              <a:off x="6189604" y="2100467"/>
              <a:ext cx="1489888" cy="72447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39CF024-369A-DF2B-FCA1-8645C19C9492}"/>
                </a:ext>
              </a:extLst>
            </p:cNvPr>
            <p:cNvSpPr/>
            <p:nvPr/>
          </p:nvSpPr>
          <p:spPr>
            <a:xfrm>
              <a:off x="6189602" y="4382493"/>
              <a:ext cx="1489888" cy="72447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F2B4940-C3A3-2994-84AF-0E9B2A606CAC}"/>
              </a:ext>
            </a:extLst>
          </p:cNvPr>
          <p:cNvGrpSpPr/>
          <p:nvPr/>
        </p:nvGrpSpPr>
        <p:grpSpPr>
          <a:xfrm>
            <a:off x="2350853" y="1079023"/>
            <a:ext cx="5347031" cy="2345265"/>
            <a:chOff x="2290508" y="1903971"/>
            <a:chExt cx="5347031" cy="234526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0E8944-2900-63CD-ED68-5DF125D1B7B2}"/>
                </a:ext>
              </a:extLst>
            </p:cNvPr>
            <p:cNvSpPr/>
            <p:nvPr/>
          </p:nvSpPr>
          <p:spPr>
            <a:xfrm>
              <a:off x="2589949" y="1903971"/>
              <a:ext cx="1399323" cy="5442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Dynamical</a:t>
              </a:r>
            </a:p>
            <a:p>
              <a:pPr algn="ctr"/>
              <a:r>
                <a:rPr lang="en-US" dirty="0"/>
                <a:t>Decoupling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EFB0056-96C3-EC3A-64B3-60636F50D872}"/>
                </a:ext>
              </a:extLst>
            </p:cNvPr>
            <p:cNvSpPr/>
            <p:nvPr/>
          </p:nvSpPr>
          <p:spPr>
            <a:xfrm>
              <a:off x="6238216" y="2878670"/>
              <a:ext cx="1399323" cy="5442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Dynamical</a:t>
              </a:r>
            </a:p>
            <a:p>
              <a:pPr algn="ctr"/>
              <a:r>
                <a:rPr lang="en-US" dirty="0"/>
                <a:t>Decoupling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700D17E-A37F-EAB1-45FF-55019440311C}"/>
                </a:ext>
              </a:extLst>
            </p:cNvPr>
            <p:cNvSpPr/>
            <p:nvPr/>
          </p:nvSpPr>
          <p:spPr>
            <a:xfrm>
              <a:off x="2290508" y="3676250"/>
              <a:ext cx="1399323" cy="5442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Dynamical</a:t>
              </a:r>
            </a:p>
            <a:p>
              <a:pPr algn="ctr"/>
              <a:r>
                <a:rPr lang="en-US" dirty="0"/>
                <a:t>Decoupling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4AE6749-44B7-754E-9985-E1A4267D8797}"/>
                </a:ext>
              </a:extLst>
            </p:cNvPr>
            <p:cNvSpPr/>
            <p:nvPr/>
          </p:nvSpPr>
          <p:spPr>
            <a:xfrm>
              <a:off x="6206411" y="3704950"/>
              <a:ext cx="1399323" cy="5442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Dynamical</a:t>
              </a:r>
            </a:p>
            <a:p>
              <a:pPr algn="ctr"/>
              <a:r>
                <a:rPr lang="en-US" dirty="0"/>
                <a:t>Decoupling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0C61D50-1610-82DB-8128-EB879C54FA3F}"/>
              </a:ext>
            </a:extLst>
          </p:cNvPr>
          <p:cNvSpPr txBox="1"/>
          <p:nvPr/>
        </p:nvSpPr>
        <p:spPr>
          <a:xfrm>
            <a:off x="335674" y="4710578"/>
            <a:ext cx="66592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Dynamical Decoupling Sequence</a:t>
            </a:r>
          </a:p>
          <a:p>
            <a:pPr marL="342900" indent="-342900">
              <a:buAutoNum type="arabicPeriod"/>
            </a:pPr>
            <a:r>
              <a:rPr lang="en-US" dirty="0"/>
              <a:t>X+X</a:t>
            </a:r>
          </a:p>
          <a:p>
            <a:pPr marL="342900" indent="-342900">
              <a:buAutoNum type="arabicPeriod"/>
            </a:pPr>
            <a:r>
              <a:rPr lang="en-US" dirty="0"/>
              <a:t>X+X+X+X</a:t>
            </a:r>
          </a:p>
          <a:p>
            <a:pPr marL="342900" indent="-342900">
              <a:buAutoNum type="arabicPeriod"/>
            </a:pPr>
            <a:r>
              <a:rPr lang="en-US" dirty="0"/>
              <a:t>X+Y+X+Y (XY-4)</a:t>
            </a:r>
          </a:p>
          <a:p>
            <a:pPr marL="342900" indent="-342900">
              <a:buAutoNum type="arabicPeriod"/>
            </a:pPr>
            <a:r>
              <a:rPr lang="en-US" dirty="0"/>
              <a:t>CT :</a:t>
            </a:r>
            <a:br>
              <a:rPr lang="en-US" dirty="0"/>
            </a:br>
            <a:r>
              <a:rPr lang="en-US" dirty="0"/>
              <a:t>X+X on target spectator qubit, </a:t>
            </a:r>
            <a:br>
              <a:rPr lang="en-US" dirty="0"/>
            </a:br>
            <a:r>
              <a:rPr lang="en-US" dirty="0"/>
              <a:t>X+Y+X+Y on control spectator qubit</a:t>
            </a:r>
          </a:p>
        </p:txBody>
      </p:sp>
    </p:spTree>
    <p:extLst>
      <p:ext uri="{BB962C8B-B14F-4D97-AF65-F5344CB8AC3E}">
        <p14:creationId xmlns:p14="http://schemas.microsoft.com/office/powerpoint/2010/main" val="24445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AFAB4F-C384-135C-1C54-9E50869FB493}"/>
              </a:ext>
            </a:extLst>
          </p:cNvPr>
          <p:cNvSpPr txBox="1"/>
          <p:nvPr/>
        </p:nvSpPr>
        <p:spPr>
          <a:xfrm>
            <a:off x="97971" y="114299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 Qubit RB Error per Clifford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73206B-9D89-6E7D-51F8-5AF73099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8" y="866909"/>
            <a:ext cx="8349807" cy="6035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4D475C-571D-947C-8EBB-84E428E17DAB}"/>
              </a:ext>
            </a:extLst>
          </p:cNvPr>
          <p:cNvSpPr txBox="1"/>
          <p:nvPr/>
        </p:nvSpPr>
        <p:spPr>
          <a:xfrm>
            <a:off x="8453518" y="822185"/>
            <a:ext cx="38163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Dynamical Decoupling Sequence</a:t>
            </a:r>
          </a:p>
          <a:p>
            <a:pPr marL="342900" indent="-342900">
              <a:buAutoNum type="arabicPeriod"/>
            </a:pPr>
            <a:r>
              <a:rPr lang="en-US" dirty="0"/>
              <a:t>X+X</a:t>
            </a:r>
          </a:p>
          <a:p>
            <a:pPr marL="342900" indent="-342900">
              <a:buAutoNum type="arabicPeriod"/>
            </a:pPr>
            <a:r>
              <a:rPr lang="en-US" dirty="0"/>
              <a:t>X+X+X+X</a:t>
            </a:r>
          </a:p>
          <a:p>
            <a:pPr marL="342900" indent="-342900">
              <a:buAutoNum type="arabicPeriod"/>
            </a:pPr>
            <a:r>
              <a:rPr lang="en-US" dirty="0"/>
              <a:t>X+Y+X+Y (XY-4)</a:t>
            </a:r>
          </a:p>
          <a:p>
            <a:pPr marL="342900" indent="-342900">
              <a:buAutoNum type="arabicPeriod"/>
            </a:pPr>
            <a:r>
              <a:rPr lang="en-US" dirty="0"/>
              <a:t>CT :</a:t>
            </a:r>
            <a:br>
              <a:rPr lang="en-US" dirty="0"/>
            </a:br>
            <a:r>
              <a:rPr lang="en-US" dirty="0"/>
              <a:t>X+X on target spectator qubit, </a:t>
            </a:r>
            <a:br>
              <a:rPr lang="en-US" dirty="0"/>
            </a:br>
            <a:r>
              <a:rPr lang="en-US" dirty="0"/>
              <a:t>X+Y+X+Y on control spectator qubit</a:t>
            </a:r>
          </a:p>
        </p:txBody>
      </p:sp>
    </p:spTree>
    <p:extLst>
      <p:ext uri="{BB962C8B-B14F-4D97-AF65-F5344CB8AC3E}">
        <p14:creationId xmlns:p14="http://schemas.microsoft.com/office/powerpoint/2010/main" val="369588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AFAB4F-C384-135C-1C54-9E50869FB493}"/>
              </a:ext>
            </a:extLst>
          </p:cNvPr>
          <p:cNvSpPr txBox="1"/>
          <p:nvPr/>
        </p:nvSpPr>
        <p:spPr>
          <a:xfrm>
            <a:off x="97971" y="114299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3Qubit Interleaved RB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D2694-F29D-04AF-9C25-AB6A404C6C4E}"/>
              </a:ext>
            </a:extLst>
          </p:cNvPr>
          <p:cNvSpPr txBox="1"/>
          <p:nvPr/>
        </p:nvSpPr>
        <p:spPr>
          <a:xfrm>
            <a:off x="1849211" y="1555296"/>
            <a:ext cx="3820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Before Dynamical Decoupling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FF1245-9977-A296-E615-DD966DF59180}"/>
              </a:ext>
            </a:extLst>
          </p:cNvPr>
          <p:cNvSpPr txBox="1"/>
          <p:nvPr/>
        </p:nvSpPr>
        <p:spPr>
          <a:xfrm>
            <a:off x="7112454" y="1560738"/>
            <a:ext cx="3820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After Dynamical Decoupling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61A77B-3664-ADC9-8A9B-029949CD9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8692"/>
            <a:ext cx="12192000" cy="380802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9033FE-A6F1-6A25-80C4-EC5F9F5C1BC0}"/>
              </a:ext>
            </a:extLst>
          </p:cNvPr>
          <p:cNvSpPr/>
          <p:nvPr/>
        </p:nvSpPr>
        <p:spPr>
          <a:xfrm>
            <a:off x="2438439" y="2457288"/>
            <a:ext cx="2653678" cy="40011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C9B955-EEFA-47AC-5CF7-95A140327ADA}"/>
              </a:ext>
            </a:extLst>
          </p:cNvPr>
          <p:cNvSpPr/>
          <p:nvPr/>
        </p:nvSpPr>
        <p:spPr>
          <a:xfrm>
            <a:off x="8475717" y="2457287"/>
            <a:ext cx="2653678" cy="40011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654C419-2896-BA02-56CC-0448EE6ED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9865"/>
            <a:ext cx="12192000" cy="380802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2703009-603B-1462-79BD-8286E65B5AB0}"/>
              </a:ext>
            </a:extLst>
          </p:cNvPr>
          <p:cNvGrpSpPr/>
          <p:nvPr/>
        </p:nvGrpSpPr>
        <p:grpSpPr>
          <a:xfrm>
            <a:off x="2438439" y="2488460"/>
            <a:ext cx="8690956" cy="400112"/>
            <a:chOff x="2438439" y="2488460"/>
            <a:chExt cx="8690956" cy="4001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8F781D7-2D2C-1F5F-7A38-B82FE2CBDDE6}"/>
                </a:ext>
              </a:extLst>
            </p:cNvPr>
            <p:cNvSpPr/>
            <p:nvPr/>
          </p:nvSpPr>
          <p:spPr>
            <a:xfrm>
              <a:off x="2438439" y="2488461"/>
              <a:ext cx="2653678" cy="40011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394EE01-E18B-1E6D-F464-483F0EDF0E05}"/>
                </a:ext>
              </a:extLst>
            </p:cNvPr>
            <p:cNvSpPr/>
            <p:nvPr/>
          </p:nvSpPr>
          <p:spPr>
            <a:xfrm>
              <a:off x="8475717" y="2488460"/>
              <a:ext cx="2653678" cy="40011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22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AFAB4F-C384-135C-1C54-9E50869FB493}"/>
              </a:ext>
            </a:extLst>
          </p:cNvPr>
          <p:cNvSpPr txBox="1"/>
          <p:nvPr/>
        </p:nvSpPr>
        <p:spPr>
          <a:xfrm>
            <a:off x="97971" y="114299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Expect 3Q RB with Simultaneous1,2Q RB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7D6DB4E-2FD8-18A9-DC5B-D7079FC6E013}"/>
              </a:ext>
            </a:extLst>
          </p:cNvPr>
          <p:cNvGrpSpPr/>
          <p:nvPr/>
        </p:nvGrpSpPr>
        <p:grpSpPr>
          <a:xfrm>
            <a:off x="97971" y="1199992"/>
            <a:ext cx="4618181" cy="4177209"/>
            <a:chOff x="97971" y="1199992"/>
            <a:chExt cx="4618181" cy="417720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46A331A-26C9-195A-7103-9AE3C9736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71" y="1199992"/>
              <a:ext cx="4618181" cy="4177209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EFB2A78-72C3-A98A-3367-4F1A984CE904}"/>
                </a:ext>
              </a:extLst>
            </p:cNvPr>
            <p:cNvSpPr/>
            <p:nvPr/>
          </p:nvSpPr>
          <p:spPr>
            <a:xfrm>
              <a:off x="3631704" y="1569324"/>
              <a:ext cx="989284" cy="15769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18776AD-118A-1A8B-6320-439D50A760CB}"/>
              </a:ext>
            </a:extLst>
          </p:cNvPr>
          <p:cNvSpPr txBox="1"/>
          <p:nvPr/>
        </p:nvSpPr>
        <p:spPr>
          <a:xfrm>
            <a:off x="6096000" y="1008039"/>
            <a:ext cx="373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1,2Q Simultaneous RB </a:t>
            </a:r>
            <a:r>
              <a:rPr lang="en-US" dirty="0">
                <a:sym typeface="Wingdings" panose="05000000000000000000" pitchFamily="2" charset="2"/>
              </a:rPr>
              <a:t> 3Q RB</a:t>
            </a:r>
            <a:r>
              <a:rPr lang="en-US" dirty="0"/>
              <a:t> 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706F148-36A8-C0C9-1E12-2772F4C9D7C2}"/>
              </a:ext>
            </a:extLst>
          </p:cNvPr>
          <p:cNvGrpSpPr/>
          <p:nvPr/>
        </p:nvGrpSpPr>
        <p:grpSpPr>
          <a:xfrm>
            <a:off x="902813" y="1119226"/>
            <a:ext cx="3739243" cy="369332"/>
            <a:chOff x="3465738" y="918482"/>
            <a:chExt cx="3739243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381C31-B0A3-F366-0D81-8F9E173855A9}"/>
                </a:ext>
              </a:extLst>
            </p:cNvPr>
            <p:cNvSpPr txBox="1"/>
            <p:nvPr/>
          </p:nvSpPr>
          <p:spPr>
            <a:xfrm>
              <a:off x="3465738" y="918482"/>
              <a:ext cx="3739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1,2Q Simultaneous RB </a:t>
              </a:r>
              <a:r>
                <a:rPr lang="en-US" dirty="0">
                  <a:sym typeface="Wingdings" panose="05000000000000000000" pitchFamily="2" charset="2"/>
                </a:rPr>
                <a:t> 3Q RB</a:t>
              </a:r>
              <a:r>
                <a:rPr lang="en-US" dirty="0"/>
                <a:t> 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29FFCC-6FBF-052A-D786-7B7D33945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0507" y="991961"/>
              <a:ext cx="151039" cy="2163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5F814E5-4AD0-68A0-4E4E-F329718708B7}"/>
              </a:ext>
            </a:extLst>
          </p:cNvPr>
          <p:cNvSpPr txBox="1"/>
          <p:nvPr/>
        </p:nvSpPr>
        <p:spPr>
          <a:xfrm>
            <a:off x="97971" y="6486384"/>
            <a:ext cx="1231174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*McKay, D. C., Sheldon, S., Smolin, J. A., Chow, J. M., &amp; Gambetta, J. M. (2019). Three-qubit randomized benchmarking. </a:t>
            </a:r>
            <a:r>
              <a:rPr lang="en-US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letters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122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(20), 200502.</a:t>
            </a:r>
            <a:endParaRPr lang="en-US" sz="105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9C34DFD-2313-2883-239A-95B2AA707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126" y="1409058"/>
            <a:ext cx="5849518" cy="456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817DBE-FBD1-7C1C-8E7B-B9CBC3BD2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54" y="984971"/>
            <a:ext cx="4168494" cy="28258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A550A8-0533-8115-9C46-C2E443B4B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791" y="964559"/>
            <a:ext cx="4162511" cy="2825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432BC8-BE04-8D77-201E-405F9149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54" y="3862054"/>
            <a:ext cx="4108550" cy="2825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B4BCE5-D8DA-9A83-07C7-E1528ECEA64A}"/>
              </a:ext>
            </a:extLst>
          </p:cNvPr>
          <p:cNvSpPr txBox="1"/>
          <p:nvPr/>
        </p:nvSpPr>
        <p:spPr>
          <a:xfrm>
            <a:off x="97970" y="114299"/>
            <a:ext cx="11359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 Qubit RB Error per Clifford with various DD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FFB6DA-2196-B4E7-B576-BAC40C8EB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655" y="3862054"/>
            <a:ext cx="4260993" cy="28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8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94C36404-C907-F9AA-822D-6F50373C8078}"/>
              </a:ext>
            </a:extLst>
          </p:cNvPr>
          <p:cNvSpPr txBox="1"/>
          <p:nvPr/>
        </p:nvSpPr>
        <p:spPr>
          <a:xfrm>
            <a:off x="3531334" y="2217318"/>
            <a:ext cx="71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E993EE-88B3-8ADF-8CBC-AB225C2F3C65}"/>
              </a:ext>
            </a:extLst>
          </p:cNvPr>
          <p:cNvSpPr txBox="1"/>
          <p:nvPr/>
        </p:nvSpPr>
        <p:spPr>
          <a:xfrm>
            <a:off x="3581112" y="3577932"/>
            <a:ext cx="95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ideal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733EA2-0FDA-DDBD-ABAB-3E34E5000738}"/>
              </a:ext>
            </a:extLst>
          </p:cNvPr>
          <p:cNvSpPr txBox="1"/>
          <p:nvPr/>
        </p:nvSpPr>
        <p:spPr>
          <a:xfrm>
            <a:off x="3662675" y="3851498"/>
            <a:ext cx="73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&lt;Z&gt;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930B90-B593-B9B9-E57B-866767EC3203}"/>
              </a:ext>
            </a:extLst>
          </p:cNvPr>
          <p:cNvSpPr txBox="1"/>
          <p:nvPr/>
        </p:nvSpPr>
        <p:spPr>
          <a:xfrm rot="16200000">
            <a:off x="173653" y="2401984"/>
            <a:ext cx="179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7799BF-1DBB-6BDB-C6AA-A7FF5626F44D}"/>
              </a:ext>
            </a:extLst>
          </p:cNvPr>
          <p:cNvGrpSpPr/>
          <p:nvPr/>
        </p:nvGrpSpPr>
        <p:grpSpPr>
          <a:xfrm>
            <a:off x="7762028" y="960313"/>
            <a:ext cx="3266390" cy="1712478"/>
            <a:chOff x="7801512" y="4631295"/>
            <a:chExt cx="3266390" cy="1712478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2BDA796-BBAD-78B5-4A99-4E8C09711928}"/>
                </a:ext>
              </a:extLst>
            </p:cNvPr>
            <p:cNvSpPr/>
            <p:nvPr/>
          </p:nvSpPr>
          <p:spPr>
            <a:xfrm>
              <a:off x="7801512" y="4631295"/>
              <a:ext cx="3266390" cy="1712478"/>
            </a:xfrm>
            <a:prstGeom prst="roundRect">
              <a:avLst/>
            </a:prstGeom>
            <a:solidFill>
              <a:srgbClr val="FFE5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Picture 97">
              <a:extLst>
                <a:ext uri="{FF2B5EF4-FFF2-40B4-BE49-F238E27FC236}">
                  <a16:creationId xmlns:a16="http://schemas.microsoft.com/office/drawing/2014/main" id="{448DCECC-272F-14ED-5C20-805D0EA663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7573" y="4751699"/>
              <a:ext cx="2689301" cy="1471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2917E1-BA2B-B3B2-DF12-8A033DD6670A}"/>
              </a:ext>
            </a:extLst>
          </p:cNvPr>
          <p:cNvGrpSpPr/>
          <p:nvPr/>
        </p:nvGrpSpPr>
        <p:grpSpPr>
          <a:xfrm>
            <a:off x="7750557" y="4483073"/>
            <a:ext cx="3271353" cy="1771216"/>
            <a:chOff x="7797201" y="1038186"/>
            <a:chExt cx="3271353" cy="1771216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CC617E60-D916-2016-E8CF-C8BEE473F238}"/>
                </a:ext>
              </a:extLst>
            </p:cNvPr>
            <p:cNvSpPr/>
            <p:nvPr/>
          </p:nvSpPr>
          <p:spPr>
            <a:xfrm>
              <a:off x="7797201" y="1038186"/>
              <a:ext cx="3271353" cy="1771216"/>
            </a:xfrm>
            <a:prstGeom prst="roundRect">
              <a:avLst/>
            </a:prstGeom>
            <a:solidFill>
              <a:srgbClr val="E5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Picture 99">
              <a:extLst>
                <a:ext uri="{FF2B5EF4-FFF2-40B4-BE49-F238E27FC236}">
                  <a16:creationId xmlns:a16="http://schemas.microsoft.com/office/drawing/2014/main" id="{0E8EDDC9-F7D1-7BE3-4981-838EFB3523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6213" y="1155782"/>
              <a:ext cx="2853328" cy="156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0E1E0A-73CA-BCD0-A966-5088AF83A6A1}"/>
              </a:ext>
            </a:extLst>
          </p:cNvPr>
          <p:cNvGrpSpPr/>
          <p:nvPr/>
        </p:nvGrpSpPr>
        <p:grpSpPr>
          <a:xfrm>
            <a:off x="7757062" y="2748783"/>
            <a:ext cx="3271353" cy="1658298"/>
            <a:chOff x="7796548" y="2915402"/>
            <a:chExt cx="3271353" cy="1658298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D83B5AFF-A550-B130-069C-F1F24BC59350}"/>
                </a:ext>
              </a:extLst>
            </p:cNvPr>
            <p:cNvSpPr/>
            <p:nvPr/>
          </p:nvSpPr>
          <p:spPr>
            <a:xfrm>
              <a:off x="7796548" y="2915402"/>
              <a:ext cx="3271353" cy="1658298"/>
            </a:xfrm>
            <a:prstGeom prst="roundRect">
              <a:avLst/>
            </a:prstGeom>
            <a:solidFill>
              <a:srgbClr val="E5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Picture 101">
              <a:extLst>
                <a:ext uri="{FF2B5EF4-FFF2-40B4-BE49-F238E27FC236}">
                  <a16:creationId xmlns:a16="http://schemas.microsoft.com/office/drawing/2014/main" id="{04C88B8F-0FF3-5BF1-FF0E-1BD163326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6588" y="2991760"/>
              <a:ext cx="2751272" cy="1505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5" name="Picture 105">
            <a:extLst>
              <a:ext uri="{FF2B5EF4-FFF2-40B4-BE49-F238E27FC236}">
                <a16:creationId xmlns:a16="http://schemas.microsoft.com/office/drawing/2014/main" id="{326BD279-876B-DA71-089A-8A3B63F46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59" y="4165219"/>
            <a:ext cx="6520770" cy="245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직선 연결선 135">
            <a:extLst>
              <a:ext uri="{FF2B5EF4-FFF2-40B4-BE49-F238E27FC236}">
                <a16:creationId xmlns:a16="http://schemas.microsoft.com/office/drawing/2014/main" id="{DE7BFD12-C127-16B9-87CD-C567665FA009}"/>
              </a:ext>
            </a:extLst>
          </p:cNvPr>
          <p:cNvCxnSpPr>
            <a:cxnSpLocks/>
          </p:cNvCxnSpPr>
          <p:nvPr/>
        </p:nvCxnSpPr>
        <p:spPr>
          <a:xfrm flipV="1">
            <a:off x="6745948" y="6217363"/>
            <a:ext cx="1004608" cy="294182"/>
          </a:xfrm>
          <a:prstGeom prst="line">
            <a:avLst/>
          </a:prstGeom>
          <a:ln w="25400"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138">
            <a:extLst>
              <a:ext uri="{FF2B5EF4-FFF2-40B4-BE49-F238E27FC236}">
                <a16:creationId xmlns:a16="http://schemas.microsoft.com/office/drawing/2014/main" id="{F1858B02-4D70-39B7-CFEC-C70FA911302C}"/>
              </a:ext>
            </a:extLst>
          </p:cNvPr>
          <p:cNvCxnSpPr>
            <a:cxnSpLocks/>
          </p:cNvCxnSpPr>
          <p:nvPr/>
        </p:nvCxnSpPr>
        <p:spPr>
          <a:xfrm flipH="1" flipV="1">
            <a:off x="6699022" y="4228980"/>
            <a:ext cx="1051534" cy="311823"/>
          </a:xfrm>
          <a:prstGeom prst="line">
            <a:avLst/>
          </a:prstGeom>
          <a:ln w="25400"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C2882F1-9F53-B0EA-1438-2AD20B1DD515}"/>
              </a:ext>
            </a:extLst>
          </p:cNvPr>
          <p:cNvSpPr txBox="1"/>
          <p:nvPr/>
        </p:nvSpPr>
        <p:spPr>
          <a:xfrm>
            <a:off x="254897" y="1364253"/>
            <a:ext cx="659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E283ED-3E96-B888-DBB6-D8720C445134}"/>
              </a:ext>
            </a:extLst>
          </p:cNvPr>
          <p:cNvSpPr txBox="1"/>
          <p:nvPr/>
        </p:nvSpPr>
        <p:spPr>
          <a:xfrm>
            <a:off x="370405" y="4248416"/>
            <a:ext cx="659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그림 1">
            <a:extLst>
              <a:ext uri="{FF2B5EF4-FFF2-40B4-BE49-F238E27FC236}">
                <a16:creationId xmlns:a16="http://schemas.microsoft.com/office/drawing/2014/main" id="{E957A3C3-BAD0-11E9-A667-5347C68D0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20" y="1389707"/>
            <a:ext cx="6702376" cy="23728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CAA6EE8-0338-545D-A212-4D736A8B0D45}"/>
              </a:ext>
            </a:extLst>
          </p:cNvPr>
          <p:cNvSpPr txBox="1"/>
          <p:nvPr/>
        </p:nvSpPr>
        <p:spPr>
          <a:xfrm>
            <a:off x="185696" y="242347"/>
            <a:ext cx="11121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The randomized compilation: </a:t>
            </a:r>
            <a:br>
              <a:rPr lang="en-US" altLang="ko-KR" sz="3200" dirty="0"/>
            </a:br>
            <a:r>
              <a:rPr lang="en-US" altLang="ko-KR" sz="3200" dirty="0"/>
              <a:t>trade-off between coherent and stochastic errors</a:t>
            </a:r>
            <a:endParaRPr lang="ko-KR" alt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557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4A83965-1915-2A8C-83BE-DFAC4FF9BE01}"/>
              </a:ext>
            </a:extLst>
          </p:cNvPr>
          <p:cNvGrpSpPr/>
          <p:nvPr/>
        </p:nvGrpSpPr>
        <p:grpSpPr>
          <a:xfrm>
            <a:off x="258758" y="1422401"/>
            <a:ext cx="11674484" cy="4862616"/>
            <a:chOff x="352416" y="1748801"/>
            <a:chExt cx="11451791" cy="46886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E00BE6D-2F39-2669-BFBE-78FC0CB3B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4131" y="4125859"/>
              <a:ext cx="7232351" cy="23115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E732C3-4F88-B1C7-02AB-ED0D24182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978" y="1814302"/>
              <a:ext cx="3390901" cy="236753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3AC18A4-7080-3E4D-EC49-81B367719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1281" y="2737692"/>
              <a:ext cx="4152926" cy="300023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510CC9A-57B0-E1D3-0A32-11FC3CAB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7305" y="1748801"/>
              <a:ext cx="3354620" cy="242350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006400-D6BD-5CA4-FE80-5B834C68F628}"/>
                </a:ext>
              </a:extLst>
            </p:cNvPr>
            <p:cNvSpPr txBox="1"/>
            <p:nvPr/>
          </p:nvSpPr>
          <p:spPr>
            <a:xfrm>
              <a:off x="352416" y="1940373"/>
              <a:ext cx="65434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ko-KR" altLang="en-US" sz="3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86C715-3211-4802-CA3B-7D836B502101}"/>
                </a:ext>
              </a:extLst>
            </p:cNvPr>
            <p:cNvSpPr txBox="1"/>
            <p:nvPr/>
          </p:nvSpPr>
          <p:spPr>
            <a:xfrm>
              <a:off x="3948472" y="1940373"/>
              <a:ext cx="6767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ko-KR" altLang="en-US" sz="3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C280AE-BC1A-7650-9FF5-4C0A21D7382A}"/>
                </a:ext>
              </a:extLst>
            </p:cNvPr>
            <p:cNvSpPr txBox="1"/>
            <p:nvPr/>
          </p:nvSpPr>
          <p:spPr>
            <a:xfrm>
              <a:off x="352416" y="4237811"/>
              <a:ext cx="65434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  <a:endParaRPr lang="ko-KR" altLang="en-US" sz="3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047930B-8B39-FF05-6B50-1F5729E31F68}"/>
                </a:ext>
              </a:extLst>
            </p:cNvPr>
            <p:cNvSpPr txBox="1"/>
            <p:nvPr/>
          </p:nvSpPr>
          <p:spPr>
            <a:xfrm>
              <a:off x="7506724" y="2972127"/>
              <a:ext cx="6767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(d)</a:t>
              </a:r>
              <a:endParaRPr lang="ko-KR" altLang="en-US" sz="3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544D66-1169-E22A-A01F-E2F645E02824}"/>
                </a:ext>
              </a:extLst>
            </p:cNvPr>
            <p:cNvSpPr/>
            <p:nvPr/>
          </p:nvSpPr>
          <p:spPr>
            <a:xfrm>
              <a:off x="2804160" y="4299857"/>
              <a:ext cx="1942011" cy="203780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0A253-D645-E4D2-A80A-9E585648436A}"/>
                </a:ext>
              </a:extLst>
            </p:cNvPr>
            <p:cNvSpPr/>
            <p:nvPr/>
          </p:nvSpPr>
          <p:spPr>
            <a:xfrm>
              <a:off x="5730241" y="4299857"/>
              <a:ext cx="2020388" cy="203780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35BEA5-60CC-8144-1994-17BF954B070C}"/>
                </a:ext>
              </a:extLst>
            </p:cNvPr>
            <p:cNvSpPr/>
            <p:nvPr/>
          </p:nvSpPr>
          <p:spPr>
            <a:xfrm>
              <a:off x="1284515" y="4299857"/>
              <a:ext cx="1066799" cy="203780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8780D73-2F01-BCEE-8BA5-714C91B32039}"/>
              </a:ext>
            </a:extLst>
          </p:cNvPr>
          <p:cNvSpPr txBox="1"/>
          <p:nvPr/>
        </p:nvSpPr>
        <p:spPr>
          <a:xfrm>
            <a:off x="97970" y="114299"/>
            <a:ext cx="11359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How can we implement randomized compiling on the IBM backend?</a:t>
            </a:r>
            <a:endParaRPr lang="ko-KR" alt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29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326</Words>
  <Application>Microsoft Office PowerPoint</Application>
  <PresentationFormat>와이드스크린</PresentationFormat>
  <Paragraphs>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테마</vt:lpstr>
      <vt:lpstr>Error mitigation for reliable quantum computation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mitigation for reliable quantum computation</dc:title>
  <dc:creator>184</dc:creator>
  <cp:lastModifiedBy>184</cp:lastModifiedBy>
  <cp:revision>8</cp:revision>
  <dcterms:created xsi:type="dcterms:W3CDTF">2022-06-28T13:54:57Z</dcterms:created>
  <dcterms:modified xsi:type="dcterms:W3CDTF">2022-06-29T02:46:35Z</dcterms:modified>
</cp:coreProperties>
</file>