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8" r:id="rId2"/>
    <p:sldId id="256" r:id="rId3"/>
    <p:sldId id="265" r:id="rId4"/>
    <p:sldId id="259" r:id="rId5"/>
    <p:sldId id="261" r:id="rId6"/>
    <p:sldId id="257" r:id="rId7"/>
    <p:sldId id="266" r:id="rId8"/>
    <p:sldId id="267" r:id="rId9"/>
    <p:sldId id="268" r:id="rId10"/>
    <p:sldId id="269" r:id="rId11"/>
    <p:sldId id="263" r:id="rId12"/>
    <p:sldId id="270" r:id="rId13"/>
    <p:sldId id="260" r:id="rId14"/>
    <p:sldId id="26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74" d="100"/>
          <a:sy n="74" d="100"/>
        </p:scale>
        <p:origin x="368" y="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5A102F-3798-4CDC-8664-0AFEA1F29945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4417BB-618F-4BE5-9792-F508318DB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879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" name="Google Shape;8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6" name="Google Shape;13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394310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6" name="Google Shape;13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568635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논문 제목</a:t>
            </a:r>
            <a:endParaRPr lang="en-US" altLang="ko-KR" dirty="0"/>
          </a:p>
          <a:p>
            <a:r>
              <a:rPr lang="en-US" altLang="ko-KR" dirty="0"/>
              <a:t>Quantum Poker—a game for quantum computers suitable for benchmarking error mitigation techniques on NISQ devices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3124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D7616C-478D-7C5F-DF8A-14A0AADB83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4577771-03B2-31B4-B341-56D07C7441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616AC8-F8FF-56E1-3987-52EA75F01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381EC-E26F-4DFB-832E-6401BA715F38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69073A-9A7F-E820-FD46-4FBF43B6E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D55E00-BEA7-E8FC-1A28-74557C04D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B86F9-7498-4DC1-B4C4-C43B7A2AC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841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A221F2-A05B-4A59-F14C-3B075E5BD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D7D143C-99B9-4202-6F87-2BF31DA733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BD1800-92C7-36C8-0CD6-EACBE331D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381EC-E26F-4DFB-832E-6401BA715F38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E55C03-4F84-D306-C3AF-A99D929C6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4E253E-1158-1DD9-3D43-4DA307237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B86F9-7498-4DC1-B4C4-C43B7A2AC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518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7698D0A-724B-DBFC-FED7-4E6AAF67E2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9211502-6290-08BA-24CD-2EF4279D82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2DB277-AD60-5EBB-2F7B-CB7CC2639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381EC-E26F-4DFB-832E-6401BA715F38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608E8F-F45B-2C70-8072-C686E05CF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EF677E-BE8F-7EAA-8518-4C2D7FEFC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B86F9-7498-4DC1-B4C4-C43B7A2AC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8331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31373740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1349338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701961-8077-2363-7474-9B15962E0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0E9CB3-C0D3-D935-2412-30DF5F8B7C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7F4FFE-68CA-562E-C9CB-84F409B72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381EC-E26F-4DFB-832E-6401BA715F38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15FA02-C95B-D183-A2EE-67B185A11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CD2DB9-856F-9091-78E0-E692C2509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B86F9-7498-4DC1-B4C4-C43B7A2AC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511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09D788-4478-B107-FDBF-16A4E71F8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198279-A0D6-4015-19A8-30CB36A0D8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79B189-73B3-41F4-A0A9-FFB8EAD74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381EC-E26F-4DFB-832E-6401BA715F38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44D3DA-B309-40A5-4D73-80BCC0585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C7A8CB-3EAF-F830-858D-D2A2C5D4A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B86F9-7498-4DC1-B4C4-C43B7A2AC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566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D2FAE0-9B44-71A5-71F8-351DBA49F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CB4297-B3B2-E611-E57B-CA5CE88C55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0CC95B8-F74D-8F49-EE83-C9750AA342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CB83D1-B432-88DB-FADA-F0DDD8B0C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381EC-E26F-4DFB-832E-6401BA715F38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D0B79AA-0A6E-7FAB-89F9-6C5767C21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8A165E-6C9C-1E47-A3F1-A1D122AA4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B86F9-7498-4DC1-B4C4-C43B7A2AC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974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17B9F3-7BDC-70CF-5376-1D590F275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A3CFE9-2DAE-4DB0-ADB2-1275934FA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8A469A-5A0B-8A16-1DBE-EA29AB06A1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DD11741-78AE-99F2-9FD5-99B8ADA6ED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7F025F1-C967-5773-6E6C-4A9FB3D6B5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F20258E-CB4C-9A7D-0DFF-7216EDC3E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381EC-E26F-4DFB-832E-6401BA715F38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1AAE25-E4D1-2A42-E6FA-22B0438C8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C24C5FA-870B-281E-9302-9927C656A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B86F9-7498-4DC1-B4C4-C43B7A2AC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011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A0192D-3DBA-A02A-CF12-1B459166B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C49940E-D559-B48F-6333-8B6EA1490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381EC-E26F-4DFB-832E-6401BA715F38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C576453-7267-A93E-B321-A76F91962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EF03A28-10A7-6C98-2BB2-7DBCA0736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B86F9-7498-4DC1-B4C4-C43B7A2AC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05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F9DB841-BE58-1D98-4968-19781F2AA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381EC-E26F-4DFB-832E-6401BA715F38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45CFBA9-BF1C-F9BD-413B-BC8D27E2F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681067-AA22-8A3F-3D6C-6C7F16759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B86F9-7498-4DC1-B4C4-C43B7A2AC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290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AF0F01-399F-4135-3F1C-64707A77D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149502-C427-6F45-1DBE-91CD6EC573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6336C92-645D-F360-BE88-F5ECC3D0EA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4D24C07-A6FA-F210-9C6A-9CAFE9E18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381EC-E26F-4DFB-832E-6401BA715F38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31E656-E029-F6A7-3E57-89496F7FD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E92998-1ED6-0BE0-400A-1699EB28C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B86F9-7498-4DC1-B4C4-C43B7A2AC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771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CBDB91-161D-EEE1-91C6-4E53DEF1D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C51672B-5341-399F-5F05-6B2C090312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06371DC-3201-F792-A78F-94905AEF51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BEAA77A-8F3C-B9FE-995A-05DC9C8BA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381EC-E26F-4DFB-832E-6401BA715F38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D288E8-0743-3A8A-A474-A5D362C39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B773A3-5F7E-8AC8-5787-7465D03C9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B86F9-7498-4DC1-B4C4-C43B7A2AC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064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0841587-1513-43CA-A6CC-B5D17AC62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20583D-B264-9F38-146B-49B2849CB6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9E8B63-D474-D1EA-4BD8-EA4436EE01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381EC-E26F-4DFB-832E-6401BA715F38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EC38DB-1598-945D-318D-DDBD2A91D1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D5BC92-AE78-1646-2CC3-14F1497336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6B86F9-7498-4DC1-B4C4-C43B7A2AC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471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18" Type="http://schemas.openxmlformats.org/officeDocument/2006/relationships/image" Target="../media/image38.png"/><Relationship Id="rId3" Type="http://schemas.openxmlformats.org/officeDocument/2006/relationships/image" Target="../media/image23.png"/><Relationship Id="rId21" Type="http://schemas.openxmlformats.org/officeDocument/2006/relationships/image" Target="../media/image41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17" Type="http://schemas.openxmlformats.org/officeDocument/2006/relationships/image" Target="../media/image37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36.png"/><Relationship Id="rId20" Type="http://schemas.openxmlformats.org/officeDocument/2006/relationships/image" Target="../media/image4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5" Type="http://schemas.openxmlformats.org/officeDocument/2006/relationships/image" Target="../media/image35.png"/><Relationship Id="rId10" Type="http://schemas.openxmlformats.org/officeDocument/2006/relationships/image" Target="../media/image30.png"/><Relationship Id="rId19" Type="http://schemas.openxmlformats.org/officeDocument/2006/relationships/image" Target="../media/image39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310.png"/><Relationship Id="rId4" Type="http://schemas.openxmlformats.org/officeDocument/2006/relationships/image" Target="../media/image2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7" Type="http://schemas.openxmlformats.org/officeDocument/2006/relationships/image" Target="../media/image6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311.png"/><Relationship Id="rId4" Type="http://schemas.openxmlformats.org/officeDocument/2006/relationships/image" Target="../media/image2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7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1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110.png"/><Relationship Id="rId5" Type="http://schemas.openxmlformats.org/officeDocument/2006/relationships/image" Target="../media/image13.png"/><Relationship Id="rId10" Type="http://schemas.openxmlformats.org/officeDocument/2006/relationships/image" Target="../media/image100.png"/><Relationship Id="rId4" Type="http://schemas.openxmlformats.org/officeDocument/2006/relationships/image" Target="../media/image12.png"/><Relationship Id="rId9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7" Type="http://schemas.openxmlformats.org/officeDocument/2006/relationships/image" Target="../media/image6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311.png"/><Relationship Id="rId4" Type="http://schemas.openxmlformats.org/officeDocument/2006/relationships/image" Target="../media/image2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>
            <a:spLocks noGrp="1"/>
          </p:cNvSpPr>
          <p:nvPr>
            <p:ph type="ctrTitle"/>
          </p:nvPr>
        </p:nvSpPr>
        <p:spPr>
          <a:xfrm>
            <a:off x="1524000" y="1401035"/>
            <a:ext cx="9144000" cy="906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111"/>
              <a:buFont typeface="Calibri"/>
              <a:buNone/>
            </a:pPr>
            <a:r>
              <a:rPr lang="en-US" b="1" dirty="0"/>
              <a:t>Problem 5 – GHZ state</a:t>
            </a:r>
            <a:endParaRPr b="1" dirty="0"/>
          </a:p>
        </p:txBody>
      </p:sp>
      <p:sp>
        <p:nvSpPr>
          <p:cNvPr id="85" name="Google Shape;85;p15"/>
          <p:cNvSpPr txBox="1">
            <a:spLocks noGrp="1"/>
          </p:cNvSpPr>
          <p:nvPr>
            <p:ph type="subTitle" idx="1"/>
          </p:nvPr>
        </p:nvSpPr>
        <p:spPr>
          <a:xfrm>
            <a:off x="2498500" y="3679312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0640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3200" dirty="0"/>
              <a:t>Team : </a:t>
            </a:r>
            <a:r>
              <a:rPr lang="en-US" sz="3200" dirty="0" err="1"/>
              <a:t>Bamsong</a:t>
            </a:r>
            <a:r>
              <a:rPr lang="ko-KR" altLang="en-US" sz="3200" dirty="0"/>
              <a:t>🌰</a:t>
            </a:r>
            <a:endParaRPr lang="en-US" dirty="0"/>
          </a:p>
          <a:p>
            <a:pPr marL="457200" lvl="0" indent="-40640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 err="1"/>
              <a:t>Jeongwon</a:t>
            </a:r>
            <a:r>
              <a:rPr lang="en-US" dirty="0"/>
              <a:t> Kim, </a:t>
            </a:r>
            <a:r>
              <a:rPr lang="en-US" dirty="0" err="1"/>
              <a:t>Beomgyu</a:t>
            </a:r>
            <a:r>
              <a:rPr lang="en-US" dirty="0"/>
              <a:t> Choi, </a:t>
            </a:r>
            <a:r>
              <a:rPr lang="en-US" dirty="0" err="1"/>
              <a:t>Jongwon</a:t>
            </a:r>
            <a:r>
              <a:rPr lang="en-US" dirty="0"/>
              <a:t> Park, </a:t>
            </a:r>
            <a:r>
              <a:rPr lang="en-US" dirty="0" err="1"/>
              <a:t>Doyoung</a:t>
            </a:r>
            <a:r>
              <a:rPr lang="en-US" dirty="0"/>
              <a:t> Kim</a:t>
            </a:r>
            <a:endParaRPr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FAB632D-98CC-914A-68A9-0886AE6CD0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61" t="19513" r="5939" b="17969"/>
          <a:stretch/>
        </p:blipFill>
        <p:spPr>
          <a:xfrm>
            <a:off x="8359802" y="5714584"/>
            <a:ext cx="3534571" cy="91696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9074BFF-7B96-E369-3865-701466B2A91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816" t="31168" r="16948" b="30935"/>
          <a:stretch/>
        </p:blipFill>
        <p:spPr>
          <a:xfrm>
            <a:off x="107324" y="5714584"/>
            <a:ext cx="3395730" cy="104318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86AA8FA4-6816-31DB-7682-6593F81017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914" y="4058895"/>
            <a:ext cx="4704787" cy="2343380"/>
          </a:xfrm>
          <a:prstGeom prst="rect">
            <a:avLst/>
          </a:prstGeom>
        </p:spPr>
      </p:pic>
      <p:sp>
        <p:nvSpPr>
          <p:cNvPr id="13" name="Google Shape;91;p1">
            <a:extLst>
              <a:ext uri="{FF2B5EF4-FFF2-40B4-BE49-F238E27FC236}">
                <a16:creationId xmlns:a16="http://schemas.microsoft.com/office/drawing/2014/main" id="{0C5C59EE-BA35-0A98-9952-E4DAD300EE90}"/>
              </a:ext>
            </a:extLst>
          </p:cNvPr>
          <p:cNvSpPr txBox="1"/>
          <p:nvPr/>
        </p:nvSpPr>
        <p:spPr>
          <a:xfrm>
            <a:off x="224165" y="73184"/>
            <a:ext cx="9768461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2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CNOT gate Pauli Twirling</a:t>
            </a:r>
            <a:endParaRPr lang="en-US" altLang="ko-KR" sz="3200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B7616EE-1577-2F2F-CE13-5E2224E889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24" y="887558"/>
            <a:ext cx="3422400" cy="2049011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35E471FA-D28A-A37A-BA9A-CD7B046B71F0}"/>
              </a:ext>
            </a:extLst>
          </p:cNvPr>
          <p:cNvGrpSpPr/>
          <p:nvPr/>
        </p:nvGrpSpPr>
        <p:grpSpPr>
          <a:xfrm>
            <a:off x="3624139" y="1164493"/>
            <a:ext cx="8496737" cy="1608619"/>
            <a:chOff x="2734749" y="159540"/>
            <a:chExt cx="6372553" cy="1206464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5518FB62-1CD9-6639-C8F4-80DAB49C8F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34749" y="159540"/>
              <a:ext cx="6372553" cy="952549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C68DD68-2DEB-EDB1-A44A-D36B7DAAEE7A}"/>
                </a:ext>
              </a:extLst>
            </p:cNvPr>
            <p:cNvSpPr txBox="1"/>
            <p:nvPr/>
          </p:nvSpPr>
          <p:spPr>
            <a:xfrm>
              <a:off x="2767879" y="1112089"/>
              <a:ext cx="6339423" cy="253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/>
                <a:t>Valid combination for Pauli-twirling of the CX gate</a:t>
              </a:r>
              <a:endParaRPr lang="ko-KR" altLang="en-US" sz="1600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2199CF07-6CA9-E0E5-E90A-E1AA3F7CDB55}"/>
              </a:ext>
            </a:extLst>
          </p:cNvPr>
          <p:cNvSpPr txBox="1"/>
          <p:nvPr/>
        </p:nvSpPr>
        <p:spPr>
          <a:xfrm>
            <a:off x="933698" y="3453945"/>
            <a:ext cx="5469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Pauli Twirling : Coherent error </a:t>
            </a:r>
            <a:r>
              <a:rPr lang="en-US" dirty="0">
                <a:sym typeface="Wingdings" panose="05000000000000000000" pitchFamily="2" charset="2"/>
              </a:rPr>
              <a:t> Stochastic error </a:t>
            </a:r>
          </a:p>
          <a:p>
            <a:endParaRPr 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160834A-3F17-C476-41E6-193DE1DB0E88}"/>
              </a:ext>
            </a:extLst>
          </p:cNvPr>
          <p:cNvSpPr txBox="1"/>
          <p:nvPr/>
        </p:nvSpPr>
        <p:spPr>
          <a:xfrm>
            <a:off x="8014952" y="4762152"/>
            <a:ext cx="2301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Error increase </a:t>
            </a:r>
            <a:r>
              <a:rPr lang="en-US" b="1" dirty="0"/>
              <a:t>linearly</a:t>
            </a:r>
            <a:r>
              <a:rPr lang="en-US" dirty="0"/>
              <a:t> with the system size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62" name="화살표: 오른쪽 61">
            <a:extLst>
              <a:ext uri="{FF2B5EF4-FFF2-40B4-BE49-F238E27FC236}">
                <a16:creationId xmlns:a16="http://schemas.microsoft.com/office/drawing/2014/main" id="{9DC7A2B6-4942-F53C-31EC-85BC2F30312A}"/>
              </a:ext>
            </a:extLst>
          </p:cNvPr>
          <p:cNvSpPr/>
          <p:nvPr/>
        </p:nvSpPr>
        <p:spPr>
          <a:xfrm>
            <a:off x="5756701" y="4829577"/>
            <a:ext cx="1906229" cy="64633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120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>
            <a:extLst>
              <a:ext uri="{FF2B5EF4-FFF2-40B4-BE49-F238E27FC236}">
                <a16:creationId xmlns:a16="http://schemas.microsoft.com/office/drawing/2014/main" id="{C3FE8CAC-E246-FE3D-93D3-D96F4884E3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950" y="902025"/>
            <a:ext cx="3422400" cy="2049011"/>
          </a:xfrm>
          <a:prstGeom prst="rect">
            <a:avLst/>
          </a:prstGeom>
        </p:spPr>
      </p:pic>
      <p:grpSp>
        <p:nvGrpSpPr>
          <p:cNvPr id="23" name="그룹 22">
            <a:extLst>
              <a:ext uri="{FF2B5EF4-FFF2-40B4-BE49-F238E27FC236}">
                <a16:creationId xmlns:a16="http://schemas.microsoft.com/office/drawing/2014/main" id="{5ED38CEF-4F26-0F75-D37B-ACA599B79CB8}"/>
              </a:ext>
            </a:extLst>
          </p:cNvPr>
          <p:cNvGrpSpPr/>
          <p:nvPr/>
        </p:nvGrpSpPr>
        <p:grpSpPr>
          <a:xfrm>
            <a:off x="3605111" y="1263718"/>
            <a:ext cx="8496737" cy="1608619"/>
            <a:chOff x="2734749" y="159540"/>
            <a:chExt cx="6372553" cy="1206464"/>
          </a:xfrm>
        </p:grpSpPr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1BD075EB-B26E-3E94-3EC8-678850688D7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34749" y="159540"/>
              <a:ext cx="6372553" cy="952549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6800CDC-A982-11B5-EE25-F721B786AB18}"/>
                </a:ext>
              </a:extLst>
            </p:cNvPr>
            <p:cNvSpPr txBox="1"/>
            <p:nvPr/>
          </p:nvSpPr>
          <p:spPr>
            <a:xfrm>
              <a:off x="2767879" y="1112089"/>
              <a:ext cx="6339423" cy="253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/>
                <a:t>Valid combination for Pauli-twirling of the CX gate</a:t>
              </a:r>
              <a:endParaRPr lang="ko-KR" altLang="en-US" sz="1600" dirty="0"/>
            </a:p>
          </p:txBody>
        </p:sp>
      </p:grpSp>
      <p:sp>
        <p:nvSpPr>
          <p:cNvPr id="76" name="Google Shape;91;p1">
            <a:extLst>
              <a:ext uri="{FF2B5EF4-FFF2-40B4-BE49-F238E27FC236}">
                <a16:creationId xmlns:a16="http://schemas.microsoft.com/office/drawing/2014/main" id="{D4FB1247-DD68-013A-8849-4A0F8C676B9B}"/>
              </a:ext>
            </a:extLst>
          </p:cNvPr>
          <p:cNvSpPr txBox="1"/>
          <p:nvPr/>
        </p:nvSpPr>
        <p:spPr>
          <a:xfrm>
            <a:off x="224165" y="73184"/>
            <a:ext cx="9768461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2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CNOT gate Pauli Twirling</a:t>
            </a:r>
            <a:endParaRPr lang="en-US" altLang="ko-KR" sz="3200" dirty="0"/>
          </a:p>
        </p:txBody>
      </p: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804EA4F8-49EA-A6A0-64C4-5BCC27A3AC23}"/>
              </a:ext>
            </a:extLst>
          </p:cNvPr>
          <p:cNvGrpSpPr/>
          <p:nvPr/>
        </p:nvGrpSpPr>
        <p:grpSpPr>
          <a:xfrm>
            <a:off x="715718" y="3312729"/>
            <a:ext cx="8598251" cy="3228681"/>
            <a:chOff x="1673048" y="3195142"/>
            <a:chExt cx="8598251" cy="3228681"/>
          </a:xfrm>
        </p:grpSpPr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394CAAC2-0D3C-C3EE-2E68-E6AB19E5271C}"/>
                </a:ext>
              </a:extLst>
            </p:cNvPr>
            <p:cNvGrpSpPr/>
            <p:nvPr/>
          </p:nvGrpSpPr>
          <p:grpSpPr>
            <a:xfrm>
              <a:off x="1673048" y="3195142"/>
              <a:ext cx="8598251" cy="3228681"/>
              <a:chOff x="303595" y="1847380"/>
              <a:chExt cx="8598251" cy="3228681"/>
            </a:xfrm>
          </p:grpSpPr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55066CA0-1054-62A4-B78F-98B644D147CB}"/>
                  </a:ext>
                </a:extLst>
              </p:cNvPr>
              <p:cNvSpPr txBox="1"/>
              <p:nvPr/>
            </p:nvSpPr>
            <p:spPr>
              <a:xfrm>
                <a:off x="2602077" y="1929582"/>
                <a:ext cx="400128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16 Pauli-twirling combination resulted by QST</a:t>
                </a:r>
                <a:endParaRPr lang="ko-KR" altLang="en-US" dirty="0"/>
              </a:p>
            </p:txBody>
          </p:sp>
          <p:pic>
            <p:nvPicPr>
              <p:cNvPr id="79" name="그림 78">
                <a:extLst>
                  <a:ext uri="{FF2B5EF4-FFF2-40B4-BE49-F238E27FC236}">
                    <a16:creationId xmlns:a16="http://schemas.microsoft.com/office/drawing/2014/main" id="{2BB708F7-9C42-15CC-9C90-E0B90EFD68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2234" y="2289039"/>
                <a:ext cx="1381030" cy="650831"/>
              </a:xfrm>
              <a:prstGeom prst="rect">
                <a:avLst/>
              </a:prstGeom>
            </p:spPr>
          </p:pic>
          <p:pic>
            <p:nvPicPr>
              <p:cNvPr id="80" name="그림 79">
                <a:extLst>
                  <a:ext uri="{FF2B5EF4-FFF2-40B4-BE49-F238E27FC236}">
                    <a16:creationId xmlns:a16="http://schemas.microsoft.com/office/drawing/2014/main" id="{47028712-A79C-8931-A788-2C60CEC1FD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137303" y="2279272"/>
                <a:ext cx="1381030" cy="650832"/>
              </a:xfrm>
              <a:prstGeom prst="rect">
                <a:avLst/>
              </a:prstGeom>
            </p:spPr>
          </p:pic>
          <p:pic>
            <p:nvPicPr>
              <p:cNvPr id="81" name="그림 80">
                <a:extLst>
                  <a:ext uri="{FF2B5EF4-FFF2-40B4-BE49-F238E27FC236}">
                    <a16:creationId xmlns:a16="http://schemas.microsoft.com/office/drawing/2014/main" id="{DD302BBC-BD7F-5739-67A4-FE7BF50002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520963" y="2269506"/>
                <a:ext cx="1381030" cy="650832"/>
              </a:xfrm>
              <a:prstGeom prst="rect">
                <a:avLst/>
              </a:prstGeom>
            </p:spPr>
          </p:pic>
          <p:pic>
            <p:nvPicPr>
              <p:cNvPr id="82" name="그림 81">
                <a:extLst>
                  <a:ext uri="{FF2B5EF4-FFF2-40B4-BE49-F238E27FC236}">
                    <a16:creationId xmlns:a16="http://schemas.microsoft.com/office/drawing/2014/main" id="{C20522DA-203F-4FA6-3AE2-A3F84F10C8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79110" y="2267228"/>
                <a:ext cx="1381030" cy="650830"/>
              </a:xfrm>
              <a:prstGeom prst="rect">
                <a:avLst/>
              </a:prstGeom>
            </p:spPr>
          </p:pic>
          <p:pic>
            <p:nvPicPr>
              <p:cNvPr id="83" name="그림 82">
                <a:extLst>
                  <a:ext uri="{FF2B5EF4-FFF2-40B4-BE49-F238E27FC236}">
                    <a16:creationId xmlns:a16="http://schemas.microsoft.com/office/drawing/2014/main" id="{6E3B8691-467A-5751-8E2A-A14235CE74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925058" y="2229811"/>
                <a:ext cx="1484658" cy="680757"/>
              </a:xfrm>
              <a:prstGeom prst="rect">
                <a:avLst/>
              </a:prstGeom>
            </p:spPr>
          </p:pic>
          <p:pic>
            <p:nvPicPr>
              <p:cNvPr id="84" name="그림 83">
                <a:extLst>
                  <a:ext uri="{FF2B5EF4-FFF2-40B4-BE49-F238E27FC236}">
                    <a16:creationId xmlns:a16="http://schemas.microsoft.com/office/drawing/2014/main" id="{0C5F0436-6D0C-504F-BE17-9B69EDEBB2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391163" y="2229367"/>
                <a:ext cx="1401999" cy="660712"/>
              </a:xfrm>
              <a:prstGeom prst="rect">
                <a:avLst/>
              </a:prstGeom>
            </p:spPr>
          </p:pic>
          <p:pic>
            <p:nvPicPr>
              <p:cNvPr id="85" name="그림 84">
                <a:extLst>
                  <a:ext uri="{FF2B5EF4-FFF2-40B4-BE49-F238E27FC236}">
                    <a16:creationId xmlns:a16="http://schemas.microsoft.com/office/drawing/2014/main" id="{23977219-BDC5-3EFF-7935-D56A1D9E9A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79111" y="3180618"/>
                <a:ext cx="1377768" cy="649293"/>
              </a:xfrm>
              <a:prstGeom prst="rect">
                <a:avLst/>
              </a:prstGeom>
            </p:spPr>
          </p:pic>
          <p:pic>
            <p:nvPicPr>
              <p:cNvPr id="86" name="그림 85">
                <a:extLst>
                  <a:ext uri="{FF2B5EF4-FFF2-40B4-BE49-F238E27FC236}">
                    <a16:creationId xmlns:a16="http://schemas.microsoft.com/office/drawing/2014/main" id="{DD84F99C-8799-15A0-B20A-E865A4366D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752234" y="3194723"/>
                <a:ext cx="1377768" cy="649293"/>
              </a:xfrm>
              <a:prstGeom prst="rect">
                <a:avLst/>
              </a:prstGeom>
            </p:spPr>
          </p:pic>
          <p:pic>
            <p:nvPicPr>
              <p:cNvPr id="87" name="그림 86">
                <a:extLst>
                  <a:ext uri="{FF2B5EF4-FFF2-40B4-BE49-F238E27FC236}">
                    <a16:creationId xmlns:a16="http://schemas.microsoft.com/office/drawing/2014/main" id="{39BE003A-12DA-6679-F7D7-64FA706D58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137303" y="3208827"/>
                <a:ext cx="1377768" cy="649293"/>
              </a:xfrm>
              <a:prstGeom prst="rect">
                <a:avLst/>
              </a:prstGeom>
            </p:spPr>
          </p:pic>
          <p:pic>
            <p:nvPicPr>
              <p:cNvPr id="88" name="그림 87">
                <a:extLst>
                  <a:ext uri="{FF2B5EF4-FFF2-40B4-BE49-F238E27FC236}">
                    <a16:creationId xmlns:a16="http://schemas.microsoft.com/office/drawing/2014/main" id="{B832613A-8281-49B1-7EDE-4054B8A615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520963" y="3166608"/>
                <a:ext cx="1416246" cy="667427"/>
              </a:xfrm>
              <a:prstGeom prst="rect">
                <a:avLst/>
              </a:prstGeom>
            </p:spPr>
          </p:pic>
          <p:pic>
            <p:nvPicPr>
              <p:cNvPr id="89" name="그림 88">
                <a:extLst>
                  <a:ext uri="{FF2B5EF4-FFF2-40B4-BE49-F238E27FC236}">
                    <a16:creationId xmlns:a16="http://schemas.microsoft.com/office/drawing/2014/main" id="{05C22C7C-9EB4-6E88-D373-C880206A1B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925058" y="3154730"/>
                <a:ext cx="1446177" cy="681532"/>
              </a:xfrm>
              <a:prstGeom prst="rect">
                <a:avLst/>
              </a:prstGeom>
            </p:spPr>
          </p:pic>
          <p:pic>
            <p:nvPicPr>
              <p:cNvPr id="90" name="그림 89">
                <a:extLst>
                  <a:ext uri="{FF2B5EF4-FFF2-40B4-BE49-F238E27FC236}">
                    <a16:creationId xmlns:a16="http://schemas.microsoft.com/office/drawing/2014/main" id="{3A1C8459-3F47-DB4F-E218-B1E350077D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372611" y="3148378"/>
                <a:ext cx="1439104" cy="678199"/>
              </a:xfrm>
              <a:prstGeom prst="rect">
                <a:avLst/>
              </a:prstGeom>
            </p:spPr>
          </p:pic>
          <p:pic>
            <p:nvPicPr>
              <p:cNvPr id="91" name="그림 90">
                <a:extLst>
                  <a:ext uri="{FF2B5EF4-FFF2-40B4-BE49-F238E27FC236}">
                    <a16:creationId xmlns:a16="http://schemas.microsoft.com/office/drawing/2014/main" id="{F9E132EF-3094-FC01-23D3-1A39B70C3E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79110" y="4098869"/>
                <a:ext cx="1364247" cy="648303"/>
              </a:xfrm>
              <a:prstGeom prst="rect">
                <a:avLst/>
              </a:prstGeom>
            </p:spPr>
          </p:pic>
          <p:pic>
            <p:nvPicPr>
              <p:cNvPr id="92" name="그림 91">
                <a:extLst>
                  <a:ext uri="{FF2B5EF4-FFF2-40B4-BE49-F238E27FC236}">
                    <a16:creationId xmlns:a16="http://schemas.microsoft.com/office/drawing/2014/main" id="{C40A49CA-CAE4-ECE4-432D-0E8AFEC59A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752234" y="4113634"/>
                <a:ext cx="1376214" cy="648560"/>
              </a:xfrm>
              <a:prstGeom prst="rect">
                <a:avLst/>
              </a:prstGeom>
            </p:spPr>
          </p:pic>
          <p:pic>
            <p:nvPicPr>
              <p:cNvPr id="93" name="그림 92">
                <a:extLst>
                  <a:ext uri="{FF2B5EF4-FFF2-40B4-BE49-F238E27FC236}">
                    <a16:creationId xmlns:a16="http://schemas.microsoft.com/office/drawing/2014/main" id="{D1E298AE-84A5-7212-A372-37D3FD31FE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137303" y="4127179"/>
                <a:ext cx="1376214" cy="648560"/>
              </a:xfrm>
              <a:prstGeom prst="rect">
                <a:avLst/>
              </a:prstGeom>
            </p:spPr>
          </p:pic>
          <p:pic>
            <p:nvPicPr>
              <p:cNvPr id="94" name="그림 93">
                <a:extLst>
                  <a:ext uri="{FF2B5EF4-FFF2-40B4-BE49-F238E27FC236}">
                    <a16:creationId xmlns:a16="http://schemas.microsoft.com/office/drawing/2014/main" id="{D34425B8-95FB-C9F7-0054-A20EF79221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520963" y="4113634"/>
                <a:ext cx="1405374" cy="662302"/>
              </a:xfrm>
              <a:prstGeom prst="rect">
                <a:avLst/>
              </a:prstGeom>
            </p:spPr>
          </p:pic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CC1065C0-BF2D-084B-1254-C6A839260D05}"/>
                  </a:ext>
                </a:extLst>
              </p:cNvPr>
              <p:cNvSpPr txBox="1"/>
              <p:nvPr/>
            </p:nvSpPr>
            <p:spPr>
              <a:xfrm>
                <a:off x="379111" y="2922471"/>
                <a:ext cx="138103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b="1" i="0" u="none" strike="noStrike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Fidelity</a:t>
                </a:r>
                <a:r>
                  <a:rPr lang="en-US" altLang="ko-KR" sz="1000" b="1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:</a:t>
                </a:r>
                <a:r>
                  <a:rPr lang="ko-KR" altLang="en-US" sz="1000" b="1" i="0" u="none" strike="noStrike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r>
                  <a:rPr lang="en-US" altLang="ko-KR" sz="1000" b="1" i="0" u="none" strike="noStrike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96.20%</a:t>
                </a:r>
                <a:endParaRPr lang="ko-KR" altLang="en-US" sz="1000" dirty="0"/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DF8A7474-6185-DF73-E430-7EF4F5FADF33}"/>
                  </a:ext>
                </a:extLst>
              </p:cNvPr>
              <p:cNvSpPr txBox="1"/>
              <p:nvPr/>
            </p:nvSpPr>
            <p:spPr>
              <a:xfrm>
                <a:off x="1752234" y="2922471"/>
                <a:ext cx="138103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b="1" i="0" u="none" strike="noStrike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Fidelity</a:t>
                </a:r>
                <a:r>
                  <a:rPr lang="en-US" altLang="ko-KR" sz="1000" b="1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:</a:t>
                </a:r>
                <a:r>
                  <a:rPr lang="ko-KR" altLang="en-US" sz="1000" b="1" i="0" u="none" strike="noStrike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r>
                  <a:rPr lang="en-US" altLang="ko-KR" sz="1000" b="1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95.04</a:t>
                </a:r>
                <a:r>
                  <a:rPr lang="en-US" altLang="ko-KR" sz="1000" b="1" i="0" u="none" strike="noStrike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%</a:t>
                </a:r>
                <a:endParaRPr lang="ko-KR" altLang="en-US" sz="1000" dirty="0"/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996C55D6-A3B1-B66D-2657-271B4F447844}"/>
                  </a:ext>
                </a:extLst>
              </p:cNvPr>
              <p:cNvSpPr txBox="1"/>
              <p:nvPr/>
            </p:nvSpPr>
            <p:spPr>
              <a:xfrm>
                <a:off x="3137303" y="2922471"/>
                <a:ext cx="138103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b="1" i="0" u="none" strike="noStrike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Fidelity</a:t>
                </a:r>
                <a:r>
                  <a:rPr lang="en-US" altLang="ko-KR" sz="1000" b="1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:</a:t>
                </a:r>
                <a:r>
                  <a:rPr lang="ko-KR" altLang="en-US" sz="1000" b="1" i="0" u="none" strike="noStrike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r>
                  <a:rPr lang="en-US" altLang="ko-KR" sz="1000" b="1" i="0" u="none" strike="noStrike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95.29%</a:t>
                </a:r>
                <a:endParaRPr lang="ko-KR" altLang="en-US" sz="1000" dirty="0"/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99C090A6-5589-0EFC-B12F-7496292C4947}"/>
                  </a:ext>
                </a:extLst>
              </p:cNvPr>
              <p:cNvSpPr txBox="1"/>
              <p:nvPr/>
            </p:nvSpPr>
            <p:spPr>
              <a:xfrm>
                <a:off x="4520963" y="2922471"/>
                <a:ext cx="138103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b="1" i="0" u="none" strike="noStrike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Fidelity</a:t>
                </a:r>
                <a:r>
                  <a:rPr lang="en-US" altLang="ko-KR" sz="1000" b="1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:</a:t>
                </a:r>
                <a:r>
                  <a:rPr lang="ko-KR" altLang="en-US" sz="1000" b="1" i="0" u="none" strike="noStrike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r>
                  <a:rPr lang="en-US" altLang="ko-KR" sz="1000" b="1" i="0" u="none" strike="noStrike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94.82%</a:t>
                </a:r>
                <a:endParaRPr lang="ko-KR" altLang="en-US" sz="1000" dirty="0"/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30BEB413-A516-69BF-BEF7-0FF9B2F32F2E}"/>
                  </a:ext>
                </a:extLst>
              </p:cNvPr>
              <p:cNvSpPr txBox="1"/>
              <p:nvPr/>
            </p:nvSpPr>
            <p:spPr>
              <a:xfrm>
                <a:off x="5925058" y="2922471"/>
                <a:ext cx="138103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b="1" i="0" u="none" strike="noStrike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Fidelity</a:t>
                </a:r>
                <a:r>
                  <a:rPr lang="en-US" altLang="ko-KR" sz="1000" b="1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:</a:t>
                </a:r>
                <a:r>
                  <a:rPr lang="ko-KR" altLang="en-US" sz="1000" b="1" i="0" u="none" strike="noStrike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r>
                  <a:rPr lang="en-US" altLang="ko-KR" sz="1000" b="1" i="0" u="none" strike="noStrike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96.58%</a:t>
                </a:r>
                <a:endParaRPr lang="ko-KR" altLang="en-US" sz="1000" dirty="0"/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2934E570-6B78-50A0-0857-A90502968E26}"/>
                  </a:ext>
                </a:extLst>
              </p:cNvPr>
              <p:cNvSpPr txBox="1"/>
              <p:nvPr/>
            </p:nvSpPr>
            <p:spPr>
              <a:xfrm>
                <a:off x="7372611" y="2925165"/>
                <a:ext cx="138103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b="1" i="0" u="none" strike="noStrike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Fidelity</a:t>
                </a:r>
                <a:r>
                  <a:rPr lang="en-US" altLang="ko-KR" sz="1000" b="1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:</a:t>
                </a:r>
                <a:r>
                  <a:rPr lang="ko-KR" altLang="en-US" sz="1000" b="1" i="0" u="none" strike="noStrike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r>
                  <a:rPr lang="en-US" altLang="ko-KR" sz="1000" b="1" i="0" u="none" strike="noStrike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94.94%</a:t>
                </a:r>
                <a:endParaRPr lang="ko-KR" altLang="en-US" sz="1000" dirty="0"/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3FAE6071-04C0-37CD-F0A6-E83B6D274DD5}"/>
                  </a:ext>
                </a:extLst>
              </p:cNvPr>
              <p:cNvSpPr txBox="1"/>
              <p:nvPr/>
            </p:nvSpPr>
            <p:spPr>
              <a:xfrm>
                <a:off x="372112" y="3827021"/>
                <a:ext cx="138103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b="1" i="0" u="none" strike="noStrike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Fidelity</a:t>
                </a:r>
                <a:r>
                  <a:rPr lang="en-US" altLang="ko-KR" sz="1000" b="1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:</a:t>
                </a:r>
                <a:r>
                  <a:rPr lang="ko-KR" altLang="en-US" sz="1000" b="1" i="0" u="none" strike="noStrike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r>
                  <a:rPr lang="en-US" altLang="ko-KR" sz="1000" b="1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95.16</a:t>
                </a:r>
                <a:r>
                  <a:rPr lang="en-US" altLang="ko-KR" sz="1000" b="1" i="0" u="none" strike="noStrike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%</a:t>
                </a:r>
                <a:endParaRPr lang="ko-KR" altLang="en-US" sz="1000" dirty="0"/>
              </a:p>
            </p:txBody>
          </p: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0514EF0F-B9C0-3A62-20F1-813DE91BFF9B}"/>
                  </a:ext>
                </a:extLst>
              </p:cNvPr>
              <p:cNvSpPr txBox="1"/>
              <p:nvPr/>
            </p:nvSpPr>
            <p:spPr>
              <a:xfrm>
                <a:off x="1752234" y="3827021"/>
                <a:ext cx="138103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b="1" i="0" u="none" strike="noStrike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Fidelity</a:t>
                </a:r>
                <a:r>
                  <a:rPr lang="en-US" altLang="ko-KR" sz="1000" b="1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:</a:t>
                </a:r>
                <a:r>
                  <a:rPr lang="ko-KR" altLang="en-US" sz="1000" b="1" i="0" u="none" strike="noStrike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r>
                  <a:rPr lang="en-US" altLang="ko-KR" sz="1000" b="1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95.57</a:t>
                </a:r>
                <a:r>
                  <a:rPr lang="en-US" altLang="ko-KR" sz="1000" b="1" i="0" u="none" strike="noStrike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%</a:t>
                </a:r>
                <a:endParaRPr lang="ko-KR" altLang="en-US" sz="1000" dirty="0"/>
              </a:p>
            </p:txBody>
          </p: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66E472F2-6C32-C890-07DB-E3AFC1E69501}"/>
                  </a:ext>
                </a:extLst>
              </p:cNvPr>
              <p:cNvSpPr txBox="1"/>
              <p:nvPr/>
            </p:nvSpPr>
            <p:spPr>
              <a:xfrm>
                <a:off x="3137303" y="3827021"/>
                <a:ext cx="138103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b="1" i="0" u="none" strike="noStrike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Fidelity</a:t>
                </a:r>
                <a:r>
                  <a:rPr lang="en-US" altLang="ko-KR" sz="1000" b="1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:</a:t>
                </a:r>
                <a:r>
                  <a:rPr lang="ko-KR" altLang="en-US" sz="1000" b="1" i="0" u="none" strike="noStrike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r>
                  <a:rPr lang="en-US" altLang="ko-KR" sz="1000" b="1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94.25</a:t>
                </a:r>
                <a:r>
                  <a:rPr lang="en-US" altLang="ko-KR" sz="1000" b="1" i="0" u="none" strike="noStrike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%</a:t>
                </a:r>
                <a:endParaRPr lang="ko-KR" altLang="en-US" sz="1000" dirty="0"/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0C3D0A9D-397E-0FBA-ED1E-871CDBCE8BB7}"/>
                  </a:ext>
                </a:extLst>
              </p:cNvPr>
              <p:cNvSpPr txBox="1"/>
              <p:nvPr/>
            </p:nvSpPr>
            <p:spPr>
              <a:xfrm>
                <a:off x="4520963" y="3827021"/>
                <a:ext cx="138103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b="1" i="0" u="none" strike="noStrike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Fidelity</a:t>
                </a:r>
                <a:r>
                  <a:rPr lang="en-US" altLang="ko-KR" sz="1000" b="1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:</a:t>
                </a:r>
                <a:r>
                  <a:rPr lang="ko-KR" altLang="en-US" sz="1000" b="1" i="0" u="none" strike="noStrike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r>
                  <a:rPr lang="en-US" altLang="ko-KR" sz="1000" b="1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95.11</a:t>
                </a:r>
                <a:r>
                  <a:rPr lang="en-US" altLang="ko-KR" sz="1000" b="1" i="0" u="none" strike="noStrike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%</a:t>
                </a:r>
                <a:endParaRPr lang="ko-KR" altLang="en-US" sz="1000" dirty="0"/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E42917AA-E88D-43D8-92D8-617A86371049}"/>
                  </a:ext>
                </a:extLst>
              </p:cNvPr>
              <p:cNvSpPr txBox="1"/>
              <p:nvPr/>
            </p:nvSpPr>
            <p:spPr>
              <a:xfrm>
                <a:off x="5925058" y="3827021"/>
                <a:ext cx="138103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b="1" i="0" u="none" strike="noStrike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Fidelity</a:t>
                </a:r>
                <a:r>
                  <a:rPr lang="en-US" altLang="ko-KR" sz="1000" b="1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:</a:t>
                </a:r>
                <a:r>
                  <a:rPr lang="ko-KR" altLang="en-US" sz="1000" b="1" i="0" u="none" strike="noStrike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r>
                  <a:rPr lang="en-US" altLang="ko-KR" sz="1000" b="1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96.36</a:t>
                </a:r>
                <a:r>
                  <a:rPr lang="en-US" altLang="ko-KR" sz="1000" b="1" i="0" u="none" strike="noStrike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%</a:t>
                </a:r>
                <a:endParaRPr lang="ko-KR" altLang="en-US" sz="1000" dirty="0"/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137FC69A-D4C2-F99B-464C-2564C95C5ADE}"/>
                  </a:ext>
                </a:extLst>
              </p:cNvPr>
              <p:cNvSpPr txBox="1"/>
              <p:nvPr/>
            </p:nvSpPr>
            <p:spPr>
              <a:xfrm>
                <a:off x="7372611" y="3827021"/>
                <a:ext cx="138103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b="1" i="0" u="none" strike="noStrike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Fidelity</a:t>
                </a:r>
                <a:r>
                  <a:rPr lang="en-US" altLang="ko-KR" sz="1000" b="1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:</a:t>
                </a:r>
                <a:r>
                  <a:rPr lang="ko-KR" altLang="en-US" sz="1000" b="1" i="0" u="none" strike="noStrike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r>
                  <a:rPr lang="en-US" altLang="ko-KR" sz="1000" b="1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95.68</a:t>
                </a:r>
                <a:r>
                  <a:rPr lang="en-US" altLang="ko-KR" sz="1000" b="1" i="0" u="none" strike="noStrike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%</a:t>
                </a:r>
                <a:endParaRPr lang="ko-KR" altLang="en-US" sz="1000" dirty="0"/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6D5A95B8-B3AF-ED7A-EF11-74BB517F609D}"/>
                  </a:ext>
                </a:extLst>
              </p:cNvPr>
              <p:cNvSpPr txBox="1"/>
              <p:nvPr/>
            </p:nvSpPr>
            <p:spPr>
              <a:xfrm>
                <a:off x="361441" y="4755079"/>
                <a:ext cx="138103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b="1" i="0" u="none" strike="noStrike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Fidelity</a:t>
                </a:r>
                <a:r>
                  <a:rPr lang="en-US" altLang="ko-KR" sz="1000" b="1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:</a:t>
                </a:r>
                <a:r>
                  <a:rPr lang="ko-KR" altLang="en-US" sz="1000" b="1" i="0" u="none" strike="noStrike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r>
                  <a:rPr lang="en-US" altLang="ko-KR" sz="1000" b="1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94.87</a:t>
                </a:r>
                <a:r>
                  <a:rPr lang="en-US" altLang="ko-KR" sz="1000" b="1" i="0" u="none" strike="noStrike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%</a:t>
                </a:r>
                <a:endParaRPr lang="ko-KR" altLang="en-US" sz="1000" dirty="0"/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E0649B86-2DE9-F136-CA5E-CB94C4A59179}"/>
                  </a:ext>
                </a:extLst>
              </p:cNvPr>
              <p:cNvSpPr txBox="1"/>
              <p:nvPr/>
            </p:nvSpPr>
            <p:spPr>
              <a:xfrm>
                <a:off x="1752234" y="4755079"/>
                <a:ext cx="138103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b="1" i="0" u="none" strike="noStrike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Fidelity</a:t>
                </a:r>
                <a:r>
                  <a:rPr lang="en-US" altLang="ko-KR" sz="1000" b="1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:</a:t>
                </a:r>
                <a:r>
                  <a:rPr lang="ko-KR" altLang="en-US" sz="1000" b="1" i="0" u="none" strike="noStrike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r>
                  <a:rPr lang="en-US" altLang="ko-KR" sz="1000" b="1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94.93</a:t>
                </a:r>
                <a:r>
                  <a:rPr lang="en-US" altLang="ko-KR" sz="1000" b="1" i="0" u="none" strike="noStrike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%</a:t>
                </a:r>
                <a:endParaRPr lang="ko-KR" altLang="en-US" sz="1000" dirty="0"/>
              </a:p>
            </p:txBody>
          </p: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1CEFEFF2-8FD7-136E-4303-CCFB9F9A0B71}"/>
                  </a:ext>
                </a:extLst>
              </p:cNvPr>
              <p:cNvSpPr txBox="1"/>
              <p:nvPr/>
            </p:nvSpPr>
            <p:spPr>
              <a:xfrm>
                <a:off x="3137303" y="4755079"/>
                <a:ext cx="138103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b="1" i="0" u="none" strike="noStrike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Fidelity</a:t>
                </a:r>
                <a:r>
                  <a:rPr lang="en-US" altLang="ko-KR" sz="1000" b="1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:</a:t>
                </a:r>
                <a:r>
                  <a:rPr lang="ko-KR" altLang="en-US" sz="1000" b="1" i="0" u="none" strike="noStrike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r>
                  <a:rPr lang="en-US" altLang="ko-KR" sz="1000" b="1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94.43</a:t>
                </a:r>
                <a:r>
                  <a:rPr lang="en-US" altLang="ko-KR" sz="1000" b="1" i="0" u="none" strike="noStrike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%</a:t>
                </a:r>
                <a:endParaRPr lang="ko-KR" altLang="en-US" sz="1000" dirty="0"/>
              </a:p>
            </p:txBody>
          </p: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5E9FCDDD-7EB7-DEF3-8ECC-1B207C43E988}"/>
                  </a:ext>
                </a:extLst>
              </p:cNvPr>
              <p:cNvSpPr txBox="1"/>
              <p:nvPr/>
            </p:nvSpPr>
            <p:spPr>
              <a:xfrm>
                <a:off x="4520963" y="4755079"/>
                <a:ext cx="138103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b="1" i="0" u="none" strike="noStrike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Fidelity</a:t>
                </a:r>
                <a:r>
                  <a:rPr lang="en-US" altLang="ko-KR" sz="1000" b="1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:</a:t>
                </a:r>
                <a:r>
                  <a:rPr lang="ko-KR" altLang="en-US" sz="1000" b="1" i="0" u="none" strike="noStrike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r>
                  <a:rPr lang="en-US" altLang="ko-KR" sz="1000" b="1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95.80</a:t>
                </a:r>
                <a:r>
                  <a:rPr lang="en-US" altLang="ko-KR" sz="1000" b="1" i="0" u="none" strike="noStrike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%</a:t>
                </a:r>
                <a:endParaRPr lang="ko-KR" altLang="en-US" sz="1000" dirty="0"/>
              </a:p>
            </p:txBody>
          </p:sp>
          <p:sp>
            <p:nvSpPr>
              <p:cNvPr id="111" name="직사각형 110">
                <a:extLst>
                  <a:ext uri="{FF2B5EF4-FFF2-40B4-BE49-F238E27FC236}">
                    <a16:creationId xmlns:a16="http://schemas.microsoft.com/office/drawing/2014/main" id="{B12B6990-73E0-F5B2-5122-17DA6207E295}"/>
                  </a:ext>
                </a:extLst>
              </p:cNvPr>
              <p:cNvSpPr/>
              <p:nvPr/>
            </p:nvSpPr>
            <p:spPr>
              <a:xfrm>
                <a:off x="303595" y="1847380"/>
                <a:ext cx="8598251" cy="322868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12" name="그림 111">
                <a:extLst>
                  <a:ext uri="{FF2B5EF4-FFF2-40B4-BE49-F238E27FC236}">
                    <a16:creationId xmlns:a16="http://schemas.microsoft.com/office/drawing/2014/main" id="{55F34689-6EB2-A0B8-D95E-4F604E831B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395346" y="4031663"/>
                <a:ext cx="1271576" cy="867549"/>
              </a:xfrm>
              <a:prstGeom prst="rect">
                <a:avLst/>
              </a:prstGeom>
            </p:spPr>
          </p:pic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5EE06E15-3711-026F-D042-0212169879C7}"/>
                  </a:ext>
                </a:extLst>
              </p:cNvPr>
              <p:cNvSpPr txBox="1"/>
              <p:nvPr/>
            </p:nvSpPr>
            <p:spPr>
              <a:xfrm>
                <a:off x="7430642" y="4746528"/>
                <a:ext cx="138103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b="1" i="0" u="none" strike="noStrike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Fidelity</a:t>
                </a:r>
                <a:r>
                  <a:rPr lang="en-US" altLang="ko-KR" sz="1000" b="1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:</a:t>
                </a:r>
                <a:r>
                  <a:rPr lang="ko-KR" altLang="en-US" sz="1000" b="1" i="0" u="none" strike="noStrike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r>
                  <a:rPr lang="en-US" altLang="ko-KR" sz="1000" b="1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94.82</a:t>
                </a:r>
                <a:r>
                  <a:rPr lang="en-US" altLang="ko-KR" sz="1000" b="1" i="0" u="none" strike="noStrike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%</a:t>
                </a:r>
                <a:endParaRPr lang="ko-KR" altLang="en-US" sz="1000" dirty="0"/>
              </a:p>
            </p:txBody>
          </p:sp>
        </p:grp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444F61F0-6B14-0F73-F6EF-35ADED64AFE1}"/>
                </a:ext>
              </a:extLst>
            </p:cNvPr>
            <p:cNvSpPr/>
            <p:nvPr/>
          </p:nvSpPr>
          <p:spPr>
            <a:xfrm>
              <a:off x="8965226" y="5511571"/>
              <a:ext cx="1143524" cy="81845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6" name="TextBox 115">
            <a:extLst>
              <a:ext uri="{FF2B5EF4-FFF2-40B4-BE49-F238E27FC236}">
                <a16:creationId xmlns:a16="http://schemas.microsoft.com/office/drawing/2014/main" id="{FE7FC27A-F4BF-E0C8-20DE-F996C35968BC}"/>
              </a:ext>
            </a:extLst>
          </p:cNvPr>
          <p:cNvSpPr txBox="1"/>
          <p:nvPr/>
        </p:nvSpPr>
        <p:spPr>
          <a:xfrm>
            <a:off x="9619219" y="4520909"/>
            <a:ext cx="24555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Pauli Twirling </a:t>
            </a:r>
          </a:p>
          <a:p>
            <a:r>
              <a:rPr lang="en-US" dirty="0"/>
              <a:t>Increase state fidelity!!</a:t>
            </a:r>
          </a:p>
        </p:txBody>
      </p:sp>
    </p:spTree>
    <p:extLst>
      <p:ext uri="{BB962C8B-B14F-4D97-AF65-F5344CB8AC3E}">
        <p14:creationId xmlns:p14="http://schemas.microsoft.com/office/powerpoint/2010/main" val="4370940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36E16554-AA36-09BA-9AF4-1D695A2F91A0}"/>
              </a:ext>
            </a:extLst>
          </p:cNvPr>
          <p:cNvGrpSpPr/>
          <p:nvPr/>
        </p:nvGrpSpPr>
        <p:grpSpPr>
          <a:xfrm>
            <a:off x="894735" y="778311"/>
            <a:ext cx="6658967" cy="2745188"/>
            <a:chOff x="452761" y="159795"/>
            <a:chExt cx="7506535" cy="3094602"/>
          </a:xfrm>
        </p:grpSpPr>
        <p:pic>
          <p:nvPicPr>
            <p:cNvPr id="5" name="그림 4" descr="스크린샷, 라인, 텍스트, 도표이(가) 표시된 사진&#10;&#10;자동 생성된 설명">
              <a:extLst>
                <a:ext uri="{FF2B5EF4-FFF2-40B4-BE49-F238E27FC236}">
                  <a16:creationId xmlns:a16="http://schemas.microsoft.com/office/drawing/2014/main" id="{E2D847DC-C923-CE05-3F65-6ADAF05D88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2761" y="428283"/>
              <a:ext cx="7084381" cy="2826114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5A7B5F4-7F5D-5443-F153-5FC92E11CEF1}"/>
                </a:ext>
              </a:extLst>
            </p:cNvPr>
            <p:cNvSpPr/>
            <p:nvPr/>
          </p:nvSpPr>
          <p:spPr>
            <a:xfrm>
              <a:off x="1500326" y="428283"/>
              <a:ext cx="4403324" cy="93215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425E11E-ADAD-D858-8B25-8E2A24A0548F}"/>
                </a:ext>
              </a:extLst>
            </p:cNvPr>
            <p:cNvSpPr txBox="1"/>
            <p:nvPr/>
          </p:nvSpPr>
          <p:spPr>
            <a:xfrm>
              <a:off x="6516211" y="159795"/>
              <a:ext cx="1443085" cy="346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Hadamard</a:t>
              </a:r>
              <a:endParaRPr lang="ko-KR" altLang="en-US" sz="1400" dirty="0"/>
            </a:p>
          </p:txBody>
        </p: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781130FE-BDA0-2A3D-8A2F-583AE639D2A1}"/>
                </a:ext>
              </a:extLst>
            </p:cNvPr>
            <p:cNvCxnSpPr>
              <a:cxnSpLocks/>
              <a:endCxn id="8" idx="1"/>
            </p:cNvCxnSpPr>
            <p:nvPr/>
          </p:nvCxnSpPr>
          <p:spPr>
            <a:xfrm flipV="1">
              <a:off x="5903650" y="333271"/>
              <a:ext cx="612562" cy="23490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15913544-D507-C473-51C8-BE48B46CBA64}"/>
              </a:ext>
            </a:extLst>
          </p:cNvPr>
          <p:cNvGrpSpPr/>
          <p:nvPr/>
        </p:nvGrpSpPr>
        <p:grpSpPr>
          <a:xfrm>
            <a:off x="999192" y="3871433"/>
            <a:ext cx="6450057" cy="2837643"/>
            <a:chOff x="0" y="483397"/>
            <a:chExt cx="9144000" cy="4022817"/>
          </a:xfrm>
        </p:grpSpPr>
        <p:pic>
          <p:nvPicPr>
            <p:cNvPr id="3" name="그림 2" descr="텍스트, 스크린샷, 라인, 도표이(가) 표시된 사진&#10;&#10;자동 생성된 설명">
              <a:extLst>
                <a:ext uri="{FF2B5EF4-FFF2-40B4-BE49-F238E27FC236}">
                  <a16:creationId xmlns:a16="http://schemas.microsoft.com/office/drawing/2014/main" id="{F3E9F97F-DED3-0326-CBEA-EE9D49DF24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637287"/>
              <a:ext cx="9144000" cy="3868927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7D353A6-E255-0517-E3AE-DD2231C6F3EE}"/>
                </a:ext>
              </a:extLst>
            </p:cNvPr>
            <p:cNvSpPr/>
            <p:nvPr/>
          </p:nvSpPr>
          <p:spPr>
            <a:xfrm>
              <a:off x="683579" y="978698"/>
              <a:ext cx="2059621" cy="93215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F9D3ABC-BCAC-FDEE-E0F3-AE25C4F26848}"/>
                </a:ext>
              </a:extLst>
            </p:cNvPr>
            <p:cNvSpPr txBox="1"/>
            <p:nvPr/>
          </p:nvSpPr>
          <p:spPr>
            <a:xfrm>
              <a:off x="5228949" y="483397"/>
              <a:ext cx="2343707" cy="4216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33" dirty="0"/>
                <a:t>Hadamard pulse</a:t>
              </a:r>
              <a:endParaRPr lang="ko-KR" altLang="en-US" sz="1333" dirty="0"/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B4191282-70F6-4A0B-81C7-F264795B7CF9}"/>
                </a:ext>
              </a:extLst>
            </p:cNvPr>
            <p:cNvCxnSpPr>
              <a:cxnSpLocks/>
              <a:stCxn id="9" idx="3"/>
              <a:endCxn id="11" idx="1"/>
            </p:cNvCxnSpPr>
            <p:nvPr/>
          </p:nvCxnSpPr>
          <p:spPr>
            <a:xfrm flipV="1">
              <a:off x="2743200" y="694242"/>
              <a:ext cx="2485750" cy="75053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56327CA-2BBC-B799-57D0-E4CD25600304}"/>
                </a:ext>
              </a:extLst>
            </p:cNvPr>
            <p:cNvSpPr/>
            <p:nvPr/>
          </p:nvSpPr>
          <p:spPr>
            <a:xfrm>
              <a:off x="2212018" y="1982337"/>
              <a:ext cx="3558465" cy="197710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037FAD5-777B-4863-5AB5-91D5650FD56F}"/>
                </a:ext>
              </a:extLst>
            </p:cNvPr>
            <p:cNvSpPr txBox="1"/>
            <p:nvPr/>
          </p:nvSpPr>
          <p:spPr>
            <a:xfrm>
              <a:off x="6172201" y="2110379"/>
              <a:ext cx="2089524" cy="4216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33" dirty="0"/>
                <a:t>Readout pulse</a:t>
              </a:r>
              <a:endParaRPr lang="ko-KR" altLang="en-US" sz="1333" dirty="0"/>
            </a:p>
          </p:txBody>
        </p: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F6E76DD0-1D78-EEF9-2949-C8E5ADF4D474}"/>
                </a:ext>
              </a:extLst>
            </p:cNvPr>
            <p:cNvCxnSpPr>
              <a:cxnSpLocks/>
              <a:stCxn id="13" idx="3"/>
              <a:endCxn id="14" idx="1"/>
            </p:cNvCxnSpPr>
            <p:nvPr/>
          </p:nvCxnSpPr>
          <p:spPr>
            <a:xfrm flipV="1">
              <a:off x="5770482" y="2321223"/>
              <a:ext cx="401719" cy="64966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" name="그림 19">
            <a:extLst>
              <a:ext uri="{FF2B5EF4-FFF2-40B4-BE49-F238E27FC236}">
                <a16:creationId xmlns:a16="http://schemas.microsoft.com/office/drawing/2014/main" id="{35D8E63E-E78C-5B82-EE18-FB400BEA35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1436" y="4878343"/>
            <a:ext cx="3835408" cy="151069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DC5D88B-C0BA-FD66-26D9-8314E5523058}"/>
              </a:ext>
            </a:extLst>
          </p:cNvPr>
          <p:cNvSpPr txBox="1"/>
          <p:nvPr/>
        </p:nvSpPr>
        <p:spPr>
          <a:xfrm>
            <a:off x="7931436" y="4344392"/>
            <a:ext cx="3835408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67" dirty="0"/>
              <a:t>Check Hadamard gate well-defined </a:t>
            </a:r>
            <a:endParaRPr lang="ko-KR" altLang="en-US" sz="1467" dirty="0"/>
          </a:p>
        </p:txBody>
      </p:sp>
      <p:sp>
        <p:nvSpPr>
          <p:cNvPr id="16" name="Google Shape;91;p1">
            <a:extLst>
              <a:ext uri="{FF2B5EF4-FFF2-40B4-BE49-F238E27FC236}">
                <a16:creationId xmlns:a16="http://schemas.microsoft.com/office/drawing/2014/main" id="{9AE74F99-BF05-646F-5121-A57D5794295C}"/>
              </a:ext>
            </a:extLst>
          </p:cNvPr>
          <p:cNvSpPr txBox="1"/>
          <p:nvPr/>
        </p:nvSpPr>
        <p:spPr>
          <a:xfrm>
            <a:off x="224165" y="73184"/>
            <a:ext cx="9768461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2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Hadamard gate circuit</a:t>
            </a:r>
            <a:endParaRPr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960480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81372E18-7CEE-7455-624A-A91986805CF9}"/>
              </a:ext>
            </a:extLst>
          </p:cNvPr>
          <p:cNvGrpSpPr/>
          <p:nvPr/>
        </p:nvGrpSpPr>
        <p:grpSpPr>
          <a:xfrm>
            <a:off x="761067" y="673049"/>
            <a:ext cx="6655900" cy="2320963"/>
            <a:chOff x="468322" y="-116317"/>
            <a:chExt cx="9324031" cy="3251360"/>
          </a:xfrm>
        </p:grpSpPr>
        <p:pic>
          <p:nvPicPr>
            <p:cNvPr id="3" name="그림 2" descr="스크린샷, 라인, 도표, 그래프이(가) 표시된 사진&#10;&#10;자동 생성된 설명">
              <a:extLst>
                <a:ext uri="{FF2B5EF4-FFF2-40B4-BE49-F238E27FC236}">
                  <a16:creationId xmlns:a16="http://schemas.microsoft.com/office/drawing/2014/main" id="{754A0385-E7D9-BC85-90A5-66A10E24A1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8322" y="428283"/>
              <a:ext cx="7175353" cy="2706760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5A7B5F4-7F5D-5443-F153-5FC92E11CEF1}"/>
                </a:ext>
              </a:extLst>
            </p:cNvPr>
            <p:cNvSpPr/>
            <p:nvPr/>
          </p:nvSpPr>
          <p:spPr>
            <a:xfrm>
              <a:off x="1500325" y="428283"/>
              <a:ext cx="4096607" cy="93215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425E11E-ADAD-D858-8B25-8E2A24A0548F}"/>
                </a:ext>
              </a:extLst>
            </p:cNvPr>
            <p:cNvSpPr txBox="1"/>
            <p:nvPr/>
          </p:nvSpPr>
          <p:spPr>
            <a:xfrm>
              <a:off x="4160790" y="-116317"/>
              <a:ext cx="1860307" cy="416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33" dirty="0"/>
                <a:t>Hadamard</a:t>
              </a:r>
              <a:endParaRPr lang="ko-KR" altLang="en-US" sz="1333" dirty="0"/>
            </a:p>
          </p:txBody>
        </p: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781130FE-BDA0-2A3D-8A2F-583AE639D2A1}"/>
                </a:ext>
              </a:extLst>
            </p:cNvPr>
            <p:cNvCxnSpPr>
              <a:cxnSpLocks/>
              <a:stCxn id="7" idx="0"/>
              <a:endCxn id="8" idx="1"/>
            </p:cNvCxnSpPr>
            <p:nvPr/>
          </p:nvCxnSpPr>
          <p:spPr>
            <a:xfrm flipV="1">
              <a:off x="3548630" y="92030"/>
              <a:ext cx="612161" cy="33625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4AEEE5E1-F35E-8006-8211-F9E7AD1B638E}"/>
                </a:ext>
              </a:extLst>
            </p:cNvPr>
            <p:cNvSpPr/>
            <p:nvPr/>
          </p:nvSpPr>
          <p:spPr>
            <a:xfrm>
              <a:off x="5865160" y="582171"/>
              <a:ext cx="562709" cy="93215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AF5C751-D9C3-942A-AC1C-8C97D7DAD151}"/>
                </a:ext>
              </a:extLst>
            </p:cNvPr>
            <p:cNvSpPr txBox="1"/>
            <p:nvPr/>
          </p:nvSpPr>
          <p:spPr>
            <a:xfrm>
              <a:off x="7956580" y="2372254"/>
              <a:ext cx="1835773" cy="416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33" dirty="0"/>
                <a:t>Plus CNOT</a:t>
              </a:r>
              <a:endParaRPr lang="ko-KR" altLang="en-US" sz="1333" dirty="0"/>
            </a:p>
          </p:txBody>
        </p: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D7DE40A2-FA9B-22E0-404F-C109F1668F1F}"/>
                </a:ext>
              </a:extLst>
            </p:cNvPr>
            <p:cNvCxnSpPr>
              <a:cxnSpLocks/>
              <a:stCxn id="12" idx="1"/>
              <a:endCxn id="9" idx="2"/>
            </p:cNvCxnSpPr>
            <p:nvPr/>
          </p:nvCxnSpPr>
          <p:spPr>
            <a:xfrm flipH="1" flipV="1">
              <a:off x="6146514" y="1514327"/>
              <a:ext cx="1810066" cy="106627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그림 4" descr="텍스트, 스크린샷, 도표, 그래프이(가) 표시된 사진&#10;&#10;자동 생성된 설명">
            <a:extLst>
              <a:ext uri="{FF2B5EF4-FFF2-40B4-BE49-F238E27FC236}">
                <a16:creationId xmlns:a16="http://schemas.microsoft.com/office/drawing/2014/main" id="{5C9026BF-B79C-5313-8A2C-4EDDF88C6A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390" y="3076966"/>
            <a:ext cx="4470839" cy="3687249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5B1DBC44-0BAF-7F71-1A63-1E26A6E85FA7}"/>
              </a:ext>
            </a:extLst>
          </p:cNvPr>
          <p:cNvSpPr/>
          <p:nvPr/>
        </p:nvSpPr>
        <p:spPr>
          <a:xfrm>
            <a:off x="1402154" y="3259500"/>
            <a:ext cx="576273" cy="6682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8BCFFF-FAAC-56B5-C177-44EEFEBAB366}"/>
              </a:ext>
            </a:extLst>
          </p:cNvPr>
          <p:cNvSpPr txBox="1"/>
          <p:nvPr/>
        </p:nvSpPr>
        <p:spPr>
          <a:xfrm>
            <a:off x="10145" y="4203740"/>
            <a:ext cx="1680144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33" dirty="0"/>
              <a:t>Hadamard pulse</a:t>
            </a:r>
            <a:endParaRPr lang="ko-KR" altLang="en-US" sz="1333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F1A220CD-17F7-FA25-7344-681F901F9697}"/>
              </a:ext>
            </a:extLst>
          </p:cNvPr>
          <p:cNvCxnSpPr>
            <a:cxnSpLocks/>
            <a:stCxn id="11" idx="2"/>
            <a:endCxn id="14" idx="0"/>
          </p:cNvCxnSpPr>
          <p:nvPr/>
        </p:nvCxnSpPr>
        <p:spPr>
          <a:xfrm flipH="1">
            <a:off x="850217" y="3927740"/>
            <a:ext cx="840074" cy="2760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0418212-7A58-AE43-5068-F9FFF1187B14}"/>
              </a:ext>
            </a:extLst>
          </p:cNvPr>
          <p:cNvSpPr/>
          <p:nvPr/>
        </p:nvSpPr>
        <p:spPr>
          <a:xfrm>
            <a:off x="2000037" y="3259501"/>
            <a:ext cx="1217377" cy="31526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7FB35D-E874-BD86-AB0E-B7D05C345486}"/>
              </a:ext>
            </a:extLst>
          </p:cNvPr>
          <p:cNvSpPr txBox="1"/>
          <p:nvPr/>
        </p:nvSpPr>
        <p:spPr>
          <a:xfrm>
            <a:off x="216316" y="5279644"/>
            <a:ext cx="1680144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33" dirty="0"/>
              <a:t>CNOT pulse</a:t>
            </a:r>
            <a:endParaRPr lang="ko-KR" altLang="en-US" sz="1333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B5DC9A5-F6C8-67F0-CDCC-1E71CEDEB8A6}"/>
              </a:ext>
            </a:extLst>
          </p:cNvPr>
          <p:cNvCxnSpPr>
            <a:cxnSpLocks/>
            <a:stCxn id="16" idx="1"/>
            <a:endCxn id="17" idx="0"/>
          </p:cNvCxnSpPr>
          <p:nvPr/>
        </p:nvCxnSpPr>
        <p:spPr>
          <a:xfrm flipH="1">
            <a:off x="1056388" y="4835825"/>
            <a:ext cx="943649" cy="4438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8793A76-A375-4A11-5E13-EFFEF956788B}"/>
              </a:ext>
            </a:extLst>
          </p:cNvPr>
          <p:cNvSpPr/>
          <p:nvPr/>
        </p:nvSpPr>
        <p:spPr>
          <a:xfrm>
            <a:off x="3282245" y="3537025"/>
            <a:ext cx="908456" cy="21835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6BB72D2-D932-EE37-657B-797867E69024}"/>
              </a:ext>
            </a:extLst>
          </p:cNvPr>
          <p:cNvSpPr txBox="1"/>
          <p:nvPr/>
        </p:nvSpPr>
        <p:spPr>
          <a:xfrm>
            <a:off x="5508101" y="4126516"/>
            <a:ext cx="1512809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33" dirty="0"/>
              <a:t>Readout pulse</a:t>
            </a:r>
            <a:endParaRPr lang="ko-KR" altLang="en-US" sz="1333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5195E2B7-2E1A-2645-9BA1-4C4B18D78389}"/>
              </a:ext>
            </a:extLst>
          </p:cNvPr>
          <p:cNvCxnSpPr>
            <a:cxnSpLocks/>
            <a:stCxn id="19" idx="3"/>
            <a:endCxn id="20" idx="1"/>
          </p:cNvCxnSpPr>
          <p:nvPr/>
        </p:nvCxnSpPr>
        <p:spPr>
          <a:xfrm flipV="1">
            <a:off x="4190701" y="4275243"/>
            <a:ext cx="1317400" cy="3535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그림 30">
            <a:extLst>
              <a:ext uri="{FF2B5EF4-FFF2-40B4-BE49-F238E27FC236}">
                <a16:creationId xmlns:a16="http://schemas.microsoft.com/office/drawing/2014/main" id="{E5671529-27EC-3C16-FFD0-281517A55D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0031" y="3153412"/>
            <a:ext cx="4203955" cy="1705605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7B046719-6CCB-0C1C-A83E-AF5237C43F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1460" y="4973926"/>
            <a:ext cx="4201096" cy="1493388"/>
          </a:xfrm>
          <a:prstGeom prst="rect">
            <a:avLst/>
          </a:prstGeom>
        </p:spPr>
      </p:pic>
      <p:sp>
        <p:nvSpPr>
          <p:cNvPr id="4" name="Google Shape;91;p1">
            <a:extLst>
              <a:ext uri="{FF2B5EF4-FFF2-40B4-BE49-F238E27FC236}">
                <a16:creationId xmlns:a16="http://schemas.microsoft.com/office/drawing/2014/main" id="{0BB4B111-9610-8A8F-AEBE-E533F3D95D4C}"/>
              </a:ext>
            </a:extLst>
          </p:cNvPr>
          <p:cNvSpPr txBox="1"/>
          <p:nvPr/>
        </p:nvSpPr>
        <p:spPr>
          <a:xfrm>
            <a:off x="224165" y="73184"/>
            <a:ext cx="9768461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2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Bell state circuit</a:t>
            </a:r>
            <a:endParaRPr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12795022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95439257-3B21-5D08-A991-2F333DB04C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3394" y="666328"/>
            <a:ext cx="7283669" cy="2911619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491EAFEA-0C3A-0498-CA97-4FBB4B88F8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3394" y="3710395"/>
            <a:ext cx="7283669" cy="293280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C0439D9-EC9F-FDB3-0E3C-6A979A13BC3C}"/>
              </a:ext>
            </a:extLst>
          </p:cNvPr>
          <p:cNvSpPr txBox="1"/>
          <p:nvPr/>
        </p:nvSpPr>
        <p:spPr>
          <a:xfrm>
            <a:off x="9362941" y="2107129"/>
            <a:ext cx="2446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 schedule </a:t>
            </a:r>
            <a:r>
              <a:rPr lang="en-US" dirty="0">
                <a:sym typeface="Wingdings" panose="05000000000000000000" pitchFamily="2" charset="2"/>
              </a:rPr>
              <a:t> calibration applied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1B6335-C42D-878E-F0DF-72E26284BA66}"/>
              </a:ext>
            </a:extLst>
          </p:cNvPr>
          <p:cNvSpPr txBox="1"/>
          <p:nvPr/>
        </p:nvSpPr>
        <p:spPr>
          <a:xfrm>
            <a:off x="9362941" y="4925456"/>
            <a:ext cx="2446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Without  schedule </a:t>
            </a:r>
            <a:r>
              <a:rPr lang="en-US" dirty="0">
                <a:sym typeface="Wingdings" panose="05000000000000000000" pitchFamily="2" charset="2"/>
              </a:rPr>
              <a:t> calibration not applied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11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91;p1">
            <a:extLst>
              <a:ext uri="{FF2B5EF4-FFF2-40B4-BE49-F238E27FC236}">
                <a16:creationId xmlns:a16="http://schemas.microsoft.com/office/drawing/2014/main" id="{4A510BB6-F6D0-1E05-F447-9D58EC69BD92}"/>
              </a:ext>
            </a:extLst>
          </p:cNvPr>
          <p:cNvSpPr txBox="1"/>
          <p:nvPr/>
        </p:nvSpPr>
        <p:spPr>
          <a:xfrm>
            <a:off x="357471" y="239451"/>
            <a:ext cx="9768461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Constructing GHZ State with minimal error</a:t>
            </a:r>
            <a:endParaRPr kumimoji="0" lang="en-US" altLang="ko-KR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9740BA95-70B2-24DD-A2D3-E875DEC46C06}"/>
              </a:ext>
            </a:extLst>
          </p:cNvPr>
          <p:cNvGrpSpPr/>
          <p:nvPr/>
        </p:nvGrpSpPr>
        <p:grpSpPr>
          <a:xfrm>
            <a:off x="854236" y="4355641"/>
            <a:ext cx="3746166" cy="1262414"/>
            <a:chOff x="1227173" y="1744103"/>
            <a:chExt cx="3360230" cy="1101953"/>
          </a:xfrm>
        </p:grpSpPr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id="{22D12FA3-1E27-CBAE-44ED-70B7AF77D2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27173" y="1744103"/>
              <a:ext cx="3360230" cy="1101953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9F3BE904-26F1-302B-F263-60892EDD2739}"/>
                    </a:ext>
                  </a:extLst>
                </p:cNvPr>
                <p:cNvSpPr/>
                <p:nvPr/>
              </p:nvSpPr>
              <p:spPr>
                <a:xfrm>
                  <a:off x="3143045" y="1835389"/>
                  <a:ext cx="274320" cy="24914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oMath>
                    </m:oMathPara>
                  </a14:m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9F3BE904-26F1-302B-F263-60892EDD273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3045" y="1835389"/>
                  <a:ext cx="274320" cy="249148"/>
                </a:xfrm>
                <a:prstGeom prst="rect">
                  <a:avLst/>
                </a:prstGeom>
                <a:blipFill>
                  <a:blip r:embed="rId3"/>
                  <a:stretch>
                    <a:fillRect l="-26667" b="-19512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0ADF7D10-D663-A617-D6BD-D2C5883A034F}"/>
                    </a:ext>
                  </a:extLst>
                </p:cNvPr>
                <p:cNvSpPr/>
                <p:nvPr/>
              </p:nvSpPr>
              <p:spPr>
                <a:xfrm>
                  <a:off x="4294752" y="1835389"/>
                  <a:ext cx="274320" cy="24914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oMath>
                    </m:oMathPara>
                  </a14:m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0ADF7D10-D663-A617-D6BD-D2C5883A034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94752" y="1835389"/>
                  <a:ext cx="274320" cy="249148"/>
                </a:xfrm>
                <a:prstGeom prst="rect">
                  <a:avLst/>
                </a:prstGeom>
                <a:blipFill>
                  <a:blip r:embed="rId4"/>
                  <a:stretch>
                    <a:fillRect l="-24444" b="-19512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117489F6-7A34-C9FE-7029-EC7F60485A17}"/>
              </a:ext>
            </a:extLst>
          </p:cNvPr>
          <p:cNvSpPr txBox="1"/>
          <p:nvPr/>
        </p:nvSpPr>
        <p:spPr>
          <a:xfrm>
            <a:off x="7010031" y="1596969"/>
            <a:ext cx="52159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Qubit part</a:t>
            </a:r>
          </a:p>
          <a:p>
            <a:r>
              <a:rPr lang="en-US" dirty="0"/>
              <a:t> Selecting optimal qubit mapping of low noise 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9BB66A-196F-2085-A628-FA7A2026B238}"/>
              </a:ext>
            </a:extLst>
          </p:cNvPr>
          <p:cNvSpPr txBox="1"/>
          <p:nvPr/>
        </p:nvSpPr>
        <p:spPr>
          <a:xfrm>
            <a:off x="7066209" y="4214316"/>
            <a:ext cx="521594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Gate part</a:t>
            </a:r>
          </a:p>
          <a:p>
            <a:r>
              <a:rPr lang="en-US" dirty="0"/>
              <a:t>Selecting best gate of low noise through </a:t>
            </a:r>
          </a:p>
          <a:p>
            <a:pPr marL="342900" indent="-342900">
              <a:buAutoNum type="arabicPeriod"/>
            </a:pPr>
            <a:r>
              <a:rPr lang="en-US" dirty="0"/>
              <a:t>Pulse Calibration</a:t>
            </a:r>
          </a:p>
          <a:p>
            <a:pPr marL="342900" indent="-342900">
              <a:buAutoNum type="arabicPeriod"/>
            </a:pPr>
            <a:r>
              <a:rPr lang="en-US" dirty="0"/>
              <a:t>Pauli Twirling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AF54AE93-DDF4-376D-B38A-987148296C4E}"/>
              </a:ext>
            </a:extLst>
          </p:cNvPr>
          <p:cNvGrpSpPr/>
          <p:nvPr/>
        </p:nvGrpSpPr>
        <p:grpSpPr>
          <a:xfrm>
            <a:off x="920903" y="1131492"/>
            <a:ext cx="3766715" cy="2775518"/>
            <a:chOff x="4497822" y="955024"/>
            <a:chExt cx="3766715" cy="2775518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0A11D88A-2E5A-5CE5-EB9A-EB76CEA77010}"/>
                </a:ext>
              </a:extLst>
            </p:cNvPr>
            <p:cNvGrpSpPr/>
            <p:nvPr/>
          </p:nvGrpSpPr>
          <p:grpSpPr>
            <a:xfrm>
              <a:off x="4497822" y="955024"/>
              <a:ext cx="3766715" cy="2775518"/>
              <a:chOff x="839490" y="1831171"/>
              <a:chExt cx="3766715" cy="2775518"/>
            </a:xfrm>
          </p:grpSpPr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911B8465-B593-97B7-E58C-80E760E3AAEB}"/>
                  </a:ext>
                </a:extLst>
              </p:cNvPr>
              <p:cNvGrpSpPr/>
              <p:nvPr/>
            </p:nvGrpSpPr>
            <p:grpSpPr>
              <a:xfrm>
                <a:off x="839490" y="1831171"/>
                <a:ext cx="3766715" cy="2775518"/>
                <a:chOff x="839490" y="1831171"/>
                <a:chExt cx="4271171" cy="3147229"/>
              </a:xfrm>
            </p:grpSpPr>
            <p:sp>
              <p:nvSpPr>
                <p:cNvPr id="25" name="직사각형 24">
                  <a:extLst>
                    <a:ext uri="{FF2B5EF4-FFF2-40B4-BE49-F238E27FC236}">
                      <a16:creationId xmlns:a16="http://schemas.microsoft.com/office/drawing/2014/main" id="{352611C3-B0BF-74AF-10ED-59055B06D130}"/>
                    </a:ext>
                  </a:extLst>
                </p:cNvPr>
                <p:cNvSpPr/>
                <p:nvPr/>
              </p:nvSpPr>
              <p:spPr>
                <a:xfrm>
                  <a:off x="839490" y="1831171"/>
                  <a:ext cx="4271171" cy="3147229"/>
                </a:xfrm>
                <a:prstGeom prst="rect">
                  <a:avLst/>
                </a:prstGeom>
                <a:noFill/>
                <a:ln w="317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6" name="직사각형 25">
                      <a:extLst>
                        <a:ext uri="{FF2B5EF4-FFF2-40B4-BE49-F238E27FC236}">
                          <a16:creationId xmlns:a16="http://schemas.microsoft.com/office/drawing/2014/main" id="{D3461C24-D1FB-BAC5-FCAE-30E4A9D0335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42988" y="1831171"/>
                      <a:ext cx="778854" cy="314722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q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</a:t>
                      </a:r>
                    </a:p>
                    <a:p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q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  <a:endParaRPr lang="en-US" altLang="ko-KR" sz="2400" b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  <a:p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q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</a:t>
                      </a:r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ko-K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⋮</m:t>
                            </m:r>
                          </m:oMath>
                        </m:oMathPara>
                      </a14:m>
                      <a:endParaRPr lang="en-US" altLang="ko-KR" sz="1600" b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ko-K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⋮</m:t>
                            </m:r>
                          </m:oMath>
                        </m:oMathPara>
                      </a14:m>
                      <a:endParaRPr lang="en-US" altLang="ko-KR" sz="1600" b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  <a:p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q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n-2</a:t>
                      </a:r>
                      <a:endParaRPr lang="en-US" altLang="ko-KR" sz="16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  <a:p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q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n-1</a:t>
                      </a:r>
                    </a:p>
                  </p:txBody>
                </p:sp>
              </mc:Choice>
              <mc:Fallback xmlns="">
                <p:sp>
                  <p:nvSpPr>
                    <p:cNvPr id="71" name="직사각형 70">
                      <a:extLst>
                        <a:ext uri="{FF2B5EF4-FFF2-40B4-BE49-F238E27FC236}">
                          <a16:creationId xmlns:a16="http://schemas.microsoft.com/office/drawing/2014/main" id="{830C0B2C-5693-ADA1-7B75-131F43BF6DC9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42988" y="1831171"/>
                      <a:ext cx="778854" cy="3147229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13274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pic>
            <p:nvPicPr>
              <p:cNvPr id="22" name="그림 21">
                <a:extLst>
                  <a:ext uri="{FF2B5EF4-FFF2-40B4-BE49-F238E27FC236}">
                    <a16:creationId xmlns:a16="http://schemas.microsoft.com/office/drawing/2014/main" id="{F8E08CF5-94AB-BB4F-6621-050ADEEFA6F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t="69141"/>
              <a:stretch/>
            </p:blipFill>
            <p:spPr>
              <a:xfrm>
                <a:off x="1705819" y="3692769"/>
                <a:ext cx="2671717" cy="774418"/>
              </a:xfrm>
              <a:prstGeom prst="rect">
                <a:avLst/>
              </a:prstGeom>
            </p:spPr>
          </p:pic>
          <p:pic>
            <p:nvPicPr>
              <p:cNvPr id="23" name="그림 22">
                <a:extLst>
                  <a:ext uri="{FF2B5EF4-FFF2-40B4-BE49-F238E27FC236}">
                    <a16:creationId xmlns:a16="http://schemas.microsoft.com/office/drawing/2014/main" id="{173A64B7-13BF-A019-6EF7-C4C7CFDA7BF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b="57756"/>
              <a:stretch/>
            </p:blipFill>
            <p:spPr>
              <a:xfrm>
                <a:off x="1714984" y="2105102"/>
                <a:ext cx="2671717" cy="1060130"/>
              </a:xfrm>
              <a:prstGeom prst="rect">
                <a:avLst/>
              </a:prstGeom>
            </p:spPr>
          </p:pic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389A8A4C-CCBB-906C-D381-D760CF1C9C61}"/>
                      </a:ext>
                    </a:extLst>
                  </p:cNvPr>
                  <p:cNvSpPr txBox="1"/>
                  <p:nvPr/>
                </p:nvSpPr>
                <p:spPr>
                  <a:xfrm>
                    <a:off x="3091004" y="3239108"/>
                    <a:ext cx="422031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2000" b="1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lang="en-US" altLang="ko-KR" sz="1600" b="1" dirty="0">
                      <a:solidFill>
                        <a:schemeClr val="accent5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389A8A4C-CCBB-906C-D381-D760CF1C9C6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91004" y="3239108"/>
                    <a:ext cx="422031" cy="40011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154A3747-B16B-1C77-4CBA-352D481A183E}"/>
                </a:ext>
              </a:extLst>
            </p:cNvPr>
            <p:cNvSpPr/>
            <p:nvPr/>
          </p:nvSpPr>
          <p:spPr>
            <a:xfrm>
              <a:off x="5321437" y="1233755"/>
              <a:ext cx="2728776" cy="2320461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A11250ED-3F49-AB7E-A912-B81E9494DC8A}"/>
                </a:ext>
              </a:extLst>
            </p:cNvPr>
            <p:cNvSpPr/>
            <p:nvPr/>
          </p:nvSpPr>
          <p:spPr>
            <a:xfrm>
              <a:off x="4676251" y="1233755"/>
              <a:ext cx="605307" cy="2320461"/>
            </a:xfrm>
            <a:prstGeom prst="rect">
              <a:avLst/>
            </a:prstGeom>
            <a:solidFill>
              <a:srgbClr val="FFC0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FA33D56A-500F-9B92-C0D1-9DDA98B893D8}"/>
              </a:ext>
            </a:extLst>
          </p:cNvPr>
          <p:cNvCxnSpPr>
            <a:cxnSpLocks/>
          </p:cNvCxnSpPr>
          <p:nvPr/>
        </p:nvCxnSpPr>
        <p:spPr>
          <a:xfrm flipV="1">
            <a:off x="1541172" y="1858854"/>
            <a:ext cx="5428980" cy="898345"/>
          </a:xfrm>
          <a:prstGeom prst="straightConnector1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83439A4-B6A3-4DAC-1FC1-E21275091367}"/>
              </a:ext>
            </a:extLst>
          </p:cNvPr>
          <p:cNvCxnSpPr>
            <a:cxnSpLocks/>
          </p:cNvCxnSpPr>
          <p:nvPr/>
        </p:nvCxnSpPr>
        <p:spPr>
          <a:xfrm>
            <a:off x="2190773" y="3389342"/>
            <a:ext cx="4819258" cy="1269359"/>
          </a:xfrm>
          <a:prstGeom prst="straightConnector1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5376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91;p1">
            <a:extLst>
              <a:ext uri="{FF2B5EF4-FFF2-40B4-BE49-F238E27FC236}">
                <a16:creationId xmlns:a16="http://schemas.microsoft.com/office/drawing/2014/main" id="{4A510BB6-F6D0-1E05-F447-9D58EC69BD92}"/>
              </a:ext>
            </a:extLst>
          </p:cNvPr>
          <p:cNvSpPr txBox="1"/>
          <p:nvPr/>
        </p:nvSpPr>
        <p:spPr>
          <a:xfrm>
            <a:off x="357471" y="239451"/>
            <a:ext cx="9768461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Constructing GHZ State with minimal error</a:t>
            </a:r>
            <a:endParaRPr kumimoji="0" lang="en-US" altLang="ko-KR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9740BA95-70B2-24DD-A2D3-E875DEC46C06}"/>
              </a:ext>
            </a:extLst>
          </p:cNvPr>
          <p:cNvGrpSpPr/>
          <p:nvPr/>
        </p:nvGrpSpPr>
        <p:grpSpPr>
          <a:xfrm>
            <a:off x="1573869" y="4318421"/>
            <a:ext cx="3052956" cy="1028810"/>
            <a:chOff x="1227173" y="1744103"/>
            <a:chExt cx="3360230" cy="1101953"/>
          </a:xfrm>
        </p:grpSpPr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id="{22D12FA3-1E27-CBAE-44ED-70B7AF77D2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27173" y="1744103"/>
              <a:ext cx="3360230" cy="1101953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9F3BE904-26F1-302B-F263-60892EDD2739}"/>
                    </a:ext>
                  </a:extLst>
                </p:cNvPr>
                <p:cNvSpPr/>
                <p:nvPr/>
              </p:nvSpPr>
              <p:spPr>
                <a:xfrm>
                  <a:off x="3143045" y="1835389"/>
                  <a:ext cx="274320" cy="24914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oMath>
                    </m:oMathPara>
                  </a14:m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9F3BE904-26F1-302B-F263-60892EDD273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3045" y="1835389"/>
                  <a:ext cx="274320" cy="249148"/>
                </a:xfrm>
                <a:prstGeom prst="rect">
                  <a:avLst/>
                </a:prstGeom>
                <a:blipFill>
                  <a:blip r:embed="rId3"/>
                  <a:stretch>
                    <a:fillRect l="-26667" b="-19512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0ADF7D10-D663-A617-D6BD-D2C5883A034F}"/>
                    </a:ext>
                  </a:extLst>
                </p:cNvPr>
                <p:cNvSpPr/>
                <p:nvPr/>
              </p:nvSpPr>
              <p:spPr>
                <a:xfrm>
                  <a:off x="4294752" y="1835389"/>
                  <a:ext cx="274320" cy="24914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oMath>
                    </m:oMathPara>
                  </a14:m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0ADF7D10-D663-A617-D6BD-D2C5883A034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94752" y="1835389"/>
                  <a:ext cx="274320" cy="249148"/>
                </a:xfrm>
                <a:prstGeom prst="rect">
                  <a:avLst/>
                </a:prstGeom>
                <a:blipFill>
                  <a:blip r:embed="rId4"/>
                  <a:stretch>
                    <a:fillRect l="-24444" b="-19512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117489F6-7A34-C9FE-7029-EC7F60485A17}"/>
              </a:ext>
            </a:extLst>
          </p:cNvPr>
          <p:cNvSpPr txBox="1"/>
          <p:nvPr/>
        </p:nvSpPr>
        <p:spPr>
          <a:xfrm>
            <a:off x="6970152" y="1548737"/>
            <a:ext cx="52159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&lt;Qubit part&gt;</a:t>
            </a:r>
          </a:p>
          <a:p>
            <a:r>
              <a:rPr lang="en-US" dirty="0"/>
              <a:t> Selecting optimal qubit mapping of low noise 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9BB66A-196F-2085-A628-FA7A2026B238}"/>
              </a:ext>
            </a:extLst>
          </p:cNvPr>
          <p:cNvSpPr txBox="1"/>
          <p:nvPr/>
        </p:nvSpPr>
        <p:spPr>
          <a:xfrm>
            <a:off x="7066209" y="3544608"/>
            <a:ext cx="521594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&lt;Gate part&gt;</a:t>
            </a:r>
          </a:p>
          <a:p>
            <a:r>
              <a:rPr lang="en-US" dirty="0"/>
              <a:t> Selecting best gate of low noise through</a:t>
            </a:r>
          </a:p>
          <a:p>
            <a:pPr marL="342900" indent="-342900">
              <a:buAutoNum type="arabicPeriod"/>
            </a:pPr>
            <a:r>
              <a:rPr lang="en-US" dirty="0"/>
              <a:t>Pulse calibration</a:t>
            </a:r>
          </a:p>
          <a:p>
            <a:pPr marL="342900" indent="-342900">
              <a:buAutoNum type="arabicPeriod"/>
            </a:pPr>
            <a:r>
              <a:rPr lang="en-US" dirty="0"/>
              <a:t>Pauli Twirling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AF54AE93-DDF4-376D-B38A-987148296C4E}"/>
              </a:ext>
            </a:extLst>
          </p:cNvPr>
          <p:cNvGrpSpPr/>
          <p:nvPr/>
        </p:nvGrpSpPr>
        <p:grpSpPr>
          <a:xfrm>
            <a:off x="1369189" y="1296593"/>
            <a:ext cx="3766715" cy="2775518"/>
            <a:chOff x="4497822" y="955024"/>
            <a:chExt cx="3766715" cy="2775518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0A11D88A-2E5A-5CE5-EB9A-EB76CEA77010}"/>
                </a:ext>
              </a:extLst>
            </p:cNvPr>
            <p:cNvGrpSpPr/>
            <p:nvPr/>
          </p:nvGrpSpPr>
          <p:grpSpPr>
            <a:xfrm>
              <a:off x="4497822" y="955024"/>
              <a:ext cx="3766715" cy="2775518"/>
              <a:chOff x="839490" y="1831171"/>
              <a:chExt cx="3766715" cy="2775518"/>
            </a:xfrm>
          </p:grpSpPr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911B8465-B593-97B7-E58C-80E760E3AAEB}"/>
                  </a:ext>
                </a:extLst>
              </p:cNvPr>
              <p:cNvGrpSpPr/>
              <p:nvPr/>
            </p:nvGrpSpPr>
            <p:grpSpPr>
              <a:xfrm>
                <a:off x="839490" y="1831171"/>
                <a:ext cx="3766715" cy="2775518"/>
                <a:chOff x="839490" y="1831171"/>
                <a:chExt cx="4271171" cy="3147229"/>
              </a:xfrm>
            </p:grpSpPr>
            <p:sp>
              <p:nvSpPr>
                <p:cNvPr id="25" name="직사각형 24">
                  <a:extLst>
                    <a:ext uri="{FF2B5EF4-FFF2-40B4-BE49-F238E27FC236}">
                      <a16:creationId xmlns:a16="http://schemas.microsoft.com/office/drawing/2014/main" id="{352611C3-B0BF-74AF-10ED-59055B06D130}"/>
                    </a:ext>
                  </a:extLst>
                </p:cNvPr>
                <p:cNvSpPr/>
                <p:nvPr/>
              </p:nvSpPr>
              <p:spPr>
                <a:xfrm>
                  <a:off x="839490" y="1831171"/>
                  <a:ext cx="4271171" cy="3147229"/>
                </a:xfrm>
                <a:prstGeom prst="rect">
                  <a:avLst/>
                </a:prstGeom>
                <a:noFill/>
                <a:ln w="317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6" name="직사각형 25">
                      <a:extLst>
                        <a:ext uri="{FF2B5EF4-FFF2-40B4-BE49-F238E27FC236}">
                          <a16:creationId xmlns:a16="http://schemas.microsoft.com/office/drawing/2014/main" id="{D3461C24-D1FB-BAC5-FCAE-30E4A9D0335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42988" y="1831171"/>
                      <a:ext cx="778854" cy="314722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q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</a:t>
                      </a:r>
                    </a:p>
                    <a:p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q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  <a:endParaRPr lang="en-US" altLang="ko-KR" sz="2400" b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  <a:p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q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</a:t>
                      </a:r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ko-K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⋮</m:t>
                            </m:r>
                          </m:oMath>
                        </m:oMathPara>
                      </a14:m>
                      <a:endParaRPr lang="en-US" altLang="ko-KR" sz="1600" b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ko-K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⋮</m:t>
                            </m:r>
                          </m:oMath>
                        </m:oMathPara>
                      </a14:m>
                      <a:endParaRPr lang="en-US" altLang="ko-KR" sz="1600" b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  <a:p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q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n-2</a:t>
                      </a:r>
                      <a:endParaRPr lang="en-US" altLang="ko-KR" sz="16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  <a:p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q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n-1</a:t>
                      </a:r>
                    </a:p>
                  </p:txBody>
                </p:sp>
              </mc:Choice>
              <mc:Fallback xmlns="">
                <p:sp>
                  <p:nvSpPr>
                    <p:cNvPr id="71" name="직사각형 70">
                      <a:extLst>
                        <a:ext uri="{FF2B5EF4-FFF2-40B4-BE49-F238E27FC236}">
                          <a16:creationId xmlns:a16="http://schemas.microsoft.com/office/drawing/2014/main" id="{830C0B2C-5693-ADA1-7B75-131F43BF6DC9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42988" y="1831171"/>
                      <a:ext cx="778854" cy="3147229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13274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pic>
            <p:nvPicPr>
              <p:cNvPr id="22" name="그림 21">
                <a:extLst>
                  <a:ext uri="{FF2B5EF4-FFF2-40B4-BE49-F238E27FC236}">
                    <a16:creationId xmlns:a16="http://schemas.microsoft.com/office/drawing/2014/main" id="{F8E08CF5-94AB-BB4F-6621-050ADEEFA6F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t="69141"/>
              <a:stretch/>
            </p:blipFill>
            <p:spPr>
              <a:xfrm>
                <a:off x="1705819" y="3692769"/>
                <a:ext cx="2671717" cy="774418"/>
              </a:xfrm>
              <a:prstGeom prst="rect">
                <a:avLst/>
              </a:prstGeom>
            </p:spPr>
          </p:pic>
          <p:pic>
            <p:nvPicPr>
              <p:cNvPr id="23" name="그림 22">
                <a:extLst>
                  <a:ext uri="{FF2B5EF4-FFF2-40B4-BE49-F238E27FC236}">
                    <a16:creationId xmlns:a16="http://schemas.microsoft.com/office/drawing/2014/main" id="{173A64B7-13BF-A019-6EF7-C4C7CFDA7BF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b="57756"/>
              <a:stretch/>
            </p:blipFill>
            <p:spPr>
              <a:xfrm>
                <a:off x="1714984" y="2105102"/>
                <a:ext cx="2671717" cy="1060130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389A8A4C-CCBB-906C-D381-D760CF1C9C61}"/>
                      </a:ext>
                    </a:extLst>
                  </p:cNvPr>
                  <p:cNvSpPr txBox="1"/>
                  <p:nvPr/>
                </p:nvSpPr>
                <p:spPr>
                  <a:xfrm>
                    <a:off x="3091004" y="3239108"/>
                    <a:ext cx="422031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2000" b="1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lang="en-US" altLang="ko-KR" sz="1600" b="1" dirty="0">
                      <a:solidFill>
                        <a:schemeClr val="accent5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389A8A4C-CCBB-906C-D381-D760CF1C9C6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91004" y="3239108"/>
                    <a:ext cx="422031" cy="40011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154A3747-B16B-1C77-4CBA-352D481A183E}"/>
                </a:ext>
              </a:extLst>
            </p:cNvPr>
            <p:cNvSpPr/>
            <p:nvPr/>
          </p:nvSpPr>
          <p:spPr>
            <a:xfrm>
              <a:off x="5321437" y="1233755"/>
              <a:ext cx="2728776" cy="2320461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A11250ED-3F49-AB7E-A912-B81E9494DC8A}"/>
                </a:ext>
              </a:extLst>
            </p:cNvPr>
            <p:cNvSpPr/>
            <p:nvPr/>
          </p:nvSpPr>
          <p:spPr>
            <a:xfrm>
              <a:off x="4676251" y="1233755"/>
              <a:ext cx="605307" cy="2320461"/>
            </a:xfrm>
            <a:prstGeom prst="rect">
              <a:avLst/>
            </a:prstGeom>
            <a:solidFill>
              <a:srgbClr val="FFC0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83439A4-B6A3-4DAC-1FC1-E21275091367}"/>
              </a:ext>
            </a:extLst>
          </p:cNvPr>
          <p:cNvCxnSpPr>
            <a:cxnSpLocks/>
          </p:cNvCxnSpPr>
          <p:nvPr/>
        </p:nvCxnSpPr>
        <p:spPr>
          <a:xfrm>
            <a:off x="4916400" y="3158191"/>
            <a:ext cx="2053752" cy="624019"/>
          </a:xfrm>
          <a:prstGeom prst="straightConnector1">
            <a:avLst/>
          </a:prstGeom>
          <a:ln w="44450">
            <a:solidFill>
              <a:srgbClr val="F6F8F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08FEAE56-4AF7-848C-9102-668C3BE99E1B}"/>
              </a:ext>
            </a:extLst>
          </p:cNvPr>
          <p:cNvSpPr/>
          <p:nvPr/>
        </p:nvSpPr>
        <p:spPr>
          <a:xfrm>
            <a:off x="7118894" y="3231184"/>
            <a:ext cx="4234013" cy="1906689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5312A27-36DE-D98C-8503-F9DFE20C8599}"/>
              </a:ext>
            </a:extLst>
          </p:cNvPr>
          <p:cNvSpPr/>
          <p:nvPr/>
        </p:nvSpPr>
        <p:spPr>
          <a:xfrm>
            <a:off x="2187624" y="1575323"/>
            <a:ext cx="2719611" cy="2320461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FA33D56A-500F-9B92-C0D1-9DDA98B893D8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2152925" y="1942378"/>
            <a:ext cx="4505783" cy="793177"/>
          </a:xfrm>
          <a:prstGeom prst="straightConnector1">
            <a:avLst/>
          </a:prstGeom>
          <a:ln w="44450">
            <a:solidFill>
              <a:srgbClr val="FFECB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4106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73A47304-A9FB-D238-408C-86AF9C6CE888}"/>
              </a:ext>
            </a:extLst>
          </p:cNvPr>
          <p:cNvGrpSpPr/>
          <p:nvPr/>
        </p:nvGrpSpPr>
        <p:grpSpPr>
          <a:xfrm>
            <a:off x="2511716" y="847435"/>
            <a:ext cx="9019441" cy="5629132"/>
            <a:chOff x="4964914" y="2742942"/>
            <a:chExt cx="7486166" cy="3987997"/>
          </a:xfrm>
        </p:grpSpPr>
        <p:pic>
          <p:nvPicPr>
            <p:cNvPr id="6" name="Google Shape;90;p1">
              <a:extLst>
                <a:ext uri="{FF2B5EF4-FFF2-40B4-BE49-F238E27FC236}">
                  <a16:creationId xmlns:a16="http://schemas.microsoft.com/office/drawing/2014/main" id="{FE2108DF-FB80-5D9A-5617-5DACE072D4F0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4964914" y="2742942"/>
              <a:ext cx="7486166" cy="398799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BF4B5C3E-B0B2-B3EB-28FD-3304DA6119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25774" y="2938409"/>
              <a:ext cx="4041516" cy="1900461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19552B76-BDF0-C72F-03C0-3C95CD7A6556}"/>
              </a:ext>
            </a:extLst>
          </p:cNvPr>
          <p:cNvSpPr txBox="1"/>
          <p:nvPr/>
        </p:nvSpPr>
        <p:spPr>
          <a:xfrm>
            <a:off x="3810" y="127061"/>
            <a:ext cx="63068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/>
              <a:t>Mapomatic</a:t>
            </a:r>
            <a:r>
              <a:rPr lang="en-US" sz="2800" b="1" dirty="0"/>
              <a:t> Algorithm for optimal qubit </a:t>
            </a:r>
          </a:p>
          <a:p>
            <a:endParaRPr lang="en-US" sz="2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09CC43-3E11-46C8-DF74-F134D9228175}"/>
              </a:ext>
            </a:extLst>
          </p:cNvPr>
          <p:cNvSpPr txBox="1"/>
          <p:nvPr/>
        </p:nvSpPr>
        <p:spPr>
          <a:xfrm>
            <a:off x="305135" y="5484438"/>
            <a:ext cx="7444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1800" b="1" i="0" dirty="0">
                <a:solidFill>
                  <a:srgbClr val="1F2328"/>
                </a:solidFill>
                <a:effectLst/>
                <a:latin typeface="-apple-system"/>
              </a:rPr>
              <a:t>Automatic mapping of compiled circuits to low-noise sub-graphs</a:t>
            </a:r>
          </a:p>
          <a:p>
            <a:pPr marL="457200" indent="-457200">
              <a:buFontTx/>
              <a:buChar char="-"/>
            </a:pPr>
            <a:r>
              <a:rPr lang="en-US" sz="1800" b="1" dirty="0">
                <a:solidFill>
                  <a:srgbClr val="1F2328"/>
                </a:solidFill>
                <a:latin typeface="-apple-system"/>
              </a:rPr>
              <a:t>Finding the optimal qubit mapping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860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9552B76-BDF0-C72F-03C0-3C95CD7A6556}"/>
              </a:ext>
            </a:extLst>
          </p:cNvPr>
          <p:cNvSpPr txBox="1"/>
          <p:nvPr/>
        </p:nvSpPr>
        <p:spPr>
          <a:xfrm>
            <a:off x="3810" y="127061"/>
            <a:ext cx="68134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/>
              <a:t>Mapomatic</a:t>
            </a:r>
            <a:r>
              <a:rPr lang="en-US" sz="2800" b="1" dirty="0"/>
              <a:t> Algorithm for optimal qubit </a:t>
            </a:r>
          </a:p>
          <a:p>
            <a:endParaRPr lang="en-US" sz="2800" b="1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0EFF7AB-8C09-0841-563F-E544DDB96217}"/>
              </a:ext>
            </a:extLst>
          </p:cNvPr>
          <p:cNvGrpSpPr/>
          <p:nvPr/>
        </p:nvGrpSpPr>
        <p:grpSpPr>
          <a:xfrm>
            <a:off x="7778472" y="883113"/>
            <a:ext cx="3363057" cy="5641271"/>
            <a:chOff x="9250956" y="640123"/>
            <a:chExt cx="3363057" cy="564127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1AB45AA-F12C-77B8-B0D9-C086DE589C37}"/>
                </a:ext>
              </a:extLst>
            </p:cNvPr>
            <p:cNvSpPr txBox="1"/>
            <p:nvPr/>
          </p:nvSpPr>
          <p:spPr>
            <a:xfrm>
              <a:off x="9250956" y="1018415"/>
              <a:ext cx="2107326" cy="526297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dirty="0"/>
                <a:t>[[4, 1, 2, 3],</a:t>
              </a:r>
            </a:p>
            <a:p>
              <a:r>
                <a:rPr lang="en-US" sz="1600" dirty="0"/>
                <a:t> [0, 1, 2, 3],</a:t>
              </a:r>
            </a:p>
            <a:p>
              <a:r>
                <a:rPr lang="en-US" sz="1600" dirty="0"/>
                <a:t> [2, 1, 4, 7],</a:t>
              </a:r>
            </a:p>
            <a:p>
              <a:r>
                <a:rPr lang="en-US" sz="1600" dirty="0"/>
                <a:t> [0, 1, 4, 7],</a:t>
              </a:r>
            </a:p>
            <a:p>
              <a:r>
                <a:rPr lang="en-US" sz="1600" dirty="0"/>
                <a:t> [3, 2, 1, 4],</a:t>
              </a:r>
            </a:p>
            <a:p>
              <a:r>
                <a:rPr lang="en-US" sz="1600" dirty="0"/>
                <a:t> [3, 2, 1, 0],</a:t>
              </a:r>
            </a:p>
            <a:p>
              <a:r>
                <a:rPr lang="en-US" sz="1600" dirty="0"/>
                <a:t> [1, 2, 3, 5],</a:t>
              </a:r>
            </a:p>
            <a:p>
              <a:r>
                <a:rPr lang="en-US" sz="1600" dirty="0"/>
                <a:t> [7, 4, 1, 2],</a:t>
              </a:r>
            </a:p>
            <a:p>
              <a:r>
                <a:rPr lang="en-US" sz="1600" dirty="0"/>
                <a:t> [7, 4, 1, 0],</a:t>
              </a:r>
            </a:p>
            <a:p>
              <a:r>
                <a:rPr lang="en-US" sz="1600" dirty="0"/>
                <a:t> [1, 4, 7, 10],</a:t>
              </a:r>
            </a:p>
            <a:p>
              <a:r>
                <a:rPr lang="en-US" sz="1600" dirty="0"/>
                <a:t> [1, 4, 7, 6],</a:t>
              </a:r>
            </a:p>
            <a:p>
              <a:r>
                <a:rPr lang="en-US" sz="1600" dirty="0"/>
                <a:t> [10, 7, 4, 1],</a:t>
              </a:r>
            </a:p>
            <a:p>
              <a:r>
                <a:rPr lang="en-US" sz="1600" dirty="0"/>
                <a:t> [6, 7, 4, 1],</a:t>
              </a:r>
            </a:p>
            <a:p>
              <a:r>
                <a:rPr lang="en-US" sz="1600" dirty="0"/>
                <a:t> [4, 7, 10, 12],</a:t>
              </a:r>
            </a:p>
            <a:p>
              <a:r>
                <a:rPr lang="en-US" sz="1600" dirty="0"/>
                <a:t> [6, 7, 10, 12],</a:t>
              </a:r>
            </a:p>
            <a:p>
              <a:r>
                <a:rPr lang="en-US" sz="1600" dirty="0"/>
                <a:t> [5, 3, 2, 1],</a:t>
              </a:r>
            </a:p>
            <a:p>
              <a:r>
                <a:rPr lang="en-US" sz="1600" dirty="0"/>
                <a:t> [2, 3, 5, 8],</a:t>
              </a:r>
            </a:p>
            <a:p>
              <a:r>
                <a:rPr lang="en-US" sz="1600" dirty="0"/>
                <a:t> [8, 5, 3, 2],</a:t>
              </a:r>
            </a:p>
            <a:p>
              <a:r>
                <a:rPr lang="en-US" sz="1600" dirty="0"/>
                <a:t> [3, 5, 8, 11],</a:t>
              </a:r>
            </a:p>
            <a:p>
              <a:r>
                <a:rPr lang="en-US" sz="1600" dirty="0"/>
                <a:t> [3, 5, 8, 9],</a:t>
              </a:r>
            </a:p>
            <a:p>
              <a:r>
                <a:rPr lang="en-US" sz="1600" dirty="0"/>
                <a:t> 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AE0B9A7-CAB1-A9DA-ECCB-95F0464E1E79}"/>
                </a:ext>
              </a:extLst>
            </p:cNvPr>
            <p:cNvSpPr txBox="1"/>
            <p:nvPr/>
          </p:nvSpPr>
          <p:spPr>
            <a:xfrm>
              <a:off x="10415419" y="1018415"/>
              <a:ext cx="2198594" cy="501675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dirty="0"/>
                <a:t>[12, 10, 7, 4],</a:t>
              </a:r>
            </a:p>
            <a:p>
              <a:r>
                <a:rPr lang="en-US" sz="1600" dirty="0"/>
                <a:t> [12, 10, 7, 6],</a:t>
              </a:r>
            </a:p>
            <a:p>
              <a:r>
                <a:rPr lang="en-US" sz="1600" dirty="0"/>
                <a:t> [7, 10, 12, 13],</a:t>
              </a:r>
            </a:p>
            <a:p>
              <a:r>
                <a:rPr lang="en-US" sz="1600" dirty="0"/>
                <a:t> [7, 10, 12, 15],</a:t>
              </a:r>
            </a:p>
            <a:p>
              <a:r>
                <a:rPr lang="en-US" sz="1600" dirty="0"/>
                <a:t> [11, 8, 5, 3],</a:t>
              </a:r>
            </a:p>
            <a:p>
              <a:r>
                <a:rPr lang="en-US" sz="1600" dirty="0"/>
                <a:t> [9, 8, 5, 3],</a:t>
              </a:r>
            </a:p>
            <a:p>
              <a:r>
                <a:rPr lang="en-US" sz="1600" dirty="0"/>
                <a:t> [5, 8, 11, 14],</a:t>
              </a:r>
            </a:p>
            <a:p>
              <a:r>
                <a:rPr lang="en-US" sz="1600" dirty="0"/>
                <a:t> [9, 8, 11, 14],</a:t>
              </a:r>
            </a:p>
            <a:p>
              <a:r>
                <a:rPr lang="en-US" sz="1600" dirty="0"/>
                <a:t> [13, 12, 10, 7],</a:t>
              </a:r>
            </a:p>
            <a:p>
              <a:r>
                <a:rPr lang="en-US" sz="1600" dirty="0"/>
                <a:t> [15, 12, 10, 7],</a:t>
              </a:r>
            </a:p>
            <a:p>
              <a:r>
                <a:rPr lang="en-US" sz="1600" dirty="0"/>
                <a:t> [10, 12, 13, 14],</a:t>
              </a:r>
            </a:p>
            <a:p>
              <a:r>
                <a:rPr lang="en-US" sz="1600" dirty="0"/>
                <a:t> [15, 12, 13, 14],</a:t>
              </a:r>
            </a:p>
            <a:p>
              <a:r>
                <a:rPr lang="en-US" sz="1600" dirty="0"/>
                <a:t> [14, 11, 8, 5],</a:t>
              </a:r>
            </a:p>
            <a:p>
              <a:r>
                <a:rPr lang="en-US" sz="1600" dirty="0"/>
                <a:t> [14, 11, 8, 9],</a:t>
              </a:r>
            </a:p>
            <a:p>
              <a:r>
                <a:rPr lang="en-US" sz="1600" dirty="0"/>
                <a:t> [8, 11, 14, 13],</a:t>
              </a:r>
            </a:p>
            <a:p>
              <a:r>
                <a:rPr lang="en-US" sz="1600" dirty="0"/>
                <a:t> [14, 13, 12, 10],</a:t>
              </a:r>
            </a:p>
            <a:p>
              <a:r>
                <a:rPr lang="en-US" sz="1600" dirty="0"/>
                <a:t> [14, 13, 12, 15],</a:t>
              </a:r>
            </a:p>
            <a:p>
              <a:r>
                <a:rPr lang="en-US" sz="1600" dirty="0"/>
                <a:t> [12, 13, 14, 11],</a:t>
              </a:r>
            </a:p>
            <a:p>
              <a:r>
                <a:rPr lang="en-US" sz="1600" dirty="0"/>
                <a:t> [13, 14, 11, 8],</a:t>
              </a:r>
            </a:p>
            <a:p>
              <a:r>
                <a:rPr lang="en-US" sz="1600" dirty="0"/>
                <a:t> [11, 14, 13, 12]]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408AF7B-C36D-C0A4-0300-C67FB6EE00DF}"/>
                </a:ext>
              </a:extLst>
            </p:cNvPr>
            <p:cNvSpPr txBox="1"/>
            <p:nvPr/>
          </p:nvSpPr>
          <p:spPr>
            <a:xfrm>
              <a:off x="9473485" y="640123"/>
              <a:ext cx="26490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Qubit combination</a:t>
              </a: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2852E60A-D8ED-22C7-682A-CCAD8F15D654}"/>
              </a:ext>
            </a:extLst>
          </p:cNvPr>
          <p:cNvGrpSpPr/>
          <p:nvPr/>
        </p:nvGrpSpPr>
        <p:grpSpPr>
          <a:xfrm>
            <a:off x="988130" y="1479439"/>
            <a:ext cx="6429029" cy="4161828"/>
            <a:chOff x="1383082" y="1183225"/>
            <a:chExt cx="6429029" cy="4161828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9186B7DE-96C3-A200-A583-CAFE626CEE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11750" y="1646933"/>
              <a:ext cx="5105467" cy="3410171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5B7E738-1F77-6CD7-EB2D-D4ED41ACACC7}"/>
                </a:ext>
              </a:extLst>
            </p:cNvPr>
            <p:cNvSpPr txBox="1"/>
            <p:nvPr/>
          </p:nvSpPr>
          <p:spPr>
            <a:xfrm>
              <a:off x="1383082" y="1183225"/>
              <a:ext cx="19026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Circuit </a:t>
              </a:r>
            </a:p>
            <a:p>
              <a:r>
                <a:rPr lang="en-US" sz="1600" b="1" dirty="0"/>
                <a:t>error rate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4E3A0E0-BB4B-E6CB-9CEB-87705F83D1FC}"/>
                </a:ext>
              </a:extLst>
            </p:cNvPr>
            <p:cNvSpPr txBox="1"/>
            <p:nvPr/>
          </p:nvSpPr>
          <p:spPr>
            <a:xfrm>
              <a:off x="5163041" y="5006499"/>
              <a:ext cx="26490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Qubit combination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4220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그림 52">
            <a:extLst>
              <a:ext uri="{FF2B5EF4-FFF2-40B4-BE49-F238E27FC236}">
                <a16:creationId xmlns:a16="http://schemas.microsoft.com/office/drawing/2014/main" id="{630FFAD2-14E0-79A2-162D-5B92E5CAA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9888" y="2688924"/>
            <a:ext cx="2702790" cy="2169606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A4FA8DAC-0372-B88F-F213-034CFDA451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6160" y="4816538"/>
            <a:ext cx="2540709" cy="1986518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FC7FD127-87BD-FAE1-3B6D-DDFD334B70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0251" y="703267"/>
            <a:ext cx="2626618" cy="191754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BE2C16E-47FF-5E2B-3E0D-088577346D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63312" y="2773966"/>
            <a:ext cx="2626619" cy="197548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68361D0-123B-6C81-DBA8-267F3D061B97}"/>
              </a:ext>
            </a:extLst>
          </p:cNvPr>
          <p:cNvSpPr txBox="1"/>
          <p:nvPr/>
        </p:nvSpPr>
        <p:spPr>
          <a:xfrm>
            <a:off x="5667310" y="3146647"/>
            <a:ext cx="1224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80.65%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18E3BE-113B-D874-FCC7-CFB249D48F4E}"/>
              </a:ext>
            </a:extLst>
          </p:cNvPr>
          <p:cNvSpPr txBox="1"/>
          <p:nvPr/>
        </p:nvSpPr>
        <p:spPr>
          <a:xfrm>
            <a:off x="8427677" y="3164917"/>
            <a:ext cx="1224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90.21%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8227F05-DE67-E4AC-2F7A-EEB2665121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63312" y="702406"/>
            <a:ext cx="2577254" cy="198651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AA58FF2-3CE3-A259-EF3D-F2272063691C}"/>
              </a:ext>
            </a:extLst>
          </p:cNvPr>
          <p:cNvSpPr txBox="1"/>
          <p:nvPr/>
        </p:nvSpPr>
        <p:spPr>
          <a:xfrm>
            <a:off x="5686486" y="1133358"/>
            <a:ext cx="1455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94.90%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E1A47CE-936E-E1FA-0D59-1A212C74A59E}"/>
              </a:ext>
            </a:extLst>
          </p:cNvPr>
          <p:cNvSpPr txBox="1"/>
          <p:nvPr/>
        </p:nvSpPr>
        <p:spPr>
          <a:xfrm>
            <a:off x="8636600" y="1161899"/>
            <a:ext cx="962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95.31%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107D2D1-219E-02EA-AAE8-B9807C8AE7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63312" y="4816538"/>
            <a:ext cx="2644143" cy="198651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E450523-D007-16D7-8E47-8197596BB737}"/>
              </a:ext>
            </a:extLst>
          </p:cNvPr>
          <p:cNvSpPr txBox="1"/>
          <p:nvPr/>
        </p:nvSpPr>
        <p:spPr>
          <a:xfrm>
            <a:off x="5670177" y="5230158"/>
            <a:ext cx="1351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80.17%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8ED4A71-2045-2841-69C2-E27F2B8A6ED8}"/>
              </a:ext>
            </a:extLst>
          </p:cNvPr>
          <p:cNvSpPr txBox="1"/>
          <p:nvPr/>
        </p:nvSpPr>
        <p:spPr>
          <a:xfrm>
            <a:off x="8619991" y="5222983"/>
            <a:ext cx="1397884" cy="380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94.91%</a:t>
            </a:r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0F1C6FB9-A4CB-E544-F258-DA5AFC8684F2}"/>
              </a:ext>
            </a:extLst>
          </p:cNvPr>
          <p:cNvGrpSpPr/>
          <p:nvPr/>
        </p:nvGrpSpPr>
        <p:grpSpPr>
          <a:xfrm>
            <a:off x="1237474" y="2711587"/>
            <a:ext cx="2982026" cy="1976981"/>
            <a:chOff x="1280060" y="2834401"/>
            <a:chExt cx="2982026" cy="1976981"/>
          </a:xfrm>
        </p:grpSpPr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id="{FC6A4173-56EF-9403-058C-F9C0D007A04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280060" y="2834401"/>
              <a:ext cx="2614009" cy="1746014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11975CA-9FBC-4C7F-9591-8C0CF2986F12}"/>
                </a:ext>
              </a:extLst>
            </p:cNvPr>
            <p:cNvSpPr txBox="1"/>
            <p:nvPr/>
          </p:nvSpPr>
          <p:spPr>
            <a:xfrm>
              <a:off x="1509010" y="4411272"/>
              <a:ext cx="27530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Guadalupe, 16qubits</a:t>
              </a:r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091D6C0C-28A6-E644-AE92-70CEC467B081}"/>
              </a:ext>
            </a:extLst>
          </p:cNvPr>
          <p:cNvGrpSpPr/>
          <p:nvPr/>
        </p:nvGrpSpPr>
        <p:grpSpPr>
          <a:xfrm>
            <a:off x="1241897" y="4704087"/>
            <a:ext cx="2807913" cy="2087354"/>
            <a:chOff x="1324018" y="4695130"/>
            <a:chExt cx="2807913" cy="2087354"/>
          </a:xfrm>
        </p:grpSpPr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id="{28A8A6F3-45CB-37DA-E66C-33542F9B029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324018" y="4695130"/>
              <a:ext cx="2679691" cy="1940468"/>
            </a:xfrm>
            <a:prstGeom prst="rect">
              <a:avLst/>
            </a:prstGeom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F598F35-411E-C972-E9EA-CC1C8D721822}"/>
                </a:ext>
              </a:extLst>
            </p:cNvPr>
            <p:cNvSpPr txBox="1"/>
            <p:nvPr/>
          </p:nvSpPr>
          <p:spPr>
            <a:xfrm>
              <a:off x="1378855" y="6382374"/>
              <a:ext cx="27530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Washington, 127qubits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90E7D37-B8FA-A6D7-A17F-3F888D643C2F}"/>
                  </a:ext>
                </a:extLst>
              </p:cNvPr>
              <p:cNvSpPr txBox="1"/>
              <p:nvPr/>
            </p:nvSpPr>
            <p:spPr>
              <a:xfrm>
                <a:off x="10710930" y="1201959"/>
                <a:ext cx="124495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0.4%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↑</m:t>
                    </m:r>
                  </m:oMath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90E7D37-B8FA-A6D7-A17F-3F888D643C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0930" y="1201959"/>
                <a:ext cx="1244958" cy="646331"/>
              </a:xfrm>
              <a:prstGeom prst="rect">
                <a:avLst/>
              </a:prstGeom>
              <a:blipFill>
                <a:blip r:embed="rId10"/>
                <a:stretch>
                  <a:fillRect l="-3922" t="-4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3A89916-67E7-8ABE-71F4-12D820355465}"/>
                  </a:ext>
                </a:extLst>
              </p:cNvPr>
              <p:cNvSpPr txBox="1"/>
              <p:nvPr/>
            </p:nvSpPr>
            <p:spPr>
              <a:xfrm>
                <a:off x="10756641" y="3164917"/>
                <a:ext cx="12449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9.6%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↑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3A89916-67E7-8ABE-71F4-12D8203554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6641" y="3164917"/>
                <a:ext cx="1244958" cy="369332"/>
              </a:xfrm>
              <a:prstGeom prst="rect">
                <a:avLst/>
              </a:prstGeom>
              <a:blipFill>
                <a:blip r:embed="rId11"/>
                <a:stretch>
                  <a:fillRect l="-4412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C2DD719-473B-8436-3DC3-31F0727C5AD4}"/>
                  </a:ext>
                </a:extLst>
              </p:cNvPr>
              <p:cNvSpPr txBox="1"/>
              <p:nvPr/>
            </p:nvSpPr>
            <p:spPr>
              <a:xfrm>
                <a:off x="10644388" y="5209441"/>
                <a:ext cx="12449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14.74%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↑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C2DD719-473B-8436-3DC3-31F0727C5A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4388" y="5209441"/>
                <a:ext cx="1244958" cy="369332"/>
              </a:xfrm>
              <a:prstGeom prst="rect">
                <a:avLst/>
              </a:prstGeom>
              <a:blipFill>
                <a:blip r:embed="rId12"/>
                <a:stretch>
                  <a:fillRect l="-3922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5" name="그룹 64">
            <a:extLst>
              <a:ext uri="{FF2B5EF4-FFF2-40B4-BE49-F238E27FC236}">
                <a16:creationId xmlns:a16="http://schemas.microsoft.com/office/drawing/2014/main" id="{1A4CA242-0BD2-E78B-1634-653BFCA395E6}"/>
              </a:ext>
            </a:extLst>
          </p:cNvPr>
          <p:cNvGrpSpPr/>
          <p:nvPr/>
        </p:nvGrpSpPr>
        <p:grpSpPr>
          <a:xfrm>
            <a:off x="1237474" y="635670"/>
            <a:ext cx="2684116" cy="2049268"/>
            <a:chOff x="1165506" y="851576"/>
            <a:chExt cx="2684116" cy="2049268"/>
          </a:xfrm>
        </p:grpSpPr>
        <p:pic>
          <p:nvPicPr>
            <p:cNvPr id="52" name="그림 51">
              <a:extLst>
                <a:ext uri="{FF2B5EF4-FFF2-40B4-BE49-F238E27FC236}">
                  <a16:creationId xmlns:a16="http://schemas.microsoft.com/office/drawing/2014/main" id="{BD55E376-2893-7E43-32FE-C9AC993DB2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/>
            <a:srcRect b="424"/>
            <a:stretch/>
          </p:blipFill>
          <p:spPr>
            <a:xfrm>
              <a:off x="1165506" y="851576"/>
              <a:ext cx="2684116" cy="1825042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78017D9-1C26-D02D-4CB6-BE6192CB2553}"/>
                </a:ext>
              </a:extLst>
            </p:cNvPr>
            <p:cNvSpPr txBox="1"/>
            <p:nvPr/>
          </p:nvSpPr>
          <p:spPr>
            <a:xfrm>
              <a:off x="1467819" y="2500734"/>
              <a:ext cx="18373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Lagos, 7qubits</a:t>
              </a:r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4C192139-3EBA-EB23-0DB8-FEA73E44661F}"/>
              </a:ext>
            </a:extLst>
          </p:cNvPr>
          <p:cNvSpPr txBox="1"/>
          <p:nvPr/>
        </p:nvSpPr>
        <p:spPr>
          <a:xfrm>
            <a:off x="7017608" y="87251"/>
            <a:ext cx="30222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GHZ state Fidelity</a:t>
            </a:r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39FEDCE5-1CDD-E27E-EFFD-DCD50B592DE8}"/>
              </a:ext>
            </a:extLst>
          </p:cNvPr>
          <p:cNvCxnSpPr/>
          <p:nvPr/>
        </p:nvCxnSpPr>
        <p:spPr>
          <a:xfrm>
            <a:off x="4856542" y="42929"/>
            <a:ext cx="0" cy="6858000"/>
          </a:xfrm>
          <a:prstGeom prst="line">
            <a:avLst/>
          </a:prstGeom>
          <a:ln w="2222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AB070EE3-157C-638D-3EA1-8E3BB6CE1574}"/>
              </a:ext>
            </a:extLst>
          </p:cNvPr>
          <p:cNvSpPr txBox="1"/>
          <p:nvPr/>
        </p:nvSpPr>
        <p:spPr>
          <a:xfrm>
            <a:off x="396726" y="80220"/>
            <a:ext cx="45230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Circuit error rate per Qubit combination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CF55FBC-88E4-E7D3-5622-1E4897FC5513}"/>
              </a:ext>
            </a:extLst>
          </p:cNvPr>
          <p:cNvSpPr txBox="1"/>
          <p:nvPr/>
        </p:nvSpPr>
        <p:spPr>
          <a:xfrm>
            <a:off x="5861602" y="530710"/>
            <a:ext cx="1590519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Worst combination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7331B73-9DC7-0939-C1BA-C9D19FA1025A}"/>
              </a:ext>
            </a:extLst>
          </p:cNvPr>
          <p:cNvSpPr txBox="1"/>
          <p:nvPr/>
        </p:nvSpPr>
        <p:spPr>
          <a:xfrm>
            <a:off x="8711928" y="550925"/>
            <a:ext cx="1590519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</a:rPr>
              <a:t>Best combination</a:t>
            </a:r>
          </a:p>
        </p:txBody>
      </p:sp>
    </p:spTree>
    <p:extLst>
      <p:ext uri="{BB962C8B-B14F-4D97-AF65-F5344CB8AC3E}">
        <p14:creationId xmlns:p14="http://schemas.microsoft.com/office/powerpoint/2010/main" val="3173264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FA33D56A-500F-9B92-C0D1-9DDA98B893D8}"/>
              </a:ext>
            </a:extLst>
          </p:cNvPr>
          <p:cNvCxnSpPr>
            <a:cxnSpLocks/>
          </p:cNvCxnSpPr>
          <p:nvPr/>
        </p:nvCxnSpPr>
        <p:spPr>
          <a:xfrm flipV="1">
            <a:off x="3706761" y="1942378"/>
            <a:ext cx="2951947" cy="514572"/>
          </a:xfrm>
          <a:prstGeom prst="straightConnector1">
            <a:avLst/>
          </a:prstGeom>
          <a:ln w="44450">
            <a:solidFill>
              <a:srgbClr val="FFF7E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oogle Shape;91;p1">
            <a:extLst>
              <a:ext uri="{FF2B5EF4-FFF2-40B4-BE49-F238E27FC236}">
                <a16:creationId xmlns:a16="http://schemas.microsoft.com/office/drawing/2014/main" id="{4A510BB6-F6D0-1E05-F447-9D58EC69BD92}"/>
              </a:ext>
            </a:extLst>
          </p:cNvPr>
          <p:cNvSpPr txBox="1"/>
          <p:nvPr/>
        </p:nvSpPr>
        <p:spPr>
          <a:xfrm>
            <a:off x="181460" y="83254"/>
            <a:ext cx="9768461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Constructing GHZ State with minimal error</a:t>
            </a:r>
            <a:endParaRPr kumimoji="0" lang="en-US" altLang="ko-KR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9740BA95-70B2-24DD-A2D3-E875DEC46C06}"/>
              </a:ext>
            </a:extLst>
          </p:cNvPr>
          <p:cNvGrpSpPr/>
          <p:nvPr/>
        </p:nvGrpSpPr>
        <p:grpSpPr>
          <a:xfrm>
            <a:off x="1573869" y="4318421"/>
            <a:ext cx="3052956" cy="1028810"/>
            <a:chOff x="1227173" y="1744103"/>
            <a:chExt cx="3360230" cy="1101953"/>
          </a:xfrm>
        </p:grpSpPr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id="{22D12FA3-1E27-CBAE-44ED-70B7AF77D2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27173" y="1744103"/>
              <a:ext cx="3360230" cy="1101953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9F3BE904-26F1-302B-F263-60892EDD2739}"/>
                    </a:ext>
                  </a:extLst>
                </p:cNvPr>
                <p:cNvSpPr/>
                <p:nvPr/>
              </p:nvSpPr>
              <p:spPr>
                <a:xfrm>
                  <a:off x="3143045" y="1835389"/>
                  <a:ext cx="274320" cy="24914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oMath>
                    </m:oMathPara>
                  </a14:m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9F3BE904-26F1-302B-F263-60892EDD273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3045" y="1835389"/>
                  <a:ext cx="274320" cy="249148"/>
                </a:xfrm>
                <a:prstGeom prst="rect">
                  <a:avLst/>
                </a:prstGeom>
                <a:blipFill>
                  <a:blip r:embed="rId3"/>
                  <a:stretch>
                    <a:fillRect l="-26667" b="-19512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0ADF7D10-D663-A617-D6BD-D2C5883A034F}"/>
                    </a:ext>
                  </a:extLst>
                </p:cNvPr>
                <p:cNvSpPr/>
                <p:nvPr/>
              </p:nvSpPr>
              <p:spPr>
                <a:xfrm>
                  <a:off x="4294752" y="1835389"/>
                  <a:ext cx="274320" cy="24914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oMath>
                    </m:oMathPara>
                  </a14:m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0ADF7D10-D663-A617-D6BD-D2C5883A034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94752" y="1835389"/>
                  <a:ext cx="274320" cy="249148"/>
                </a:xfrm>
                <a:prstGeom prst="rect">
                  <a:avLst/>
                </a:prstGeom>
                <a:blipFill>
                  <a:blip r:embed="rId4"/>
                  <a:stretch>
                    <a:fillRect l="-24444" b="-19512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117489F6-7A34-C9FE-7029-EC7F60485A17}"/>
              </a:ext>
            </a:extLst>
          </p:cNvPr>
          <p:cNvSpPr txBox="1"/>
          <p:nvPr/>
        </p:nvSpPr>
        <p:spPr>
          <a:xfrm>
            <a:off x="6970152" y="1548737"/>
            <a:ext cx="52159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&lt;Qubit part&gt;</a:t>
            </a:r>
          </a:p>
          <a:p>
            <a:r>
              <a:rPr lang="en-US" dirty="0"/>
              <a:t> Selecting optimal qubit mapping of low noise 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9BB66A-196F-2085-A628-FA7A2026B238}"/>
              </a:ext>
            </a:extLst>
          </p:cNvPr>
          <p:cNvSpPr txBox="1"/>
          <p:nvPr/>
        </p:nvSpPr>
        <p:spPr>
          <a:xfrm>
            <a:off x="7066209" y="3544608"/>
            <a:ext cx="521594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&lt;Gate part&gt;</a:t>
            </a:r>
          </a:p>
          <a:p>
            <a:r>
              <a:rPr lang="en-US" dirty="0"/>
              <a:t> Selecting best gate of low noise through</a:t>
            </a:r>
          </a:p>
          <a:p>
            <a:pPr marL="342900" indent="-342900">
              <a:buAutoNum type="arabicPeriod"/>
            </a:pPr>
            <a:r>
              <a:rPr lang="en-US" dirty="0"/>
              <a:t>Pulse calibration</a:t>
            </a:r>
          </a:p>
          <a:p>
            <a:pPr marL="342900" indent="-342900">
              <a:buAutoNum type="arabicPeriod"/>
            </a:pPr>
            <a:r>
              <a:rPr lang="en-US" dirty="0"/>
              <a:t>Pauli Twirling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AF54AE93-DDF4-376D-B38A-987148296C4E}"/>
              </a:ext>
            </a:extLst>
          </p:cNvPr>
          <p:cNvGrpSpPr/>
          <p:nvPr/>
        </p:nvGrpSpPr>
        <p:grpSpPr>
          <a:xfrm>
            <a:off x="1369189" y="1296593"/>
            <a:ext cx="3766715" cy="2775518"/>
            <a:chOff x="4497822" y="955024"/>
            <a:chExt cx="3766715" cy="2775518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0A11D88A-2E5A-5CE5-EB9A-EB76CEA77010}"/>
                </a:ext>
              </a:extLst>
            </p:cNvPr>
            <p:cNvGrpSpPr/>
            <p:nvPr/>
          </p:nvGrpSpPr>
          <p:grpSpPr>
            <a:xfrm>
              <a:off x="4497822" y="955024"/>
              <a:ext cx="3766715" cy="2775518"/>
              <a:chOff x="839490" y="1831171"/>
              <a:chExt cx="3766715" cy="2775518"/>
            </a:xfrm>
          </p:grpSpPr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911B8465-B593-97B7-E58C-80E760E3AAEB}"/>
                  </a:ext>
                </a:extLst>
              </p:cNvPr>
              <p:cNvGrpSpPr/>
              <p:nvPr/>
            </p:nvGrpSpPr>
            <p:grpSpPr>
              <a:xfrm>
                <a:off x="839490" y="1831171"/>
                <a:ext cx="3766715" cy="2775518"/>
                <a:chOff x="839490" y="1831171"/>
                <a:chExt cx="4271171" cy="3147229"/>
              </a:xfrm>
            </p:grpSpPr>
            <p:sp>
              <p:nvSpPr>
                <p:cNvPr id="25" name="직사각형 24">
                  <a:extLst>
                    <a:ext uri="{FF2B5EF4-FFF2-40B4-BE49-F238E27FC236}">
                      <a16:creationId xmlns:a16="http://schemas.microsoft.com/office/drawing/2014/main" id="{352611C3-B0BF-74AF-10ED-59055B06D130}"/>
                    </a:ext>
                  </a:extLst>
                </p:cNvPr>
                <p:cNvSpPr/>
                <p:nvPr/>
              </p:nvSpPr>
              <p:spPr>
                <a:xfrm>
                  <a:off x="839490" y="1831171"/>
                  <a:ext cx="4271171" cy="3147229"/>
                </a:xfrm>
                <a:prstGeom prst="rect">
                  <a:avLst/>
                </a:prstGeom>
                <a:noFill/>
                <a:ln w="317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6" name="직사각형 25">
                      <a:extLst>
                        <a:ext uri="{FF2B5EF4-FFF2-40B4-BE49-F238E27FC236}">
                          <a16:creationId xmlns:a16="http://schemas.microsoft.com/office/drawing/2014/main" id="{D3461C24-D1FB-BAC5-FCAE-30E4A9D0335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42988" y="1831171"/>
                      <a:ext cx="778854" cy="314722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q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</a:t>
                      </a:r>
                    </a:p>
                    <a:p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q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  <a:endParaRPr lang="en-US" altLang="ko-KR" sz="2400" b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  <a:p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q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</a:t>
                      </a:r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ko-K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⋮</m:t>
                            </m:r>
                          </m:oMath>
                        </m:oMathPara>
                      </a14:m>
                      <a:endParaRPr lang="en-US" altLang="ko-KR" sz="1600" b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ko-K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⋮</m:t>
                            </m:r>
                          </m:oMath>
                        </m:oMathPara>
                      </a14:m>
                      <a:endParaRPr lang="en-US" altLang="ko-KR" sz="1600" b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  <a:p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q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n-2</a:t>
                      </a:r>
                      <a:endParaRPr lang="en-US" altLang="ko-KR" sz="16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  <a:p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q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n-1</a:t>
                      </a:r>
                    </a:p>
                  </p:txBody>
                </p:sp>
              </mc:Choice>
              <mc:Fallback xmlns="">
                <p:sp>
                  <p:nvSpPr>
                    <p:cNvPr id="71" name="직사각형 70">
                      <a:extLst>
                        <a:ext uri="{FF2B5EF4-FFF2-40B4-BE49-F238E27FC236}">
                          <a16:creationId xmlns:a16="http://schemas.microsoft.com/office/drawing/2014/main" id="{830C0B2C-5693-ADA1-7B75-131F43BF6DC9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42988" y="1831171"/>
                      <a:ext cx="778854" cy="3147229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13274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pic>
            <p:nvPicPr>
              <p:cNvPr id="22" name="그림 21">
                <a:extLst>
                  <a:ext uri="{FF2B5EF4-FFF2-40B4-BE49-F238E27FC236}">
                    <a16:creationId xmlns:a16="http://schemas.microsoft.com/office/drawing/2014/main" id="{F8E08CF5-94AB-BB4F-6621-050ADEEFA6F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t="69141"/>
              <a:stretch/>
            </p:blipFill>
            <p:spPr>
              <a:xfrm>
                <a:off x="1705819" y="3692769"/>
                <a:ext cx="2671717" cy="774418"/>
              </a:xfrm>
              <a:prstGeom prst="rect">
                <a:avLst/>
              </a:prstGeom>
            </p:spPr>
          </p:pic>
          <p:pic>
            <p:nvPicPr>
              <p:cNvPr id="23" name="그림 22">
                <a:extLst>
                  <a:ext uri="{FF2B5EF4-FFF2-40B4-BE49-F238E27FC236}">
                    <a16:creationId xmlns:a16="http://schemas.microsoft.com/office/drawing/2014/main" id="{173A64B7-13BF-A019-6EF7-C4C7CFDA7BF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b="57756"/>
              <a:stretch/>
            </p:blipFill>
            <p:spPr>
              <a:xfrm>
                <a:off x="1714984" y="2105102"/>
                <a:ext cx="2671717" cy="1060130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389A8A4C-CCBB-906C-D381-D760CF1C9C61}"/>
                      </a:ext>
                    </a:extLst>
                  </p:cNvPr>
                  <p:cNvSpPr txBox="1"/>
                  <p:nvPr/>
                </p:nvSpPr>
                <p:spPr>
                  <a:xfrm>
                    <a:off x="3091004" y="3239108"/>
                    <a:ext cx="422031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2000" b="1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lang="en-US" altLang="ko-KR" sz="1600" b="1" dirty="0">
                      <a:solidFill>
                        <a:schemeClr val="accent5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389A8A4C-CCBB-906C-D381-D760CF1C9C6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91004" y="3239108"/>
                    <a:ext cx="422031" cy="40011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154A3747-B16B-1C77-4CBA-352D481A183E}"/>
                </a:ext>
              </a:extLst>
            </p:cNvPr>
            <p:cNvSpPr/>
            <p:nvPr/>
          </p:nvSpPr>
          <p:spPr>
            <a:xfrm>
              <a:off x="5321437" y="1233755"/>
              <a:ext cx="2728776" cy="2320461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A11250ED-3F49-AB7E-A912-B81E9494DC8A}"/>
                </a:ext>
              </a:extLst>
            </p:cNvPr>
            <p:cNvSpPr/>
            <p:nvPr/>
          </p:nvSpPr>
          <p:spPr>
            <a:xfrm>
              <a:off x="4676251" y="1233755"/>
              <a:ext cx="605307" cy="2320461"/>
            </a:xfrm>
            <a:prstGeom prst="rect">
              <a:avLst/>
            </a:prstGeom>
            <a:solidFill>
              <a:srgbClr val="FFC0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83439A4-B6A3-4DAC-1FC1-E21275091367}"/>
              </a:ext>
            </a:extLst>
          </p:cNvPr>
          <p:cNvCxnSpPr>
            <a:cxnSpLocks/>
          </p:cNvCxnSpPr>
          <p:nvPr/>
        </p:nvCxnSpPr>
        <p:spPr>
          <a:xfrm>
            <a:off x="4916400" y="3158191"/>
            <a:ext cx="2053752" cy="624019"/>
          </a:xfrm>
          <a:prstGeom prst="straightConnector1">
            <a:avLst/>
          </a:prstGeom>
          <a:ln w="44450">
            <a:solidFill>
              <a:srgbClr val="E8EEF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470FB99-CE40-18A8-28B2-362554B56D9E}"/>
              </a:ext>
            </a:extLst>
          </p:cNvPr>
          <p:cNvSpPr/>
          <p:nvPr/>
        </p:nvSpPr>
        <p:spPr>
          <a:xfrm>
            <a:off x="1542438" y="1570524"/>
            <a:ext cx="605307" cy="2320461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578DDAC-542B-2D16-F3F6-BE70F30968BD}"/>
              </a:ext>
            </a:extLst>
          </p:cNvPr>
          <p:cNvSpPr/>
          <p:nvPr/>
        </p:nvSpPr>
        <p:spPr>
          <a:xfrm>
            <a:off x="7056098" y="1147244"/>
            <a:ext cx="4234013" cy="1906689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511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1;p1">
            <a:extLst>
              <a:ext uri="{FF2B5EF4-FFF2-40B4-BE49-F238E27FC236}">
                <a16:creationId xmlns:a16="http://schemas.microsoft.com/office/drawing/2014/main" id="{F4BE2340-BB0E-05F7-40B7-3695681A56D3}"/>
              </a:ext>
            </a:extLst>
          </p:cNvPr>
          <p:cNvSpPr txBox="1"/>
          <p:nvPr/>
        </p:nvSpPr>
        <p:spPr>
          <a:xfrm>
            <a:off x="224165" y="73184"/>
            <a:ext cx="9768461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2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X gate calibration</a:t>
            </a:r>
            <a:endParaRPr lang="en-US" altLang="ko-KR" sz="32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5350C60-CF6C-0B58-8866-EC5D035F27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834"/>
          <a:stretch/>
        </p:blipFill>
        <p:spPr>
          <a:xfrm>
            <a:off x="224165" y="888068"/>
            <a:ext cx="7585674" cy="135451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C337548-A3A5-2DA8-51CD-7E0815F3159E}"/>
              </a:ext>
            </a:extLst>
          </p:cNvPr>
          <p:cNvSpPr txBox="1"/>
          <p:nvPr/>
        </p:nvSpPr>
        <p:spPr>
          <a:xfrm>
            <a:off x="7809839" y="657919"/>
            <a:ext cx="21851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Given Pulse</a:t>
            </a:r>
          </a:p>
          <a:p>
            <a:r>
              <a:rPr lang="en-US" dirty="0"/>
              <a:t>Duration:160</a:t>
            </a:r>
          </a:p>
          <a:p>
            <a:r>
              <a:rPr lang="en-US" dirty="0"/>
              <a:t>Width : 40</a:t>
            </a:r>
          </a:p>
          <a:p>
            <a:r>
              <a:rPr lang="en-US" b="0" i="0" dirty="0">
                <a:effectLst/>
                <a:latin typeface="Consolas" panose="020B0609020204030204" pitchFamily="49" charset="0"/>
              </a:rPr>
              <a:t>beta=-1.77 amp=0.19</a:t>
            </a:r>
            <a:endParaRPr lang="en-US" dirty="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3B6512AF-3EE2-0D4C-E838-FFAC6E285441}"/>
              </a:ext>
            </a:extLst>
          </p:cNvPr>
          <p:cNvGrpSpPr/>
          <p:nvPr/>
        </p:nvGrpSpPr>
        <p:grpSpPr>
          <a:xfrm>
            <a:off x="30980" y="2596719"/>
            <a:ext cx="4187960" cy="3538735"/>
            <a:chOff x="1001871" y="2749206"/>
            <a:chExt cx="4187960" cy="3538735"/>
          </a:xfrm>
        </p:grpSpPr>
        <p:pic>
          <p:nvPicPr>
            <p:cNvPr id="14" name="그림 13" descr="텍스트, 그래프, 라인, 스크린샷이(가) 표시된 사진&#10;&#10;자동 생성된 설명">
              <a:extLst>
                <a:ext uri="{FF2B5EF4-FFF2-40B4-BE49-F238E27FC236}">
                  <a16:creationId xmlns:a16="http://schemas.microsoft.com/office/drawing/2014/main" id="{A7B6642C-11F5-9058-9961-685426A0B9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01871" y="2749206"/>
              <a:ext cx="4187960" cy="3538735"/>
            </a:xfrm>
            <a:prstGeom prst="rect">
              <a:avLst/>
            </a:prstGeom>
          </p:spPr>
        </p:pic>
        <p:sp>
          <p:nvSpPr>
            <p:cNvPr id="17" name="폭발: 8pt 16">
              <a:extLst>
                <a:ext uri="{FF2B5EF4-FFF2-40B4-BE49-F238E27FC236}">
                  <a16:creationId xmlns:a16="http://schemas.microsoft.com/office/drawing/2014/main" id="{28085A02-5ADE-6AD9-6D73-60BDD5D7D7BC}"/>
                </a:ext>
              </a:extLst>
            </p:cNvPr>
            <p:cNvSpPr/>
            <p:nvPr/>
          </p:nvSpPr>
          <p:spPr>
            <a:xfrm>
              <a:off x="4116946" y="3056586"/>
              <a:ext cx="240406" cy="231820"/>
            </a:xfrm>
            <a:prstGeom prst="irregularSeal1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88E3F207-0C0D-51D5-2E58-8C5CD48B1F31}"/>
              </a:ext>
            </a:extLst>
          </p:cNvPr>
          <p:cNvGrpSpPr/>
          <p:nvPr/>
        </p:nvGrpSpPr>
        <p:grpSpPr>
          <a:xfrm>
            <a:off x="4224370" y="2612736"/>
            <a:ext cx="4462281" cy="3538735"/>
            <a:chOff x="5830620" y="2691011"/>
            <a:chExt cx="4462281" cy="3538735"/>
          </a:xfrm>
        </p:grpSpPr>
        <p:pic>
          <p:nvPicPr>
            <p:cNvPr id="15" name="그림 14" descr="텍스트, 라인, 스크린샷, 그래프이(가) 표시된 사진&#10;&#10;자동 생성된 설명">
              <a:extLst>
                <a:ext uri="{FF2B5EF4-FFF2-40B4-BE49-F238E27FC236}">
                  <a16:creationId xmlns:a16="http://schemas.microsoft.com/office/drawing/2014/main" id="{49AD1076-81AB-CE76-5015-61B98EFA12D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30620" y="2691011"/>
              <a:ext cx="4462281" cy="3538735"/>
            </a:xfrm>
            <a:prstGeom prst="rect">
              <a:avLst/>
            </a:prstGeom>
          </p:spPr>
        </p:pic>
        <p:sp>
          <p:nvSpPr>
            <p:cNvPr id="18" name="폭발: 8pt 17">
              <a:extLst>
                <a:ext uri="{FF2B5EF4-FFF2-40B4-BE49-F238E27FC236}">
                  <a16:creationId xmlns:a16="http://schemas.microsoft.com/office/drawing/2014/main" id="{2EED3A82-FF69-E555-62D0-97D7B066717C}"/>
                </a:ext>
              </a:extLst>
            </p:cNvPr>
            <p:cNvSpPr/>
            <p:nvPr/>
          </p:nvSpPr>
          <p:spPr>
            <a:xfrm>
              <a:off x="9013065" y="2994339"/>
              <a:ext cx="240406" cy="231820"/>
            </a:xfrm>
            <a:prstGeom prst="irregularSeal1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00A63BB4-5883-E7C2-CC12-260CB65E2A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1558381"/>
              </p:ext>
            </p:extLst>
          </p:nvPr>
        </p:nvGraphicFramePr>
        <p:xfrm>
          <a:off x="8741189" y="3282769"/>
          <a:ext cx="3334902" cy="219866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667451">
                  <a:extLst>
                    <a:ext uri="{9D8B030D-6E8A-4147-A177-3AD203B41FA5}">
                      <a16:colId xmlns:a16="http://schemas.microsoft.com/office/drawing/2014/main" val="255890310"/>
                    </a:ext>
                  </a:extLst>
                </a:gridCol>
                <a:gridCol w="1667451">
                  <a:extLst>
                    <a:ext uri="{9D8B030D-6E8A-4147-A177-3AD203B41FA5}">
                      <a16:colId xmlns:a16="http://schemas.microsoft.com/office/drawing/2014/main" val="2426142938"/>
                    </a:ext>
                  </a:extLst>
                </a:gridCol>
              </a:tblGrid>
              <a:tr h="45925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State Fidelity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0986638"/>
                  </a:ext>
                </a:extLst>
              </a:tr>
              <a:tr h="4592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Original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96.98%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6872119"/>
                  </a:ext>
                </a:extLst>
              </a:tr>
              <a:tr h="4592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After amp calibration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99.76%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1262211"/>
                  </a:ext>
                </a:extLst>
              </a:tr>
              <a:tr h="4592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After beta calibration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99.99%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38715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576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1;p1">
            <a:extLst>
              <a:ext uri="{FF2B5EF4-FFF2-40B4-BE49-F238E27FC236}">
                <a16:creationId xmlns:a16="http://schemas.microsoft.com/office/drawing/2014/main" id="{F4BE2340-BB0E-05F7-40B7-3695681A56D3}"/>
              </a:ext>
            </a:extLst>
          </p:cNvPr>
          <p:cNvSpPr txBox="1"/>
          <p:nvPr/>
        </p:nvSpPr>
        <p:spPr>
          <a:xfrm>
            <a:off x="224165" y="73184"/>
            <a:ext cx="9768461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2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H gate calibration</a:t>
            </a:r>
            <a:endParaRPr lang="en-US" altLang="ko-KR" sz="3200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F37A4E24-A935-D3CD-284C-B76FCD08A694}"/>
              </a:ext>
            </a:extLst>
          </p:cNvPr>
          <p:cNvGrpSpPr/>
          <p:nvPr/>
        </p:nvGrpSpPr>
        <p:grpSpPr>
          <a:xfrm>
            <a:off x="451584" y="1265546"/>
            <a:ext cx="10361546" cy="2795291"/>
            <a:chOff x="136232" y="1433642"/>
            <a:chExt cx="7077075" cy="157786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F39A8BA-D63A-B1BF-A65C-9C512D239FE5}"/>
                </a:ext>
              </a:extLst>
            </p:cNvPr>
            <p:cNvSpPr txBox="1"/>
            <p:nvPr/>
          </p:nvSpPr>
          <p:spPr>
            <a:xfrm>
              <a:off x="1592424" y="1433642"/>
              <a:ext cx="4726547" cy="260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Calibrated X </a:t>
              </a:r>
              <a:r>
                <a:rPr lang="en-US" sz="2400" dirty="0">
                  <a:sym typeface="Wingdings" panose="05000000000000000000" pitchFamily="2" charset="2"/>
                </a:rPr>
                <a:t> Calibrated SX  Calibrated </a:t>
              </a:r>
              <a:r>
                <a:rPr lang="en-US" sz="2400" b="1" dirty="0">
                  <a:sym typeface="Wingdings" panose="05000000000000000000" pitchFamily="2" charset="2"/>
                </a:rPr>
                <a:t>H</a:t>
              </a:r>
              <a:endParaRPr lang="en-US" sz="2400" b="1" dirty="0"/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F4BE4D25-CB95-4609-228C-5192BB310ACF}"/>
                </a:ext>
              </a:extLst>
            </p:cNvPr>
            <p:cNvGrpSpPr/>
            <p:nvPr/>
          </p:nvGrpSpPr>
          <p:grpSpPr>
            <a:xfrm>
              <a:off x="136232" y="1989924"/>
              <a:ext cx="7077075" cy="1021586"/>
              <a:chOff x="136233" y="2219460"/>
              <a:chExt cx="7077075" cy="1021586"/>
            </a:xfrm>
          </p:grpSpPr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id="{698873DE-4463-9C22-01FE-A6332E61689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-485" t="6182" r="485" b="60130"/>
              <a:stretch/>
            </p:blipFill>
            <p:spPr>
              <a:xfrm>
                <a:off x="136233" y="2288009"/>
                <a:ext cx="7077075" cy="953037"/>
              </a:xfrm>
              <a:prstGeom prst="rect">
                <a:avLst/>
              </a:prstGeom>
            </p:spPr>
          </p:pic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12F5ED76-AA66-94B7-7857-C54C566C0C75}"/>
                  </a:ext>
                </a:extLst>
              </p:cNvPr>
              <p:cNvSpPr/>
              <p:nvPr/>
            </p:nvSpPr>
            <p:spPr>
              <a:xfrm>
                <a:off x="1360868" y="2219460"/>
                <a:ext cx="4043966" cy="626771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62B631DF-DE69-809F-EB08-37E990C5C91F}"/>
              </a:ext>
            </a:extLst>
          </p:cNvPr>
          <p:cNvGrpSpPr/>
          <p:nvPr/>
        </p:nvGrpSpPr>
        <p:grpSpPr>
          <a:xfrm>
            <a:off x="5446943" y="3361397"/>
            <a:ext cx="905088" cy="2601236"/>
            <a:chOff x="3365676" y="2846231"/>
            <a:chExt cx="618186" cy="1468329"/>
          </a:xfrm>
        </p:grpSpPr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A0894E32-6C52-F19F-3178-DCF22500D747}"/>
                </a:ext>
              </a:extLst>
            </p:cNvPr>
            <p:cNvCxnSpPr/>
            <p:nvPr/>
          </p:nvCxnSpPr>
          <p:spPr>
            <a:xfrm>
              <a:off x="3674770" y="2846231"/>
              <a:ext cx="0" cy="90581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CC49BBC2-43D7-18E5-7C4A-74B7F30C0EF5}"/>
                </a:ext>
              </a:extLst>
            </p:cNvPr>
            <p:cNvSpPr/>
            <p:nvPr/>
          </p:nvSpPr>
          <p:spPr>
            <a:xfrm>
              <a:off x="3365676" y="3752045"/>
              <a:ext cx="618186" cy="562515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59089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633</TotalTime>
  <Words>845</Words>
  <Application>Microsoft Office PowerPoint</Application>
  <PresentationFormat>와이드스크린</PresentationFormat>
  <Paragraphs>175</Paragraphs>
  <Slides>14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1" baseType="lpstr">
      <vt:lpstr>-apple-system</vt:lpstr>
      <vt:lpstr>Arial</vt:lpstr>
      <vt:lpstr>Calibri</vt:lpstr>
      <vt:lpstr>Calibri Light</vt:lpstr>
      <vt:lpstr>Cambria Math</vt:lpstr>
      <vt:lpstr>Consolas</vt:lpstr>
      <vt:lpstr>Office 테마</vt:lpstr>
      <vt:lpstr>Problem 5 – GHZ state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184</dc:creator>
  <cp:lastModifiedBy>184</cp:lastModifiedBy>
  <cp:revision>13</cp:revision>
  <dcterms:created xsi:type="dcterms:W3CDTF">2023-06-22T06:28:53Z</dcterms:created>
  <dcterms:modified xsi:type="dcterms:W3CDTF">2023-06-23T02:58:39Z</dcterms:modified>
</cp:coreProperties>
</file>