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6" r:id="rId3"/>
    <p:sldId id="271" r:id="rId4"/>
    <p:sldId id="273" r:id="rId5"/>
    <p:sldId id="270" r:id="rId6"/>
    <p:sldId id="268" r:id="rId7"/>
    <p:sldId id="267" r:id="rId8"/>
    <p:sldId id="275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09:44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1,'173'14,"-114"-7,62 0,112-26,-207 16,26-1,1 2,-1 3,0 2,76 14,-73-11,111-4,-92-4,-51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3:02.3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6:24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97,'5'-1,"0"-1,1 1,-1-1,0 0,0 0,0-1,0 0,6-4,14-7,2 3,0 1,0 1,1 1,1 1,-1 2,1 1,0 1,29 1,982 4,-1020-2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6:31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1 141,'17'6,"1"0,0-2,1 0,-1-1,1-1,-1 0,1-2,28-2,-2 2,67-1,0-5,0-5,206-46,-275 49,0 1,1 3,48 0,73-7,-41-13,-78 14,1 1,90-4,-117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6:35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864 1,'-2'3,"0"0,0 1,-1-1,0-1,1 1,-1 0,0 0,0-1,-1 0,-5 4,-2 1,-160 120,103-80,2 3,-82 80,122-99,1 0,1 1,2 2,2 0,1 1,1 1,2 1,2 1,-13 50,-3 45,-20 186,41-247,-36 786,36-446,6-338,-2 0,3-1,4 1,12 79,-10-135,1-1,0 0,1 0,1 0,1-1,0 0,1 0,13 16,15 16,47 46,-7-8,6 16,165 181,-221-256,1 1,36 28,-56-50,0 0,1 0,0-1,0 0,0-1,1 1,0-2,-1 0,16 4,-21-7,0 0,0 0,-1-1,1 1,0-1,0 0,-1 0,1 0,0 0,-1-1,6-2,15-9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6:38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1205 1,'7'2,"-1"0,1 1,-1 0,1 0,-1 0,0 1,-1 0,1 0,-1 1,9 8,-3-4,243 211,-192-161,104 129,-130-144,59 53,-63-67,-2 1,0 2,41 60,-62-76,0 0,-2 0,0 1,-1 0,0 0,3 24,9 118,-3-27,29 70,-27-139,-3 1,-2 0,5 122,-19-163,-1 1,-1 0,-11 35,7-30,-6 45,10-30,3-25,-1 0,-1 0,0-1,-2 0,0 0,-10 25,-3-7,-2-1,-1-1,-28 35,-85 90,107-129,-31 42,-93 158,-9 13,104-179,-2-2,-114 95,160-150,1 1,-2-2,1 1,-1-2,0 0,0 0,-20 5,-103 19,101-23,-206 37,-378 21,522-62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7:32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0 140,'48'8,"0"-2,0-1,74-4,-44-1,158 2,0-10,460-77,-583 59,-61 12,0 3,82-7,367 18,-353 11,80 1,789-13,-980 4,0 1,72 18,-50-5,99 43,-28-9,-11-16,-101-29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8:3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0:15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0,'14'1,"0"0,1 2,23 6,0 0,-12-4,583 91,-185-84,-190-9,-213-1,0 1,-1 1,1 1,-1 1,0 1,0 1,35 19,-27-13,1-1,45 12,-3-9,1-3,131 6,154-20,-152-2,-144 5,-36-1,0 0,1-1,-1-2,0 0,0-2,26-7,332-137,-366 141,0 1,0 1,0 1,1 0,0 1,25 0,112 6,-57 0,214-2,1184 19,-868-14,-462-6,-131-2,57-10,-54 6,43-1,-18 6,-40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0:22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83,'18'5,"-1"-1,1 0,0-2,22 1,18 2,268 39,588 60,143-85,-997-16,0 2,0 3,66 17,-59-10,1-4,77 4,284-23,-351 0,1-4,-1-3,106-34,-110 20,-58 21,0 1,1 1,-1 0,1 1,1 1,-1 1,23-2,658 7,-539 10,204 43,-78-9,-176-30,-37-5,0-2,97-1,-95-11,929-17,-965 18,1-2,0-1,38-11,-35 6,1 3,48-3,585 7,-335 6,-219-2,145-3,-237-1,0-1,-1-2,35-11,4-1,570-121,-538 106,-74 23,0 1,45-9,-21 12,66-2,-88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0:25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1 191,'246'-13,"13"0,385 56,-3 47,-625-88,157 16,323-8,-317-12,-105-2,0-4,97-21,-97 14,1 3,98-3,1665 17,-1746-7,0-4,153-36,-123 20,599-91,7 71,80 47,-782 0,-1 2,0 0,0 2,-1 0,1 2,36 17,25 7,8-7,177 25,-218-42,9-1,0-1,1-4,-1-2,79-11,873-57,-881 69,0 6,209 38,-311-37,41 8,-68-16,0 1,-1-1,1 1,0-1,0 0,0-1,-1 1,1-1,0 0,0 0,-1 0,1 0,-1 0,5-3,-7 3,0 0,0 0,0 0,0 0,0-1,0 1,-1 0,1 0,0-1,-1 1,1 0,-1-1,1 1,-1-1,0 1,1-1,-1 1,0-1,0 1,0 0,0-1,-1 1,1-1,0 1,0-1,-1 1,1 0,-1-1,0 1,1 0,-1-1,0 1,0 0,1 0,-1-1,-2 0,-6-10,0 1,-21-20,14 15,-3-6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4:37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0 120,'9'-6,"0"0,0 1,1 0,0 0,0 1,0 0,16-3,-10 2,0 0,26-10,0 2,0 2,1 1,1 3,83-5,339 15,-457-3,0 0,0 1,0 0,0 1,10 3,-4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0:49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24,'29'-2,"50"-8,23-2,139 16,-204-1,-1 1,1 2,-2 2,55 19,-26-7,1-2,97 12,-93-18,-5-4,1-4,110-5,-55-2,14 3,-119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2:42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19,'-8'0,"-26"-8,-8-3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2:54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11:13:00.6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90966-A9DD-4624-BAEE-18F25BA4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85E95-F86E-4ADE-99CA-5EF32F0E1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197ED-6B89-42B7-8516-1461EB49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C0EE6-F6F5-4E8A-B90A-58400B2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2B22A-4A0D-474A-96C2-C1A2BDF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BE58-EC76-4222-A73B-2B73639D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108F1-0004-4AC9-82C5-9DB60A19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5B898-4407-4260-B6A9-580612B7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95B31-80AE-4169-B20A-5016A4B4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34D29-CBF7-4375-BC60-7671C42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EAE42-7C37-471A-BD1C-EA214120F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619A1-0333-40E2-B8AB-8DAB9D8C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079FF-DC12-4D7A-A861-95686BE6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944D-C096-44FB-87F0-7939FA0A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5CEAD-08AD-4267-A754-F2CCA2BA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F56D-3F63-4822-8C32-04F71E01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1909C-ECD1-4DFE-B3FC-F9EBE1E7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B6353-2EA5-4A16-AEEE-038176D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62342-621D-43C3-9E71-84C89B27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23AB-B64C-4E5C-B839-2391B27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0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F9548-97F9-4401-A455-C283EBF4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30466-79B5-4462-A554-AE34EB54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1DE0D-88FF-40BE-8A7C-32ED188C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2AC62-E811-4976-8444-B54040B3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3CB84-B32E-4FB0-9617-A6E03E6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2974-A46A-4325-8AD5-7CE6531A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A4790-A17A-4700-B616-55615E7D7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813A4-856F-4100-9CA3-FE570CDF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BE690-B326-4C79-A4E7-349EF47B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B953C-D0CC-4E04-A3ED-00FFB16B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69A34-BD2D-422A-A483-8E8B498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1ABD-776F-47D5-AF86-21F4E852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D4C3B-FD38-473E-9F20-5FABE03E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2451C-8718-4D50-84A2-71346856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B912F-141C-4D0F-BE10-5AE9F248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9A304-FAAC-4925-9F7E-6FD712F6D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DFABD-8608-4AE2-9283-6A5318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9EFB29-F265-4337-AB67-1EC37AEA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4D339-43C0-46E2-9528-1EDD8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CCB4-2094-4439-8794-A2BD9B90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477B5-33D6-4574-97A8-E3576611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C2EA6-C161-4B92-9CA5-2A56FE54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D5D08-42C7-4C53-BD54-AEC1C52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9B242-9176-4BDD-9075-404D982B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341FA-4A12-46DA-B201-65C8D2EB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B8210-4EA7-49FC-B437-64C8FFC1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B8DB8-4A8A-49BB-9192-40CE91AA62B2}"/>
              </a:ext>
            </a:extLst>
          </p:cNvPr>
          <p:cNvSpPr/>
          <p:nvPr/>
        </p:nvSpPr>
        <p:spPr>
          <a:xfrm>
            <a:off x="0" y="0"/>
            <a:ext cx="12192000" cy="532015"/>
          </a:xfrm>
          <a:prstGeom prst="rect">
            <a:avLst/>
          </a:prstGeom>
          <a:solidFill>
            <a:srgbClr val="81F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D52F-E3A7-4AB4-9B1C-4BAE037C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CBFEB-2B30-4B2C-B185-0FD38E40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E840D-B0F2-4F98-90FC-520E3668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F540B-E95E-494C-8AB2-123563DC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5EDAF-DC21-4D45-AA5C-AF5F919D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1924F-66B6-4D6F-9574-E4E8C704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549C-E44C-46FD-8563-E2C5A661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54D87-0800-4ABE-B3D6-8771B8D06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530CC-7B32-472C-AF02-39E8E7DA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F00F6-40A2-44BD-A1CE-9FE0B6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14159-3F88-49FD-8D87-36184F04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031F2-F805-41DE-82D7-4C996599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84CF3-16D0-407C-98CE-DF0DA8F1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BE53C-7AB8-404A-966A-65A94546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4A01-ACD4-4620-ACAB-867B1BC3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32D0-9A6C-4963-B5E8-2E66AEDD46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AA2D2-AA4A-460B-9BBF-6E1FA392D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7D717-0F55-4710-AB92-E399668F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54E8-C88D-46DF-87F0-09B5CD38C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customXml" Target="../ink/ink16.xml"/><Relationship Id="rId4" Type="http://schemas.openxmlformats.org/officeDocument/2006/relationships/image" Target="../media/image35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3" Type="http://schemas.openxmlformats.org/officeDocument/2006/relationships/image" Target="../media/image9.png"/><Relationship Id="rId17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40.png"/><Relationship Id="rId18" Type="http://schemas.openxmlformats.org/officeDocument/2006/relationships/image" Target="../media/image16.png"/><Relationship Id="rId26" Type="http://schemas.openxmlformats.org/officeDocument/2006/relationships/customXml" Target="../ink/ink9.xml"/><Relationship Id="rId21" Type="http://schemas.openxmlformats.org/officeDocument/2006/relationships/image" Target="../media/image270.png"/><Relationship Id="rId34" Type="http://schemas.openxmlformats.org/officeDocument/2006/relationships/customXml" Target="../ink/ink14.xml"/><Relationship Id="rId7" Type="http://schemas.openxmlformats.org/officeDocument/2006/relationships/image" Target="../media/image211.png"/><Relationship Id="rId12" Type="http://schemas.openxmlformats.org/officeDocument/2006/relationships/customXml" Target="../ink/ink3.xml"/><Relationship Id="rId17" Type="http://schemas.openxmlformats.org/officeDocument/2006/relationships/customXml" Target="../ink/ink5.xml"/><Relationship Id="rId25" Type="http://schemas.openxmlformats.org/officeDocument/2006/relationships/image" Target="../media/image290.png"/><Relationship Id="rId33" Type="http://schemas.openxmlformats.org/officeDocument/2006/relationships/image" Target="../media/image320.png"/><Relationship Id="rId2" Type="http://schemas.openxmlformats.org/officeDocument/2006/relationships/customXml" Target="../ink/ink1.xml"/><Relationship Id="rId16" Type="http://schemas.openxmlformats.org/officeDocument/2006/relationships/image" Target="../media/image15.png"/><Relationship Id="rId20" Type="http://schemas.openxmlformats.org/officeDocument/2006/relationships/customXml" Target="../ink/ink6.xml"/><Relationship Id="rId29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0.png"/><Relationship Id="rId24" Type="http://schemas.openxmlformats.org/officeDocument/2006/relationships/customXml" Target="../ink/ink8.xml"/><Relationship Id="rId32" Type="http://schemas.openxmlformats.org/officeDocument/2006/relationships/customXml" Target="../ink/ink13.xml"/><Relationship Id="rId15" Type="http://schemas.openxmlformats.org/officeDocument/2006/relationships/image" Target="../media/image250.png"/><Relationship Id="rId23" Type="http://schemas.openxmlformats.org/officeDocument/2006/relationships/image" Target="../media/image280.png"/><Relationship Id="rId28" Type="http://schemas.openxmlformats.org/officeDocument/2006/relationships/customXml" Target="../ink/ink11.xml"/><Relationship Id="rId19" Type="http://schemas.openxmlformats.org/officeDocument/2006/relationships/image" Target="../media/image19.png"/><Relationship Id="rId31" Type="http://schemas.openxmlformats.org/officeDocument/2006/relationships/image" Target="../media/image310.png"/><Relationship Id="rId14" Type="http://schemas.openxmlformats.org/officeDocument/2006/relationships/customXml" Target="../ink/ink4.xml"/><Relationship Id="rId4" Type="http://schemas.openxmlformats.org/officeDocument/2006/relationships/image" Target="../media/image190.png"/><Relationship Id="rId22" Type="http://schemas.openxmlformats.org/officeDocument/2006/relationships/customXml" Target="../ink/ink7.xml"/><Relationship Id="rId27" Type="http://schemas.openxmlformats.org/officeDocument/2006/relationships/customXml" Target="../ink/ink10.xml"/><Relationship Id="rId30" Type="http://schemas.openxmlformats.org/officeDocument/2006/relationships/customXml" Target="../ink/ink12.xml"/><Relationship Id="rId35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EDC4-A2C8-4348-A6C8-FA64F20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JPA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9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A9298-FE0B-4E49-A641-8A53D962419D}"/>
              </a:ext>
            </a:extLst>
          </p:cNvPr>
          <p:cNvSpPr txBox="1"/>
          <p:nvPr/>
        </p:nvSpPr>
        <p:spPr>
          <a:xfrm>
            <a:off x="61799" y="0"/>
            <a:ext cx="769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Qiskit</a:t>
            </a:r>
            <a:r>
              <a:rPr lang="en-US" altLang="ko-KR" sz="2000" b="1" dirty="0"/>
              <a:t>-Experiment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en-US" altLang="ko-KR" sz="2000" b="1" dirty="0"/>
              <a:t> finding qubit frequency : decent!</a:t>
            </a:r>
            <a:endParaRPr lang="ko-KR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2DC3C54-8CF9-4A1C-885C-BFBB4321D9E7}"/>
                  </a:ext>
                </a:extLst>
              </p14:cNvPr>
              <p14:cNvContentPartPr/>
              <p14:nvPr/>
            </p14:nvContentPartPr>
            <p14:xfrm>
              <a:off x="7398941" y="755118"/>
              <a:ext cx="1593000" cy="79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2DC3C54-8CF9-4A1C-885C-BFBB4321D9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4941" y="647118"/>
                <a:ext cx="1700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A7D6CB4-E9F2-40DD-BB04-3288A58409B4}"/>
                  </a:ext>
                </a:extLst>
              </p14:cNvPr>
              <p14:cNvContentPartPr/>
              <p14:nvPr/>
            </p14:nvContentPartPr>
            <p14:xfrm>
              <a:off x="3464501" y="4320198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A7D6CB4-E9F2-40DD-BB04-3288A58409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0501" y="4212198"/>
                <a:ext cx="108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7F913510-FFE2-4950-B3C4-67FA952575E6}"/>
              </a:ext>
            </a:extLst>
          </p:cNvPr>
          <p:cNvGrpSpPr/>
          <p:nvPr/>
        </p:nvGrpSpPr>
        <p:grpSpPr>
          <a:xfrm>
            <a:off x="0" y="589178"/>
            <a:ext cx="9331704" cy="6205920"/>
            <a:chOff x="0" y="589178"/>
            <a:chExt cx="9331704" cy="62059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4825D5-5224-4975-87A4-2AF91D6E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045436"/>
              <a:ext cx="4982270" cy="190526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6861D93-2022-438C-BE94-42E4CE1D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699" y="4980778"/>
              <a:ext cx="4982270" cy="181432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D91E18E-D11A-49DB-9D54-20570A44C96E}"/>
                </a:ext>
              </a:extLst>
            </p:cNvPr>
            <p:cNvGrpSpPr/>
            <p:nvPr/>
          </p:nvGrpSpPr>
          <p:grpSpPr>
            <a:xfrm>
              <a:off x="66678" y="589178"/>
              <a:ext cx="9265026" cy="2267190"/>
              <a:chOff x="66678" y="589178"/>
              <a:chExt cx="9265026" cy="22671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FCE463E-B46E-47B9-99B5-E287CF122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78" y="589178"/>
                <a:ext cx="9265026" cy="2267190"/>
              </a:xfrm>
              <a:prstGeom prst="rect">
                <a:avLst/>
              </a:prstGeom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EDBFB8D-54CE-4B68-99CB-7EF971B062C2}"/>
                  </a:ext>
                </a:extLst>
              </p:cNvPr>
              <p:cNvSpPr/>
              <p:nvPr/>
            </p:nvSpPr>
            <p:spPr>
              <a:xfrm>
                <a:off x="7196976" y="755118"/>
                <a:ext cx="1996930" cy="2580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4E3BF5-39D2-4A56-A3BF-3932506FDCAD}"/>
              </a:ext>
            </a:extLst>
          </p:cNvPr>
          <p:cNvSpPr txBox="1"/>
          <p:nvPr/>
        </p:nvSpPr>
        <p:spPr>
          <a:xfrm>
            <a:off x="5738070" y="3045436"/>
            <a:ext cx="3593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Pulses(schedules) are embedded in the spectroscopy gate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Still control the option parameters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4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E1076-EF2E-42F2-BF95-CA6E6161C738}"/>
              </a:ext>
            </a:extLst>
          </p:cNvPr>
          <p:cNvSpPr txBox="1"/>
          <p:nvPr/>
        </p:nvSpPr>
        <p:spPr>
          <a:xfrm>
            <a:off x="0" y="0"/>
            <a:ext cx="1156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Flux Driven Josephson Parametric Amplifier : XIC, </a:t>
            </a:r>
            <a:r>
              <a:rPr lang="en-US" altLang="ko-KR" sz="2400" b="1" dirty="0" err="1"/>
              <a:t>QiskitMetal</a:t>
            </a:r>
            <a:r>
              <a:rPr lang="en-US" altLang="ko-KR" sz="2400" b="1" dirty="0"/>
              <a:t> design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EBEED-2F7A-4E83-ABE6-495B88C0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" y="604007"/>
            <a:ext cx="5709542" cy="3326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653063-F944-4A71-B219-FA380417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43" y="615790"/>
            <a:ext cx="4934526" cy="3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E23F1-E1E8-46A3-BD3B-A078714063B7}"/>
              </a:ext>
            </a:extLst>
          </p:cNvPr>
          <p:cNvSpPr txBox="1"/>
          <p:nvPr/>
        </p:nvSpPr>
        <p:spPr>
          <a:xfrm>
            <a:off x="0" y="0"/>
            <a:ext cx="83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HFSS Rendering : Find Eigenmode of XIC, Metal design</a:t>
            </a:r>
            <a:endParaRPr lang="ko-KR" altLang="en-US" sz="2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24E502-4913-486B-85B0-30888510D820}"/>
              </a:ext>
            </a:extLst>
          </p:cNvPr>
          <p:cNvGrpSpPr/>
          <p:nvPr/>
        </p:nvGrpSpPr>
        <p:grpSpPr>
          <a:xfrm>
            <a:off x="5998129" y="753555"/>
            <a:ext cx="5440072" cy="4640566"/>
            <a:chOff x="5956184" y="2397297"/>
            <a:chExt cx="5440072" cy="42108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4D58B-A2AA-4C7B-AD1A-8514B43D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6184" y="3221373"/>
              <a:ext cx="5440072" cy="338673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66BD1F-8C84-4CDA-AB78-CE9C5F72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184" y="2397297"/>
              <a:ext cx="5440072" cy="7240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A6F41D-495B-4472-834C-39375C1240BE}"/>
              </a:ext>
            </a:extLst>
          </p:cNvPr>
          <p:cNvGrpSpPr/>
          <p:nvPr/>
        </p:nvGrpSpPr>
        <p:grpSpPr>
          <a:xfrm>
            <a:off x="1" y="753555"/>
            <a:ext cx="5431870" cy="4640566"/>
            <a:chOff x="1" y="753555"/>
            <a:chExt cx="5431870" cy="46405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0C8644-E6A2-405F-AD12-627E7A758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9" t="13321" r="21070" b="25896"/>
            <a:stretch/>
          </p:blipFill>
          <p:spPr>
            <a:xfrm>
              <a:off x="113250" y="1661736"/>
              <a:ext cx="5318620" cy="37323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7EE18D-BE9B-453B-B17D-3628D02E7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129" b="52910"/>
            <a:stretch/>
          </p:blipFill>
          <p:spPr>
            <a:xfrm>
              <a:off x="1" y="753555"/>
              <a:ext cx="5431870" cy="797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5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73532-8929-482B-B455-ABA0043A54CB}"/>
              </a:ext>
            </a:extLst>
          </p:cNvPr>
          <p:cNvGrpSpPr/>
          <p:nvPr/>
        </p:nvGrpSpPr>
        <p:grpSpPr>
          <a:xfrm>
            <a:off x="104200" y="609719"/>
            <a:ext cx="5712899" cy="6319662"/>
            <a:chOff x="104200" y="609719"/>
            <a:chExt cx="5712899" cy="63196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510ABF3-9089-45E9-BFD8-0964235AB02B}"/>
                </a:ext>
              </a:extLst>
            </p:cNvPr>
            <p:cNvGrpSpPr/>
            <p:nvPr/>
          </p:nvGrpSpPr>
          <p:grpSpPr>
            <a:xfrm>
              <a:off x="104200" y="609719"/>
              <a:ext cx="5712899" cy="4299063"/>
              <a:chOff x="5927829" y="629174"/>
              <a:chExt cx="5712899" cy="447032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75AE27E-CCEF-464F-8AF4-941BA5B82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7829" y="629174"/>
                <a:ext cx="5712899" cy="4470325"/>
              </a:xfrm>
              <a:prstGeom prst="rect">
                <a:avLst/>
              </a:prstGeom>
            </p:spPr>
          </p:pic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2ABA837-2E7A-4D38-BB45-406D6317DE96}"/>
                  </a:ext>
                </a:extLst>
              </p:cNvPr>
              <p:cNvSpPr/>
              <p:nvPr/>
            </p:nvSpPr>
            <p:spPr>
              <a:xfrm>
                <a:off x="8683925" y="2099514"/>
                <a:ext cx="431321" cy="19840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F1D9001-84B9-4005-A283-C3F1F3225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00" y="4268021"/>
              <a:ext cx="3634858" cy="26613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9AE81-A28C-41E1-932D-6522D743CBA9}"/>
                </a:ext>
              </a:extLst>
            </p:cNvPr>
            <p:cNvSpPr txBox="1"/>
            <p:nvPr/>
          </p:nvSpPr>
          <p:spPr>
            <a:xfrm>
              <a:off x="306588" y="3010446"/>
              <a:ext cx="5308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Eigenmode1=5.29894GHz</a:t>
              </a:r>
            </a:p>
            <a:p>
              <a:r>
                <a:rPr lang="en-US" altLang="ko-KR" sz="1200" b="1" dirty="0"/>
                <a:t>Setting : 10, 6, Si-300um, SiO2-300nm  substrate, Capacitance_1</a:t>
              </a:r>
              <a:endParaRPr lang="ko-KR" altLang="en-US" sz="12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263308-CF14-4ED0-9416-189BE7F6EAE7}"/>
              </a:ext>
            </a:extLst>
          </p:cNvPr>
          <p:cNvGrpSpPr/>
          <p:nvPr/>
        </p:nvGrpSpPr>
        <p:grpSpPr>
          <a:xfrm>
            <a:off x="6047713" y="609719"/>
            <a:ext cx="6040087" cy="6312929"/>
            <a:chOff x="6047713" y="609719"/>
            <a:chExt cx="6040087" cy="63129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809806-4605-4F79-84E6-C107F8C4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7713" y="609719"/>
              <a:ext cx="5712899" cy="429906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F2DAFA-B89F-47AE-9F4B-8285F4B0B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36"/>
            <a:stretch/>
          </p:blipFill>
          <p:spPr>
            <a:xfrm>
              <a:off x="6047713" y="4268021"/>
              <a:ext cx="3738509" cy="26546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9B65-FFE9-4D67-8732-0F0296BF467E}"/>
                </a:ext>
              </a:extLst>
            </p:cNvPr>
            <p:cNvSpPr txBox="1"/>
            <p:nvPr/>
          </p:nvSpPr>
          <p:spPr>
            <a:xfrm>
              <a:off x="6594967" y="3144855"/>
              <a:ext cx="5492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Eigenmode1=5.29107GHz</a:t>
              </a:r>
            </a:p>
            <a:p>
              <a:r>
                <a:rPr lang="en-US" altLang="ko-KR" sz="1200" b="1" dirty="0"/>
                <a:t>Setting : 10, 6, Si-300um, SiO2-300nm  substrate, Capacitance_2</a:t>
              </a:r>
              <a:endParaRPr lang="ko-KR" alt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5CF9EA-3747-4917-BCFA-142065A6EEF5}"/>
              </a:ext>
            </a:extLst>
          </p:cNvPr>
          <p:cNvSpPr txBox="1"/>
          <p:nvPr/>
        </p:nvSpPr>
        <p:spPr>
          <a:xfrm>
            <a:off x="0" y="0"/>
            <a:ext cx="895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HFSS : Eigenmode for different Capacitor design</a:t>
            </a:r>
            <a:endParaRPr lang="ko-KR" altLang="en-US" sz="2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EBAEA2-7D39-41F1-A563-24A0AC33FCB0}"/>
              </a:ext>
            </a:extLst>
          </p:cNvPr>
          <p:cNvSpPr/>
          <p:nvPr/>
        </p:nvSpPr>
        <p:spPr>
          <a:xfrm>
            <a:off x="8878349" y="2023729"/>
            <a:ext cx="431321" cy="190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F6AAE77-3BA7-45DB-B339-738E995D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2" y="4061297"/>
            <a:ext cx="3634858" cy="2661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966C8F-C5E1-459E-B063-F5192DA31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6"/>
          <a:stretch/>
        </p:blipFill>
        <p:spPr>
          <a:xfrm>
            <a:off x="7173576" y="4070544"/>
            <a:ext cx="3738509" cy="2654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607003-1A6F-460F-B356-373F62E3D7E2}"/>
                  </a:ext>
                </a:extLst>
              </p:cNvPr>
              <p:cNvSpPr txBox="1"/>
              <p:nvPr/>
            </p:nvSpPr>
            <p:spPr>
              <a:xfrm>
                <a:off x="0" y="0"/>
                <a:ext cx="8268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Q3D : Different Capacitance Design </a:t>
                </a:r>
                <a:r>
                  <a:rPr lang="en-US" altLang="ko-KR" sz="2400" b="1" dirty="0">
                    <a:sym typeface="Wingdings" panose="05000000000000000000" pitchFamily="2" charset="2"/>
                  </a:rPr>
                  <a:t>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𝒆𝒙𝒕</m:t>
                        </m:r>
                      </m:sub>
                    </m:sSub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607003-1A6F-460F-B356-373F62E3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268511" cy="461665"/>
              </a:xfrm>
              <a:prstGeom prst="rect">
                <a:avLst/>
              </a:prstGeom>
              <a:blipFill>
                <a:blip r:embed="rId14"/>
                <a:stretch>
                  <a:fillRect l="-1106"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B6C53-DA49-4CBE-9ECC-97812D057150}"/>
                  </a:ext>
                </a:extLst>
              </p:cNvPr>
              <p:cNvSpPr txBox="1"/>
              <p:nvPr/>
            </p:nvSpPr>
            <p:spPr>
              <a:xfrm>
                <a:off x="3923610" y="4222831"/>
                <a:ext cx="2292632" cy="163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</m:oMath>
                </a14:m>
                <a:r>
                  <a:rPr lang="en-US" altLang="ko-KR" sz="1400" dirty="0"/>
                  <a:t>=5.25GHz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altLang="ko-KR" sz="1400" dirty="0"/>
                  <a:t>=6.39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US" altLang="ko-KR" sz="1400" dirty="0"/>
                  <a:t>=1.2*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=169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400" dirty="0"/>
                  <a:t>= 423nH/m</a:t>
                </a:r>
              </a:p>
              <a:p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length=4.18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Qext~4000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B6C53-DA49-4CBE-9ECC-97812D057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10" y="4222831"/>
                <a:ext cx="2292632" cy="1636987"/>
              </a:xfrm>
              <a:prstGeom prst="rect">
                <a:avLst/>
              </a:prstGeom>
              <a:blipFill>
                <a:blip r:embed="rId15"/>
                <a:stretch>
                  <a:fillRect l="-798" t="-1119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2A981F-54F4-4287-BBD5-0E3A71DD2989}"/>
                  </a:ext>
                </a:extLst>
              </p:cNvPr>
              <p:cNvSpPr txBox="1"/>
              <p:nvPr/>
            </p:nvSpPr>
            <p:spPr>
              <a:xfrm>
                <a:off x="10266859" y="4156347"/>
                <a:ext cx="2350183" cy="163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</m:oMath>
                </a14:m>
                <a:r>
                  <a:rPr lang="en-US" altLang="ko-KR" sz="1400" dirty="0"/>
                  <a:t>=5.29GHz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altLang="ko-KR" sz="1400" dirty="0"/>
                  <a:t>=6.39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US" altLang="ko-KR" sz="1400" dirty="0"/>
                  <a:t>=1.2*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=169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400" dirty="0"/>
                  <a:t>= 423nH/m</a:t>
                </a:r>
              </a:p>
              <a:p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=43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length=4.18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Qext~1600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2A981F-54F4-4287-BBD5-0E3A71DD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59" y="4156347"/>
                <a:ext cx="2350183" cy="1636987"/>
              </a:xfrm>
              <a:prstGeom prst="rect">
                <a:avLst/>
              </a:prstGeom>
              <a:blipFill>
                <a:blip r:embed="rId16"/>
                <a:stretch>
                  <a:fillRect l="-777" t="-1119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74411F-A6F3-473A-81E9-D4057123C076}"/>
              </a:ext>
            </a:extLst>
          </p:cNvPr>
          <p:cNvGrpSpPr/>
          <p:nvPr/>
        </p:nvGrpSpPr>
        <p:grpSpPr>
          <a:xfrm>
            <a:off x="260001" y="590763"/>
            <a:ext cx="4526008" cy="3470534"/>
            <a:chOff x="260001" y="590763"/>
            <a:chExt cx="4526008" cy="34705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50A234F-91F3-4729-AA1C-FE6A8118A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99" r="23853" b="34913"/>
            <a:stretch/>
          </p:blipFill>
          <p:spPr>
            <a:xfrm>
              <a:off x="260001" y="590763"/>
              <a:ext cx="4526008" cy="3470534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EFE2821-AEFF-4F93-BEB5-9E2F47225E0D}"/>
                </a:ext>
              </a:extLst>
            </p:cNvPr>
            <p:cNvSpPr/>
            <p:nvPr/>
          </p:nvSpPr>
          <p:spPr>
            <a:xfrm>
              <a:off x="1890520" y="3429000"/>
              <a:ext cx="431321" cy="1908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8F5F86-243A-46CF-8ECF-5B7E5ECD2F29}"/>
              </a:ext>
            </a:extLst>
          </p:cNvPr>
          <p:cNvGrpSpPr/>
          <p:nvPr/>
        </p:nvGrpSpPr>
        <p:grpSpPr>
          <a:xfrm>
            <a:off x="7173576" y="556715"/>
            <a:ext cx="4351470" cy="3504582"/>
            <a:chOff x="7173576" y="556715"/>
            <a:chExt cx="4351470" cy="3504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0D004A-4313-4C13-B920-76DF59BC0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22580" b="36503"/>
            <a:stretch/>
          </p:blipFill>
          <p:spPr>
            <a:xfrm>
              <a:off x="7173576" y="556715"/>
              <a:ext cx="4351470" cy="3504582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D851DDF-6468-44B5-BC57-3B75FBC6FC42}"/>
                </a:ext>
              </a:extLst>
            </p:cNvPr>
            <p:cNvSpPr/>
            <p:nvPr/>
          </p:nvSpPr>
          <p:spPr>
            <a:xfrm>
              <a:off x="8749367" y="3531386"/>
              <a:ext cx="431321" cy="1908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08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CF06E-6A34-4F12-89DC-81A73CBD57BC}"/>
              </a:ext>
            </a:extLst>
          </p:cNvPr>
          <p:cNvSpPr txBox="1"/>
          <p:nvPr/>
        </p:nvSpPr>
        <p:spPr>
          <a:xfrm>
            <a:off x="0" y="-18904"/>
            <a:ext cx="578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CPW Resonator Impedance Matching</a:t>
            </a:r>
            <a:endParaRPr lang="ko-KR" altLang="en-US" sz="2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0A3C89-7199-4A84-B75E-29D531FB831F}"/>
              </a:ext>
            </a:extLst>
          </p:cNvPr>
          <p:cNvGrpSpPr/>
          <p:nvPr/>
        </p:nvGrpSpPr>
        <p:grpSpPr>
          <a:xfrm>
            <a:off x="0" y="593851"/>
            <a:ext cx="6201640" cy="3629532"/>
            <a:chOff x="0" y="593851"/>
            <a:chExt cx="6201640" cy="36295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DCA2EE-F09B-4A4F-8019-E1F6CA2EC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3851"/>
              <a:ext cx="6201640" cy="362953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E7565C-A594-433F-9D52-CC2C6B22A05A}"/>
                </a:ext>
              </a:extLst>
            </p:cNvPr>
            <p:cNvSpPr/>
            <p:nvPr/>
          </p:nvSpPr>
          <p:spPr>
            <a:xfrm>
              <a:off x="1199275" y="2468345"/>
              <a:ext cx="431321" cy="1908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02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33461-2B0B-4591-91CF-5F112C6247A0}"/>
              </a:ext>
            </a:extLst>
          </p:cNvPr>
          <p:cNvSpPr txBox="1"/>
          <p:nvPr/>
        </p:nvSpPr>
        <p:spPr>
          <a:xfrm>
            <a:off x="0" y="0"/>
            <a:ext cx="93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Tunability of JPA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41A6D1-9CF8-4285-A387-74DFC5AC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261"/>
            <a:ext cx="6573167" cy="356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2EEDC-3B16-48FD-95F8-EF0A1912715F}"/>
              </a:ext>
            </a:extLst>
          </p:cNvPr>
          <p:cNvSpPr txBox="1"/>
          <p:nvPr/>
        </p:nvSpPr>
        <p:spPr>
          <a:xfrm>
            <a:off x="0" y="4448432"/>
            <a:ext cx="8472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HFSS Eigenmode inductance sweep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r>
              <a:rPr lang="en-US" altLang="ko-KR" dirty="0"/>
              <a:t>    Resonator’s frequency is tunable by changing inductance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ym typeface="Wingdings" panose="05000000000000000000" pitchFamily="2" charset="2"/>
              </a:rPr>
              <a:t>In real device, by modulating magnetic flux in SQUID loop 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inductance(loop) change  resonator frequency can be modulated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 parametric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Gain 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EDC4-A2C8-4348-A6C8-FA64F20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en-US" altLang="ko-KR" dirty="0" err="1"/>
              <a:t>Qiskit</a:t>
            </a:r>
            <a:r>
              <a:rPr lang="en-US" altLang="ko-KR" dirty="0"/>
              <a:t>-Experiment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A4E2999-93B8-4971-B87F-75D18D36CCC2}"/>
                  </a:ext>
                </a:extLst>
              </p14:cNvPr>
              <p14:cNvContentPartPr/>
              <p14:nvPr/>
            </p14:nvContentPartPr>
            <p14:xfrm>
              <a:off x="185552" y="881979"/>
              <a:ext cx="456480" cy="10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A4E2999-93B8-4971-B87F-75D18D36CC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552" y="774339"/>
                <a:ext cx="564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145C7EA-EDF8-40FF-BB8F-A736D566E65A}"/>
                  </a:ext>
                </a:extLst>
              </p14:cNvPr>
              <p14:cNvContentPartPr/>
              <p14:nvPr/>
            </p14:nvContentPartPr>
            <p14:xfrm>
              <a:off x="1667854" y="1795049"/>
              <a:ext cx="2386800" cy="108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145C7EA-EDF8-40FF-BB8F-A736D566E6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3854" y="1687049"/>
                <a:ext cx="2494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37D5519-3ADB-45B9-93CC-8FEFF2F570EF}"/>
                  </a:ext>
                </a:extLst>
              </p14:cNvPr>
              <p14:cNvContentPartPr/>
              <p14:nvPr/>
            </p14:nvContentPartPr>
            <p14:xfrm>
              <a:off x="154317" y="4121940"/>
              <a:ext cx="3667320" cy="128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37D5519-3ADB-45B9-93CC-8FEFF2F570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17" y="4013940"/>
                <a:ext cx="37749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494CD16-555F-4CC5-BF79-24969D8486CD}"/>
                  </a:ext>
                </a:extLst>
              </p14:cNvPr>
              <p14:cNvContentPartPr/>
              <p14:nvPr/>
            </p14:nvContentPartPr>
            <p14:xfrm>
              <a:off x="183477" y="4328685"/>
              <a:ext cx="3903840" cy="118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494CD16-555F-4CC5-BF79-24969D8486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837" y="4220685"/>
                <a:ext cx="401148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1329F646-0D68-434C-9B63-1FF506A9D0CB}"/>
              </a:ext>
            </a:extLst>
          </p:cNvPr>
          <p:cNvGrpSpPr/>
          <p:nvPr/>
        </p:nvGrpSpPr>
        <p:grpSpPr>
          <a:xfrm>
            <a:off x="61801" y="541346"/>
            <a:ext cx="12213714" cy="5466945"/>
            <a:chOff x="61801" y="541346"/>
            <a:chExt cx="12213714" cy="546694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37CF92-0549-4593-9966-CA4D8EAD78EA}"/>
                </a:ext>
              </a:extLst>
            </p:cNvPr>
            <p:cNvGrpSpPr/>
            <p:nvPr/>
          </p:nvGrpSpPr>
          <p:grpSpPr>
            <a:xfrm>
              <a:off x="5753312" y="4960361"/>
              <a:ext cx="4382112" cy="933580"/>
              <a:chOff x="5708577" y="4533365"/>
              <a:chExt cx="4382112" cy="933580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C3D487C-8D21-4B6B-B6CD-D571CE10E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8577" y="4533365"/>
                <a:ext cx="4382112" cy="93358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A2E5E890-4CF2-4467-86AD-0538B5AEB57F}"/>
                      </a:ext>
                    </a:extLst>
                  </p14:cNvPr>
                  <p14:cNvContentPartPr/>
                  <p14:nvPr/>
                </p14:nvContentPartPr>
                <p14:xfrm>
                  <a:off x="8430701" y="4965209"/>
                  <a:ext cx="363960" cy="4320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A2E5E890-4CF2-4467-86AD-0538B5AEB57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376701" y="4857209"/>
                    <a:ext cx="471600" cy="25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C4F1BA-0B80-4110-9A8C-B3D7E7CDF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20283"/>
            <a:stretch/>
          </p:blipFill>
          <p:spPr>
            <a:xfrm>
              <a:off x="61801" y="541346"/>
              <a:ext cx="5640186" cy="5466945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DECCC50-92C8-4075-9FEF-2D80883BBE4F}"/>
                </a:ext>
              </a:extLst>
            </p:cNvPr>
            <p:cNvGrpSpPr/>
            <p:nvPr/>
          </p:nvGrpSpPr>
          <p:grpSpPr>
            <a:xfrm>
              <a:off x="5660706" y="541346"/>
              <a:ext cx="6614809" cy="4384251"/>
              <a:chOff x="5577191" y="0"/>
              <a:chExt cx="6614809" cy="438425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04908B0-E46E-4988-9D6B-3E065B661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34870"/>
              <a:stretch/>
            </p:blipFill>
            <p:spPr>
              <a:xfrm>
                <a:off x="5577191" y="0"/>
                <a:ext cx="6614809" cy="438425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E170FF6D-F00F-4A37-BF7C-E675317E9431}"/>
                      </a:ext>
                    </a:extLst>
                  </p14:cNvPr>
                  <p14:cNvContentPartPr/>
                  <p14:nvPr/>
                </p14:nvContentPartPr>
                <p14:xfrm>
                  <a:off x="5922221" y="3103616"/>
                  <a:ext cx="583200" cy="5220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E170FF6D-F00F-4A37-BF7C-E675317E9431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868581" y="2995616"/>
                    <a:ext cx="690840" cy="26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43EB06-DCC4-4828-B397-AA028672B819}"/>
                  </a:ext>
                </a:extLst>
              </p14:cNvPr>
              <p14:cNvContentPartPr/>
              <p14:nvPr/>
            </p14:nvContentPartPr>
            <p14:xfrm>
              <a:off x="11365027" y="-1361680"/>
              <a:ext cx="30600" cy="6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43EB06-DCC4-4828-B397-AA028672B8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56387" y="-1370680"/>
                <a:ext cx="482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4A80F4B-BB8E-42A1-8300-8304D8270043}"/>
                  </a:ext>
                </a:extLst>
              </p14:cNvPr>
              <p14:cNvContentPartPr/>
              <p14:nvPr/>
            </p14:nvContentPartPr>
            <p14:xfrm>
              <a:off x="8396861" y="1341809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4A80F4B-BB8E-42A1-8300-8304D82700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88221" y="1333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1B7D718-E603-4212-B9D4-F841D9AA0471}"/>
                  </a:ext>
                </a:extLst>
              </p14:cNvPr>
              <p14:cNvContentPartPr/>
              <p14:nvPr/>
            </p14:nvContentPartPr>
            <p14:xfrm>
              <a:off x="7516301" y="1543049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1B7D718-E603-4212-B9D4-F841D9AA04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7301" y="1534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B861635-42C9-4CB2-9C8B-A70059C3CC41}"/>
                  </a:ext>
                </a:extLst>
              </p14:cNvPr>
              <p14:cNvContentPartPr/>
              <p14:nvPr/>
            </p14:nvContentPartPr>
            <p14:xfrm>
              <a:off x="7390301" y="179504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B861635-42C9-4CB2-9C8B-A70059C3CC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1301" y="17860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EBD788A-011D-43B5-A668-C94BA0CCED6C}"/>
                  </a:ext>
                </a:extLst>
              </p14:cNvPr>
              <p14:cNvContentPartPr/>
              <p14:nvPr/>
            </p14:nvContentPartPr>
            <p14:xfrm>
              <a:off x="5980901" y="2548889"/>
              <a:ext cx="511200" cy="349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EBD788A-011D-43B5-A668-C94BA0CCED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7261" y="2441249"/>
                <a:ext cx="6188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1DE73DAE-6242-4473-A743-5F6B84A0C37C}"/>
                  </a:ext>
                </a:extLst>
              </p14:cNvPr>
              <p14:cNvContentPartPr/>
              <p14:nvPr/>
            </p14:nvContentPartPr>
            <p14:xfrm>
              <a:off x="10720661" y="1307969"/>
              <a:ext cx="595440" cy="608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1DE73DAE-6242-4473-A743-5F6B84A0C3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7021" y="1200329"/>
                <a:ext cx="7030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0D64C5C-CA84-44AE-954C-9E1EEF51F0B0}"/>
                  </a:ext>
                </a:extLst>
              </p14:cNvPr>
              <p14:cNvContentPartPr/>
              <p14:nvPr/>
            </p14:nvContentPartPr>
            <p14:xfrm>
              <a:off x="5569421" y="2407409"/>
              <a:ext cx="330840" cy="14306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0D64C5C-CA84-44AE-954C-9E1EEF51F0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0421" y="2398769"/>
                <a:ext cx="34848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FE2FEA0-A7F5-4B13-8FB7-F8324F7BCF91}"/>
                  </a:ext>
                </a:extLst>
              </p14:cNvPr>
              <p14:cNvContentPartPr/>
              <p14:nvPr/>
            </p14:nvContentPartPr>
            <p14:xfrm>
              <a:off x="9716621" y="2516489"/>
              <a:ext cx="812520" cy="1343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FE2FEA0-A7F5-4B13-8FB7-F8324F7BCF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07981" y="2507849"/>
                <a:ext cx="830160" cy="13615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F0D54A3-7A1D-4E20-B6F4-003DD98B94F0}"/>
              </a:ext>
            </a:extLst>
          </p:cNvPr>
          <p:cNvSpPr txBox="1"/>
          <p:nvPr/>
        </p:nvSpPr>
        <p:spPr>
          <a:xfrm>
            <a:off x="61800" y="0"/>
            <a:ext cx="573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Qiskit</a:t>
            </a:r>
            <a:r>
              <a:rPr lang="en-US" altLang="ko-KR" sz="2000" b="1" dirty="0"/>
              <a:t>-Terra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en-US" altLang="ko-KR" sz="2000" b="1" dirty="0"/>
              <a:t> finding qubit frequency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2999995"/>
      </p:ext>
    </p:extLst>
  </p:cSld>
  <p:clrMapOvr>
    <a:masterClrMapping/>
  </p:clrMapOvr>
</p:sld>
</file>

<file path=ppt/theme/theme1.xml><?xml version="1.0" encoding="utf-8"?>
<a:theme xmlns:a="http://schemas.openxmlformats.org/drawingml/2006/main" name="바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바다" id="{147F3B22-7682-4C4A-9F94-B846FA984617}" vid="{22C989E2-644E-4FD8-8B98-44D010C717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바다</Template>
  <TotalTime>22</TotalTime>
  <Words>228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바다</vt:lpstr>
      <vt:lpstr>1. JPA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Qiskit-Experiment Project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김정원</dc:creator>
  <cp:lastModifiedBy>김정원</cp:lastModifiedBy>
  <cp:revision>5</cp:revision>
  <dcterms:created xsi:type="dcterms:W3CDTF">2021-10-04T06:27:44Z</dcterms:created>
  <dcterms:modified xsi:type="dcterms:W3CDTF">2021-10-04T07:12:18Z</dcterms:modified>
</cp:coreProperties>
</file>