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BA64F-548E-D415-5D1D-D56D003E16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858111-6DEB-A18A-1E59-1A0F8312EB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16BAAA-2963-9004-D0AC-86EC77AAB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2EE1B-7519-4616-B088-454818D80DE2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93E8B3-D9CA-ED52-B174-0F9DA25B2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45FAE-1E33-C870-CDBA-AA3DC8EB1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D00B-4108-43DF-9BAE-2E6306DAE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583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C077B-9D55-7A54-2E75-DA2AF02C9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DF0D87-56B8-60A2-C941-4D472D516A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FA9ABD-14CE-5B4D-67A5-E4375366E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2EE1B-7519-4616-B088-454818D80DE2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267035-19F1-4F3F-2AB1-2488B785C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799359-0418-FC59-7B5D-8CB757247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D00B-4108-43DF-9BAE-2E6306DAE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332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C72082-BC01-90A7-4A5B-8244D186CA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810F56-42BA-9874-631F-DCD7CF3257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E52F94-4A24-CDE0-68B5-AE2E03055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2EE1B-7519-4616-B088-454818D80DE2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97204D-54B0-A35E-F8CE-63FA1041C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FDD7FC-6DD0-61CD-B95F-F8A5F0C43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D00B-4108-43DF-9BAE-2E6306DAE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980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A46CF-F6B9-ADD4-7BEC-F80AC1C66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F548E-C3EF-A9C3-4F0D-53BFAE034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DBF09E-2B03-516E-D606-8A56CA40F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2EE1B-7519-4616-B088-454818D80DE2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0C5646-20E9-3BB4-EAC7-9736E3667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E2E7CD-4CAF-3851-042A-9FF302BA6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D00B-4108-43DF-9BAE-2E6306DAE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779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712B5-F5D1-9E99-C795-D76DD59FF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71843F-513C-E839-F722-087A543DEB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46A0A3-E1C0-D451-0F16-58FABFF37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2EE1B-7519-4616-B088-454818D80DE2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AE4115-E1E1-5242-976D-5FD10C50B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B4914D-73A1-4C35-73B7-5CAE221C5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D00B-4108-43DF-9BAE-2E6306DAE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31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C1509-F3B9-6B89-E141-2B12A6178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00C73-84AB-21FC-BD5A-F2F5A85794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8D2AC4-D576-6B1B-0A18-6F0300AD0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559ED0-8EC4-8C38-8DBE-1EDFFC624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2EE1B-7519-4616-B088-454818D80DE2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31E0CB-96B8-3AC8-FFB4-9298E86FC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F451B6-6303-C451-68C7-53BFED0F1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D00B-4108-43DF-9BAE-2E6306DAE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228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33246-8499-432F-B8A1-E5C675597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8C73B9-02CC-9993-6E91-B584DA007B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7E82A7-8C7C-5B19-C73A-E62ABFA83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E1C48A-6031-42DE-251A-FCFDE76768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DA2400-B261-E2C5-6FAB-071BA5507C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B67B07-339E-6FDD-86DE-FB39CB5AA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2EE1B-7519-4616-B088-454818D80DE2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5D8926-9C03-A136-B1F3-DE9F43C99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7E3F69-5DAA-70C3-49BF-FAA893B7F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D00B-4108-43DF-9BAE-2E6306DAE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422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B2704-9AF4-6131-FDCB-B711A76C0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CE9C95-EA40-D570-4545-393C3F04D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2EE1B-7519-4616-B088-454818D80DE2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036FC7-940F-0AEC-03EB-5AD808140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6DAB10-B929-EE72-46E4-7C74F9A1D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D00B-4108-43DF-9BAE-2E6306DAE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624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CE977D-2522-8BB1-FE64-832278698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2EE1B-7519-4616-B088-454818D80DE2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E413CD-AF78-6ECC-B8F7-8F19CEDDB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07D15F-4F7F-F77F-DC6F-9F023328A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D00B-4108-43DF-9BAE-2E6306DAE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462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4069A-7221-0B45-6EF0-473F35E23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08509-F3D6-A8EE-BF92-24EE1068B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C2A55C-4AA9-B4C0-90DA-EC4800A4D7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58D9B4-6BAF-A1FE-B7D4-017D45F55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2EE1B-7519-4616-B088-454818D80DE2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C94A5D-9912-D13C-ADE6-D66220888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28BDE1-715A-8E3E-54B9-16E838236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D00B-4108-43DF-9BAE-2E6306DAE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731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968FC-571D-1210-F590-5CE4E9B88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20F05B-3865-E96D-D3EB-92850B3B85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DBB53D-969B-B33C-44BD-BDDF32B8F8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6AB29F-73D7-081D-ED31-62028B11A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2EE1B-7519-4616-B088-454818D80DE2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071A5B-D187-5AC1-9402-0FAC7D6D0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7B8359-F3A4-9FF6-A383-42D510DFF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D00B-4108-43DF-9BAE-2E6306DAE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053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C73D45-0F0E-4A21-9577-959F5299D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08AF68-923A-A780-1EAB-7DD6565E36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BA5275-676A-77A1-396E-ADC7DC61BE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2EE1B-7519-4616-B088-454818D80DE2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B1FEEB-C818-6DB4-F131-E85BF0D1C0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AE51EB-7487-C198-9392-8C0B77C9F2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52D00B-4108-43DF-9BAE-2E6306DAE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554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E223CF3-B9BB-4448-AF01-C267B570545B}"/>
              </a:ext>
            </a:extLst>
          </p:cNvPr>
          <p:cNvSpPr txBox="1"/>
          <p:nvPr/>
        </p:nvSpPr>
        <p:spPr>
          <a:xfrm>
            <a:off x="3088487" y="0"/>
            <a:ext cx="5636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Table-1 List of the low-sample size narrow scaffold dataset</a:t>
            </a:r>
            <a:endParaRPr lang="zh-CN" alt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F268076-74EE-4C6B-A0E5-439FC2093B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8377188"/>
              </p:ext>
            </p:extLst>
          </p:nvPr>
        </p:nvGraphicFramePr>
        <p:xfrm>
          <a:off x="352638" y="369332"/>
          <a:ext cx="11108434" cy="6215015"/>
        </p:xfrm>
        <a:graphic>
          <a:graphicData uri="http://schemas.openxmlformats.org/drawingml/2006/table">
            <a:tbl>
              <a:tblPr/>
              <a:tblGrid>
                <a:gridCol w="1076667">
                  <a:extLst>
                    <a:ext uri="{9D8B030D-6E8A-4147-A177-3AD203B41FA5}">
                      <a16:colId xmlns:a16="http://schemas.microsoft.com/office/drawing/2014/main" val="2090518285"/>
                    </a:ext>
                  </a:extLst>
                </a:gridCol>
                <a:gridCol w="2894120">
                  <a:extLst>
                    <a:ext uri="{9D8B030D-6E8A-4147-A177-3AD203B41FA5}">
                      <a16:colId xmlns:a16="http://schemas.microsoft.com/office/drawing/2014/main" val="2235390597"/>
                    </a:ext>
                  </a:extLst>
                </a:gridCol>
                <a:gridCol w="878890">
                  <a:extLst>
                    <a:ext uri="{9D8B030D-6E8A-4147-A177-3AD203B41FA5}">
                      <a16:colId xmlns:a16="http://schemas.microsoft.com/office/drawing/2014/main" val="2541302841"/>
                    </a:ext>
                  </a:extLst>
                </a:gridCol>
                <a:gridCol w="1571348">
                  <a:extLst>
                    <a:ext uri="{9D8B030D-6E8A-4147-A177-3AD203B41FA5}">
                      <a16:colId xmlns:a16="http://schemas.microsoft.com/office/drawing/2014/main" val="1385729496"/>
                    </a:ext>
                  </a:extLst>
                </a:gridCol>
                <a:gridCol w="4687409">
                  <a:extLst>
                    <a:ext uri="{9D8B030D-6E8A-4147-A177-3AD203B41FA5}">
                      <a16:colId xmlns:a16="http://schemas.microsoft.com/office/drawing/2014/main" val="2509810689"/>
                    </a:ext>
                  </a:extLst>
                </a:gridCol>
              </a:tblGrid>
              <a:tr h="29818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Dataset</a:t>
                      </a:r>
                    </a:p>
                  </a:txBody>
                  <a:tcPr marL="3057" marR="3057" marT="305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Target</a:t>
                      </a:r>
                    </a:p>
                  </a:txBody>
                  <a:tcPr marL="3057" marR="3057" marT="305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# of Inhibitors</a:t>
                      </a:r>
                    </a:p>
                  </a:txBody>
                  <a:tcPr marL="3057" marR="3057" marT="305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Target type</a:t>
                      </a:r>
                    </a:p>
                  </a:txBody>
                  <a:tcPr marL="3057" marR="3057" marT="305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Reference</a:t>
                      </a:r>
                    </a:p>
                  </a:txBody>
                  <a:tcPr marL="3057" marR="3057" marT="305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407890"/>
                  </a:ext>
                </a:extLst>
              </a:tr>
              <a:tr h="29818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mGluR2</a:t>
                      </a:r>
                    </a:p>
                  </a:txBody>
                  <a:tcPr marL="3057" marR="3057" marT="305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Metabotropic glutamate receptor 2, mGluR2</a:t>
                      </a:r>
                    </a:p>
                  </a:txBody>
                  <a:tcPr marL="3057" marR="3057" marT="305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245</a:t>
                      </a:r>
                    </a:p>
                  </a:txBody>
                  <a:tcPr marL="3057" marR="3057" marT="305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GPCR</a:t>
                      </a:r>
                    </a:p>
                  </a:txBody>
                  <a:tcPr marL="3057" marR="3057" marT="305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Bioorg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 Med Chem Lett, 2020</a:t>
                      </a:r>
                    </a:p>
                  </a:txBody>
                  <a:tcPr marL="3057" marR="3057" marT="305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846308"/>
                  </a:ext>
                </a:extLst>
              </a:tr>
              <a:tr h="29818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USP7</a:t>
                      </a:r>
                    </a:p>
                  </a:txBody>
                  <a:tcPr marL="3057" marR="3057" marT="305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Ubiquitin-specific-processing protease 7, USP7</a:t>
                      </a:r>
                    </a:p>
                  </a:txBody>
                  <a:tcPr marL="3057" marR="3057" marT="305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45</a:t>
                      </a:r>
                    </a:p>
                  </a:txBody>
                  <a:tcPr marL="3057" marR="3057" marT="305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Protease</a:t>
                      </a:r>
                    </a:p>
                  </a:txBody>
                  <a:tcPr marL="3057" marR="3057" marT="305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nn-N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CHEMBL4251701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Almac Discovery Ltd., Centre for Precision Therapeutics; UK</a:t>
                      </a:r>
                      <a:endParaRPr lang="nn-NO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3057" marR="3057" marT="305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4192805"/>
                  </a:ext>
                </a:extLst>
              </a:tr>
              <a:tr h="59390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RIP2</a:t>
                      </a:r>
                    </a:p>
                  </a:txBody>
                  <a:tcPr marL="3057" marR="3057" marT="305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Receptor-interacting serine/threonine-protein kinase 2, RIP2</a:t>
                      </a:r>
                    </a:p>
                  </a:txBody>
                  <a:tcPr marL="3057" marR="3057" marT="305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46</a:t>
                      </a:r>
                    </a:p>
                  </a:txBody>
                  <a:tcPr marL="3057" marR="3057" marT="305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Kinase</a:t>
                      </a:r>
                    </a:p>
                  </a:txBody>
                  <a:tcPr marL="3057" marR="3057" marT="305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CHEMBL4130524; CHEMBL4266012; Genomics Institute of the Novartis Research Foundation; GSK</a:t>
                      </a:r>
                    </a:p>
                  </a:txBody>
                  <a:tcPr marL="3057" marR="3057" marT="305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9463225"/>
                  </a:ext>
                </a:extLst>
              </a:tr>
              <a:tr h="44604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PKCi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3057" marR="3057" marT="305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i-FI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Protein kinase C iota, PKC-i</a:t>
                      </a:r>
                    </a:p>
                  </a:txBody>
                  <a:tcPr marL="3057" marR="3057" marT="305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48</a:t>
                      </a:r>
                    </a:p>
                  </a:txBody>
                  <a:tcPr marL="3057" marR="3057" marT="305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Kinase</a:t>
                      </a:r>
                    </a:p>
                  </a:txBody>
                  <a:tcPr marL="3057" marR="3057" marT="305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CHEMBL4184321, ETC, A*STAR</a:t>
                      </a:r>
                    </a:p>
                  </a:txBody>
                  <a:tcPr marL="3057" marR="3057" marT="305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314470"/>
                  </a:ext>
                </a:extLst>
              </a:tr>
              <a:tr h="3351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PHGDH</a:t>
                      </a:r>
                    </a:p>
                  </a:txBody>
                  <a:tcPr marL="3057" marR="3057" marT="305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Phosphoglycerate dehydrogenase, PHGDH</a:t>
                      </a:r>
                    </a:p>
                  </a:txBody>
                  <a:tcPr marL="3057" marR="3057" marT="305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51</a:t>
                      </a:r>
                    </a:p>
                  </a:txBody>
                  <a:tcPr marL="3057" marR="3057" marT="305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Other Enzyme</a:t>
                      </a:r>
                    </a:p>
                  </a:txBody>
                  <a:tcPr marL="3057" marR="3057" marT="305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CHEMBL4373702; Boehringer Ingelheim RCV GmbH &amp; Co. KG</a:t>
                      </a:r>
                    </a:p>
                  </a:txBody>
                  <a:tcPr marL="3057" marR="3057" marT="305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6320808"/>
                  </a:ext>
                </a:extLst>
              </a:tr>
              <a:tr h="29818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ROR</a:t>
                      </a:r>
                      <a:r>
                        <a:rPr lang="en-US" altLang="zh-CN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g</a:t>
                      </a:r>
                      <a:endParaRPr lang="el-G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3057" marR="3057" marT="305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RAR-related orphan receptor gamma, ROR</a:t>
                      </a:r>
                      <a:r>
                        <a:rPr lang="el-G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γ</a:t>
                      </a:r>
                    </a:p>
                  </a:txBody>
                  <a:tcPr marL="3057" marR="3057" marT="305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68</a:t>
                      </a:r>
                    </a:p>
                  </a:txBody>
                  <a:tcPr marL="3057" marR="3057" marT="305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Nuclear Receptor</a:t>
                      </a:r>
                    </a:p>
                  </a:txBody>
                  <a:tcPr marL="3057" marR="3057" marT="305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CHEMBL4619752 ; </a:t>
                      </a:r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Phenex Pharmaceuticals AG, Waldhofer Strasse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3057" marR="3057" marT="305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766525"/>
                  </a:ext>
                </a:extLst>
              </a:tr>
              <a:tr h="29818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IDO1</a:t>
                      </a:r>
                    </a:p>
                  </a:txBody>
                  <a:tcPr marL="3057" marR="3057" marT="305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Indoleamine 2,3-Dioxygenase 1, IDO1</a:t>
                      </a:r>
                    </a:p>
                  </a:txBody>
                  <a:tcPr marL="3057" marR="3057" marT="305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78</a:t>
                      </a:r>
                    </a:p>
                  </a:txBody>
                  <a:tcPr marL="3057" marR="3057" marT="305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Other Enzyme</a:t>
                      </a:r>
                    </a:p>
                  </a:txBody>
                  <a:tcPr marL="3057" marR="3057" marT="305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CHEMBL4364294;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NewLink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 Genetics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Corporatio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3057" marR="3057" marT="305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4920043"/>
                  </a:ext>
                </a:extLst>
              </a:tr>
              <a:tr h="29818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KLK5</a:t>
                      </a:r>
                    </a:p>
                  </a:txBody>
                  <a:tcPr marL="3057" marR="3057" marT="305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Kallikrein 5, KLK5</a:t>
                      </a:r>
                    </a:p>
                  </a:txBody>
                  <a:tcPr marL="3057" marR="3057" marT="305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65</a:t>
                      </a:r>
                    </a:p>
                  </a:txBody>
                  <a:tcPr marL="3057" marR="3057" marT="305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Protease</a:t>
                      </a:r>
                    </a:p>
                  </a:txBody>
                  <a:tcPr marL="3057" marR="3057" marT="305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CHEMBL4387717, GSK</a:t>
                      </a:r>
                    </a:p>
                  </a:txBody>
                  <a:tcPr marL="3057" marR="3057" marT="305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2918287"/>
                  </a:ext>
                </a:extLst>
              </a:tr>
              <a:tr h="59390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Notum</a:t>
                      </a:r>
                    </a:p>
                  </a:txBody>
                  <a:tcPr marL="3057" marR="3057" marT="305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Palmitoleoyl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-protein carboxylesterase, Notum</a:t>
                      </a:r>
                    </a:p>
                  </a:txBody>
                  <a:tcPr marL="3057" marR="3057" marT="305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128</a:t>
                      </a:r>
                    </a:p>
                  </a:txBody>
                  <a:tcPr marL="3057" marR="3057" marT="305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Other Enzyme</a:t>
                      </a:r>
                    </a:p>
                  </a:txBody>
                  <a:tcPr marL="3057" marR="3057" marT="305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Alzheimer's Research UK UCL Drug Discovery Institute</a:t>
                      </a:r>
                      <a:r>
                        <a:rPr lang="sv-S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, UK (PMID: 31534655, 2019; PMID: 32787107,2020)</a:t>
                      </a:r>
                    </a:p>
                  </a:txBody>
                  <a:tcPr marL="3057" marR="3057" marT="305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3121152"/>
                  </a:ext>
                </a:extLst>
              </a:tr>
              <a:tr h="29818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EAAT3</a:t>
                      </a:r>
                    </a:p>
                  </a:txBody>
                  <a:tcPr marL="3057" marR="3057" marT="305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Excitatory amino acid transporter 3, EAAT3</a:t>
                      </a:r>
                    </a:p>
                  </a:txBody>
                  <a:tcPr marL="3057" marR="3057" marT="305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59</a:t>
                      </a:r>
                    </a:p>
                  </a:txBody>
                  <a:tcPr marL="3057" marR="3057" marT="305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Transporter</a:t>
                      </a:r>
                    </a:p>
                  </a:txBody>
                  <a:tcPr marL="3057" marR="3057" marT="305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Department of Drug Design and Pharmacology, University of Copenhagen.CHEMBL4145652; CHEMBL3860066; CHEMBL4725471;CHEMBL1155081</a:t>
                      </a:r>
                    </a:p>
                  </a:txBody>
                  <a:tcPr marL="3057" marR="3057" marT="305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3616306"/>
                  </a:ext>
                </a:extLst>
              </a:tr>
              <a:tr h="29818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PLK1</a:t>
                      </a:r>
                    </a:p>
                  </a:txBody>
                  <a:tcPr marL="3057" marR="3057" marT="305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Serine/threonine-protein kinase PLK1</a:t>
                      </a:r>
                    </a:p>
                  </a:txBody>
                  <a:tcPr marL="3057" marR="3057" marT="305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73</a:t>
                      </a:r>
                    </a:p>
                  </a:txBody>
                  <a:tcPr marL="3057" marR="3057" marT="305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Kinase</a:t>
                      </a:r>
                    </a:p>
                  </a:txBody>
                  <a:tcPr marL="3057" marR="3057" marT="305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CHEMBL4406868; CHEMBL4138231</a:t>
                      </a:r>
                    </a:p>
                  </a:txBody>
                  <a:tcPr marL="3057" marR="3057" marT="305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335850"/>
                  </a:ext>
                </a:extLst>
              </a:tr>
              <a:tr h="29818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+mn-cs"/>
                        </a:rPr>
                        <a:t>RXFP1</a:t>
                      </a:r>
                    </a:p>
                  </a:txBody>
                  <a:tcPr marL="3057" marR="3057" marT="305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Relaxin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 receptor 1</a:t>
                      </a:r>
                    </a:p>
                  </a:txBody>
                  <a:tcPr marL="3057" marR="3057" marT="305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117</a:t>
                      </a:r>
                    </a:p>
                  </a:txBody>
                  <a:tcPr marL="3057" marR="3057" marT="305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GPCR</a:t>
                      </a:r>
                    </a:p>
                  </a:txBody>
                  <a:tcPr marL="3057" marR="3057" marT="305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CHEMBL3714716; US patent</a:t>
                      </a:r>
                    </a:p>
                  </a:txBody>
                  <a:tcPr marL="3057" marR="3057" marT="305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543373"/>
                  </a:ext>
                </a:extLst>
              </a:tr>
              <a:tr h="29818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UR2</a:t>
                      </a:r>
                    </a:p>
                  </a:txBody>
                  <a:tcPr marL="3057" marR="3057" marT="305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Urotensin II receptor</a:t>
                      </a:r>
                    </a:p>
                  </a:txBody>
                  <a:tcPr marL="3057" marR="3057" marT="305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60</a:t>
                      </a:r>
                    </a:p>
                  </a:txBody>
                  <a:tcPr marL="3057" marR="3057" marT="305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GPCR</a:t>
                      </a:r>
                    </a:p>
                  </a:txBody>
                  <a:tcPr marL="3057" marR="3057" marT="305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CHEMBL1146083;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Göteborg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 University, </a:t>
                      </a:r>
                    </a:p>
                  </a:txBody>
                  <a:tcPr marL="3057" marR="3057" marT="305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5585613"/>
                  </a:ext>
                </a:extLst>
              </a:tr>
              <a:tr h="29818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BRAF</a:t>
                      </a:r>
                    </a:p>
                  </a:txBody>
                  <a:tcPr marL="3057" marR="3057" marT="305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Serine/threonine-protein kinase B-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raf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3057" marR="3057" marT="305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128</a:t>
                      </a:r>
                    </a:p>
                  </a:txBody>
                  <a:tcPr marL="3057" marR="3057" marT="305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Kinase</a:t>
                      </a:r>
                    </a:p>
                  </a:txBody>
                  <a:tcPr marL="3057" marR="3057" marT="305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CHEMBL3638563; US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pattent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3057" marR="3057" marT="305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7753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8167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894FA-7C44-249F-9010-804865D41E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br>
              <a:rPr lang="en-US" sz="3200" dirty="0"/>
            </a:br>
            <a:endParaRPr lang="en-US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47E280-7840-2D36-A97C-83AC08BD51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032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</TotalTime>
  <Words>253</Words>
  <Application>Microsoft Office PowerPoint</Application>
  <PresentationFormat>Widescreen</PresentationFormat>
  <Paragraphs>77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Shen Wanxiang</dc:creator>
  <cp:lastModifiedBy>Shen Wanxiang</cp:lastModifiedBy>
  <cp:revision>22</cp:revision>
  <dcterms:created xsi:type="dcterms:W3CDTF">2022-06-06T05:06:00Z</dcterms:created>
  <dcterms:modified xsi:type="dcterms:W3CDTF">2022-06-06T11:05:12Z</dcterms:modified>
</cp:coreProperties>
</file>