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64" r:id="rId5"/>
    <p:sldId id="257" r:id="rId6"/>
    <p:sldId id="260" r:id="rId7"/>
    <p:sldId id="261" r:id="rId8"/>
    <p:sldId id="262" r:id="rId9"/>
    <p:sldId id="259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9E0CB-C71E-462F-9AC3-272D38B2EC5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95C39-0E0D-4EFA-80DC-3F3D08627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6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49FB-ACE9-4802-AE94-F5A3E8FED8FE}" type="datetimeFigureOut">
              <a:rPr lang="en-GB" smtClean="0"/>
              <a:pPr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8D36-B115-451A-AE1B-E7D40251411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69057" y="262389"/>
            <a:ext cx="5098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HPX library provides an implementation of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hpx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::async that conforms to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::async API 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72319" y="836712"/>
            <a:ext cx="4463294" cy="432048"/>
            <a:chOff x="772319" y="836712"/>
            <a:chExt cx="4463294" cy="432048"/>
          </a:xfrm>
        </p:grpSpPr>
        <p:sp>
          <p:nvSpPr>
            <p:cNvPr id="2" name="Rectangle 1"/>
            <p:cNvSpPr/>
            <p:nvPr/>
          </p:nvSpPr>
          <p:spPr>
            <a:xfrm>
              <a:off x="772319" y="836712"/>
              <a:ext cx="963916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12299" y="836712"/>
              <a:ext cx="559922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RMA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36235" y="836712"/>
              <a:ext cx="5760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72221" y="836712"/>
              <a:ext cx="1411747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83968" y="836712"/>
              <a:ext cx="60304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Pointer</a:t>
              </a:r>
            </a:p>
            <a:p>
              <a:pPr algn="ctr"/>
              <a:r>
                <a:rPr lang="en-GB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chunk</a:t>
              </a:r>
              <a:endPara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4887008" y="1052736"/>
              <a:ext cx="348605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971600" y="836712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75656" y="836712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87824" y="836712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03848" y="836712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95936" y="836712"/>
              <a:ext cx="0" cy="43204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1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25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p-Down Arrow 25"/>
          <p:cNvSpPr/>
          <p:nvPr/>
        </p:nvSpPr>
        <p:spPr>
          <a:xfrm>
            <a:off x="683568" y="1844824"/>
            <a:ext cx="216024" cy="1872208"/>
          </a:xfrm>
          <a:prstGeom prst="up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Up-Down Arrow 23"/>
          <p:cNvSpPr/>
          <p:nvPr/>
        </p:nvSpPr>
        <p:spPr>
          <a:xfrm>
            <a:off x="1691680" y="1844824"/>
            <a:ext cx="216024" cy="1800200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23528" y="1196752"/>
            <a:ext cx="936104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19672" y="1196752"/>
            <a:ext cx="129614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Repartition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Zoltan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75856" y="1196752"/>
            <a:ext cx="11521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Extract VOI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1259632" y="1412776"/>
            <a:ext cx="360040" cy="2160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2915816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41" idx="0"/>
          </p:cNvCxnSpPr>
          <p:nvPr/>
        </p:nvCxnSpPr>
        <p:spPr>
          <a:xfrm flipH="1" flipV="1">
            <a:off x="899592" y="2348880"/>
            <a:ext cx="396044" cy="10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9592" y="2457762"/>
            <a:ext cx="792088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 smtClean="0"/>
              <a:t>MPI</a:t>
            </a:r>
          </a:p>
          <a:p>
            <a:pPr algn="ctr"/>
            <a:r>
              <a:rPr lang="en-GB" sz="1200" dirty="0" smtClean="0"/>
              <a:t>Data Parallel Pipelines</a:t>
            </a:r>
            <a:endParaRPr lang="en-GB" sz="1200" dirty="0"/>
          </a:p>
        </p:txBody>
      </p:sp>
      <p:cxnSp>
        <p:nvCxnSpPr>
          <p:cNvPr id="43" name="Straight Arrow Connector 42"/>
          <p:cNvCxnSpPr>
            <a:stCxn id="41" idx="0"/>
          </p:cNvCxnSpPr>
          <p:nvPr/>
        </p:nvCxnSpPr>
        <p:spPr>
          <a:xfrm flipV="1">
            <a:off x="1295636" y="2348880"/>
            <a:ext cx="396044" cy="10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>
            <a:off x="7596336" y="1268760"/>
            <a:ext cx="1080120" cy="57606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323528" y="4149080"/>
            <a:ext cx="936104" cy="6480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N Pieces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619672" y="4077072"/>
            <a:ext cx="1296144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N Balanced Pieces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32" name="Up-Down Arrow 31"/>
          <p:cNvSpPr/>
          <p:nvPr/>
        </p:nvSpPr>
        <p:spPr>
          <a:xfrm>
            <a:off x="3419872" y="1844824"/>
            <a:ext cx="144016" cy="1872208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275856" y="4077072"/>
            <a:ext cx="1152128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&lt;&lt; </a:t>
            </a:r>
            <a:r>
              <a:rPr lang="en-GB" sz="1600" b="1" dirty="0" smtClean="0"/>
              <a:t>N </a:t>
            </a:r>
            <a:r>
              <a:rPr lang="en-GB" sz="1600" b="1" dirty="0"/>
              <a:t>P</a:t>
            </a:r>
            <a:r>
              <a:rPr lang="en-GB" sz="1600" b="1" dirty="0" smtClean="0">
                <a:solidFill>
                  <a:schemeClr val="dk1"/>
                </a:solidFill>
              </a:rPr>
              <a:t>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>
            <a:off x="5508104" y="1844824"/>
            <a:ext cx="216024" cy="1872208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788024" y="1196752"/>
            <a:ext cx="129614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Repartition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Zoltan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7" name="Right Arrow 36"/>
          <p:cNvSpPr/>
          <p:nvPr/>
        </p:nvSpPr>
        <p:spPr>
          <a:xfrm>
            <a:off x="4427984" y="1412776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8" name="Right Arrow 37"/>
          <p:cNvSpPr/>
          <p:nvPr/>
        </p:nvSpPr>
        <p:spPr>
          <a:xfrm>
            <a:off x="6084168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4571130" y="1953707"/>
            <a:ext cx="21776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788024" y="4077072"/>
            <a:ext cx="1296144" cy="7200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N Balanced Pieces</a:t>
            </a:r>
            <a:endParaRPr lang="en-GB" sz="1600" b="1" dirty="0">
              <a:solidFill>
                <a:schemeClr val="dk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 flipH="1">
            <a:off x="4824028" y="2889810"/>
            <a:ext cx="324036" cy="666849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>
            <a:off x="4824028" y="1916832"/>
            <a:ext cx="324036" cy="72008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>
            <a:off x="3779912" y="184482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Up-Down Arrow 49"/>
          <p:cNvSpPr/>
          <p:nvPr/>
        </p:nvSpPr>
        <p:spPr>
          <a:xfrm>
            <a:off x="2123728" y="184482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Up-Down Arrow 50"/>
          <p:cNvSpPr/>
          <p:nvPr/>
        </p:nvSpPr>
        <p:spPr>
          <a:xfrm>
            <a:off x="3779912" y="328498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Up-Down Arrow 51"/>
          <p:cNvSpPr/>
          <p:nvPr/>
        </p:nvSpPr>
        <p:spPr>
          <a:xfrm>
            <a:off x="2195736" y="328498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Up-Down Arrow 52"/>
          <p:cNvSpPr/>
          <p:nvPr/>
        </p:nvSpPr>
        <p:spPr>
          <a:xfrm>
            <a:off x="2411760" y="2564904"/>
            <a:ext cx="288032" cy="43204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123728" y="213285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2123728" y="285293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2843808" y="2564904"/>
            <a:ext cx="2520280" cy="43378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BoundsExtentTranslator</a:t>
            </a:r>
            <a:endParaRPr lang="en-GB" sz="1400" dirty="0"/>
          </a:p>
        </p:txBody>
      </p:sp>
      <p:sp>
        <p:nvSpPr>
          <p:cNvPr id="57" name="Rectangle 56"/>
          <p:cNvSpPr/>
          <p:nvPr/>
        </p:nvSpPr>
        <p:spPr>
          <a:xfrm>
            <a:off x="6444208" y="1196752"/>
            <a:ext cx="11521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Resample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3528" y="3717032"/>
            <a:ext cx="93610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619672" y="3717032"/>
            <a:ext cx="129614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2915816" y="375303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ight Arrow 92"/>
          <p:cNvSpPr/>
          <p:nvPr/>
        </p:nvSpPr>
        <p:spPr>
          <a:xfrm>
            <a:off x="7596336" y="3573016"/>
            <a:ext cx="1080120" cy="57606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5856" y="371703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ight Arrow 33"/>
          <p:cNvSpPr/>
          <p:nvPr/>
        </p:nvSpPr>
        <p:spPr>
          <a:xfrm>
            <a:off x="1259632" y="3753036"/>
            <a:ext cx="360040" cy="2160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788024" y="3717032"/>
            <a:ext cx="129614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39"/>
          <p:cNvSpPr/>
          <p:nvPr/>
        </p:nvSpPr>
        <p:spPr>
          <a:xfrm>
            <a:off x="6084168" y="375303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>
            <a:off x="4427984" y="3753036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0" name="Rectangle 59"/>
          <p:cNvSpPr/>
          <p:nvPr/>
        </p:nvSpPr>
        <p:spPr>
          <a:xfrm>
            <a:off x="6444208" y="371703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Up-Down Arrow 60"/>
          <p:cNvSpPr/>
          <p:nvPr/>
        </p:nvSpPr>
        <p:spPr>
          <a:xfrm>
            <a:off x="6660232" y="1844824"/>
            <a:ext cx="144016" cy="1872208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ent Arrow 29"/>
          <p:cNvSpPr/>
          <p:nvPr/>
        </p:nvSpPr>
        <p:spPr>
          <a:xfrm rot="10800000" flipH="1">
            <a:off x="5544108" y="2889810"/>
            <a:ext cx="324036" cy="666849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2" name="Bent Arrow 1"/>
          <p:cNvSpPr/>
          <p:nvPr/>
        </p:nvSpPr>
        <p:spPr>
          <a:xfrm>
            <a:off x="5544108" y="1916832"/>
            <a:ext cx="324036" cy="72008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dk1"/>
              </a:solidFill>
            </a:endParaRPr>
          </a:p>
        </p:txBody>
      </p:sp>
      <p:sp>
        <p:nvSpPr>
          <p:cNvPr id="26" name="Up-Down Arrow 25"/>
          <p:cNvSpPr/>
          <p:nvPr/>
        </p:nvSpPr>
        <p:spPr>
          <a:xfrm>
            <a:off x="1259632" y="1844824"/>
            <a:ext cx="144016" cy="1872208"/>
          </a:xfrm>
          <a:prstGeom prst="upDownArrow">
            <a:avLst/>
          </a:prstGeom>
          <a:ln w="25400" cap="flat">
            <a:prstDash val="sysDash"/>
            <a:rou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Up-Down Arrow 59"/>
          <p:cNvSpPr/>
          <p:nvPr/>
        </p:nvSpPr>
        <p:spPr>
          <a:xfrm>
            <a:off x="3923928" y="1844824"/>
            <a:ext cx="144016" cy="1872208"/>
          </a:xfrm>
          <a:prstGeom prst="upDownArrow">
            <a:avLst/>
          </a:prstGeom>
          <a:ln w="254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Up-Down Arrow 23"/>
          <p:cNvSpPr/>
          <p:nvPr/>
        </p:nvSpPr>
        <p:spPr>
          <a:xfrm>
            <a:off x="2267744" y="1844824"/>
            <a:ext cx="144016" cy="1872208"/>
          </a:xfrm>
          <a:prstGeom prst="upDownArrow">
            <a:avLst/>
          </a:prstGeom>
          <a:ln w="25400"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99592" y="1196752"/>
            <a:ext cx="936104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195736" y="1196752"/>
            <a:ext cx="129614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Repartition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Zoltan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51920" y="1196752"/>
            <a:ext cx="11521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Resample</a:t>
            </a:r>
            <a:endParaRPr lang="en-GB" dirty="0"/>
          </a:p>
        </p:txBody>
      </p:sp>
      <p:sp>
        <p:nvSpPr>
          <p:cNvPr id="10" name="Up-Down Arrow 9"/>
          <p:cNvSpPr/>
          <p:nvPr/>
        </p:nvSpPr>
        <p:spPr>
          <a:xfrm>
            <a:off x="4283968" y="184482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-Down Arrow 10"/>
          <p:cNvSpPr/>
          <p:nvPr/>
        </p:nvSpPr>
        <p:spPr>
          <a:xfrm>
            <a:off x="2843808" y="184482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9592" y="3717032"/>
            <a:ext cx="93610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1835696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491880" y="1412776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95736" y="3717032"/>
            <a:ext cx="129614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ight Arrow 17"/>
          <p:cNvSpPr/>
          <p:nvPr/>
        </p:nvSpPr>
        <p:spPr>
          <a:xfrm>
            <a:off x="3491880" y="3717032"/>
            <a:ext cx="360040" cy="2160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Up-Down Arrow 19"/>
          <p:cNvSpPr/>
          <p:nvPr/>
        </p:nvSpPr>
        <p:spPr>
          <a:xfrm>
            <a:off x="4283968" y="3284984"/>
            <a:ext cx="360040" cy="432048"/>
          </a:xfrm>
          <a:prstGeom prst="upDownArrow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rgbClr val="92D050"/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-Down Arrow 20"/>
          <p:cNvSpPr/>
          <p:nvPr/>
        </p:nvSpPr>
        <p:spPr>
          <a:xfrm>
            <a:off x="2915816" y="3284984"/>
            <a:ext cx="360040" cy="432048"/>
          </a:xfrm>
          <a:prstGeom prst="upDownArrow">
            <a:avLst/>
          </a:prstGeom>
          <a:gradFill>
            <a:gsLst>
              <a:gs pos="100000">
                <a:schemeClr val="accent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>
            <a:stCxn id="41" idx="0"/>
            <a:endCxn id="26" idx="6"/>
          </p:cNvCxnSpPr>
          <p:nvPr/>
        </p:nvCxnSpPr>
        <p:spPr>
          <a:xfrm rot="16200000" flipV="1">
            <a:off x="1510790" y="2637783"/>
            <a:ext cx="217765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5656" y="2998693"/>
            <a:ext cx="792088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 smtClean="0"/>
              <a:t>MPI</a:t>
            </a:r>
          </a:p>
          <a:p>
            <a:pPr algn="ctr"/>
            <a:r>
              <a:rPr lang="en-GB" sz="1200" dirty="0" smtClean="0"/>
              <a:t>Data Parallel Pipelines</a:t>
            </a:r>
            <a:endParaRPr lang="en-GB" sz="1200" dirty="0"/>
          </a:p>
        </p:txBody>
      </p:sp>
      <p:cxnSp>
        <p:nvCxnSpPr>
          <p:cNvPr id="43" name="Straight Arrow Connector 42"/>
          <p:cNvCxnSpPr>
            <a:stCxn id="41" idx="0"/>
            <a:endCxn id="24" idx="2"/>
          </p:cNvCxnSpPr>
          <p:nvPr/>
        </p:nvCxnSpPr>
        <p:spPr>
          <a:xfrm rot="5400000" flipH="1" flipV="1">
            <a:off x="1978842" y="2673787"/>
            <a:ext cx="217765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Up-Down Arrow 53"/>
          <p:cNvSpPr/>
          <p:nvPr/>
        </p:nvSpPr>
        <p:spPr>
          <a:xfrm>
            <a:off x="3131840" y="2564904"/>
            <a:ext cx="288032" cy="432048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5004048" y="1268760"/>
            <a:ext cx="1080120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93" name="Right Arrow 92"/>
          <p:cNvSpPr/>
          <p:nvPr/>
        </p:nvSpPr>
        <p:spPr>
          <a:xfrm>
            <a:off x="5004048" y="3573016"/>
            <a:ext cx="1080120" cy="5760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Other filters</a:t>
            </a:r>
            <a:endParaRPr lang="en-GB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971600" y="2276872"/>
            <a:ext cx="288032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400" dirty="0" smtClean="0">
                <a:solidFill>
                  <a:schemeClr val="dk1"/>
                </a:solidFill>
              </a:rPr>
              <a:t>N Pieces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483768" y="1916832"/>
            <a:ext cx="288032" cy="17281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400" dirty="0" smtClean="0">
                <a:solidFill>
                  <a:schemeClr val="dk1"/>
                </a:solidFill>
              </a:rPr>
              <a:t>N Balanced Pieces</a:t>
            </a:r>
            <a:endParaRPr lang="en-GB" sz="14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51920" y="371703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ight Arrow 51"/>
          <p:cNvSpPr/>
          <p:nvPr/>
        </p:nvSpPr>
        <p:spPr>
          <a:xfrm>
            <a:off x="2843808" y="213285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2843808" y="2852936"/>
            <a:ext cx="2520280" cy="57606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Ghost Information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563888" y="2564904"/>
            <a:ext cx="2520280" cy="43378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BoundsExtentTranslator</a:t>
            </a:r>
            <a:endParaRPr lang="en-GB" sz="1400" dirty="0"/>
          </a:p>
        </p:txBody>
      </p:sp>
      <p:sp>
        <p:nvSpPr>
          <p:cNvPr id="3" name="Left Arrow 2"/>
          <p:cNvSpPr/>
          <p:nvPr/>
        </p:nvSpPr>
        <p:spPr>
          <a:xfrm>
            <a:off x="1835696" y="692696"/>
            <a:ext cx="4248472" cy="50405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Request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196752"/>
            <a:ext cx="1584176" cy="1584176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643438" y="2714620"/>
            <a:ext cx="2928958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000364" y="2214554"/>
            <a:ext cx="2928958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DSM Implementation</a:t>
            </a:r>
            <a:endParaRPr lang="en-GB" dirty="0"/>
          </a:p>
        </p:txBody>
      </p:sp>
      <p:cxnSp>
        <p:nvCxnSpPr>
          <p:cNvPr id="4" name="AutoShape 15"/>
          <p:cNvCxnSpPr>
            <a:cxnSpLocks noChangeShapeType="1"/>
            <a:stCxn id="47" idx="3"/>
          </p:cNvCxnSpPr>
          <p:nvPr/>
        </p:nvCxnSpPr>
        <p:spPr bwMode="auto">
          <a:xfrm flipV="1">
            <a:off x="5853791" y="496491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AutoShape 15"/>
          <p:cNvCxnSpPr>
            <a:cxnSpLocks noChangeShapeType="1"/>
            <a:stCxn id="46" idx="3"/>
          </p:cNvCxnSpPr>
          <p:nvPr/>
        </p:nvCxnSpPr>
        <p:spPr bwMode="auto">
          <a:xfrm>
            <a:off x="5853791" y="246458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AutoShape 15"/>
          <p:cNvCxnSpPr>
            <a:cxnSpLocks noChangeShapeType="1"/>
            <a:stCxn id="32" idx="3"/>
            <a:endCxn id="47" idx="1"/>
          </p:cNvCxnSpPr>
          <p:nvPr/>
        </p:nvCxnSpPr>
        <p:spPr bwMode="auto">
          <a:xfrm>
            <a:off x="4136774" y="5464983"/>
            <a:ext cx="72348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AutoShape 15"/>
          <p:cNvCxnSpPr>
            <a:cxnSpLocks noChangeShapeType="1"/>
            <a:stCxn id="29" idx="3"/>
            <a:endCxn id="46" idx="1"/>
          </p:cNvCxnSpPr>
          <p:nvPr/>
        </p:nvCxnSpPr>
        <p:spPr bwMode="auto">
          <a:xfrm>
            <a:off x="4136774" y="2464587"/>
            <a:ext cx="72348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143240" y="278605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AutoShape 15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3568569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143240" y="3286124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143240" y="478632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3143240" y="4286256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3" name="AutoShape 15"/>
          <p:cNvCxnSpPr>
            <a:cxnSpLocks noChangeShapeType="1"/>
            <a:stCxn id="12" idx="0"/>
            <a:endCxn id="10" idx="2"/>
          </p:cNvCxnSpPr>
          <p:nvPr/>
        </p:nvCxnSpPr>
        <p:spPr bwMode="auto">
          <a:xfrm rot="5400000" flipH="1" flipV="1">
            <a:off x="3318536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AutoShape 15"/>
          <p:cNvCxnSpPr>
            <a:cxnSpLocks noChangeShapeType="1"/>
            <a:stCxn id="12" idx="2"/>
            <a:endCxn id="11" idx="0"/>
          </p:cNvCxnSpPr>
          <p:nvPr/>
        </p:nvCxnSpPr>
        <p:spPr bwMode="auto">
          <a:xfrm rot="5400000">
            <a:off x="3568569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6500826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rot="5400000">
            <a:off x="6993500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500826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500826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6500826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AutoShape 15"/>
          <p:cNvCxnSpPr>
            <a:cxnSpLocks noChangeShapeType="1"/>
          </p:cNvCxnSpPr>
          <p:nvPr/>
        </p:nvCxnSpPr>
        <p:spPr bwMode="auto">
          <a:xfrm rot="5400000" flipH="1" flipV="1">
            <a:off x="6743467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AutoShape 15"/>
          <p:cNvCxnSpPr>
            <a:cxnSpLocks noChangeShapeType="1"/>
          </p:cNvCxnSpPr>
          <p:nvPr/>
        </p:nvCxnSpPr>
        <p:spPr bwMode="auto">
          <a:xfrm rot="5400000">
            <a:off x="6993500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860257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3" name="AutoShape 15"/>
          <p:cNvCxnSpPr>
            <a:cxnSpLocks noChangeShapeType="1"/>
            <a:stCxn id="22" idx="2"/>
            <a:endCxn id="24" idx="0"/>
          </p:cNvCxnSpPr>
          <p:nvPr/>
        </p:nvCxnSpPr>
        <p:spPr bwMode="auto">
          <a:xfrm rot="5400000">
            <a:off x="5285586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860257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860257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860257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7" name="AutoShape 15"/>
          <p:cNvCxnSpPr>
            <a:cxnSpLocks noChangeShapeType="1"/>
            <a:stCxn id="26" idx="0"/>
            <a:endCxn id="24" idx="2"/>
          </p:cNvCxnSpPr>
          <p:nvPr/>
        </p:nvCxnSpPr>
        <p:spPr bwMode="auto">
          <a:xfrm rot="5400000" flipH="1" flipV="1">
            <a:off x="5035553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AutoShape 15"/>
          <p:cNvCxnSpPr>
            <a:cxnSpLocks noChangeShapeType="1"/>
            <a:stCxn id="26" idx="2"/>
            <a:endCxn id="25" idx="0"/>
          </p:cNvCxnSpPr>
          <p:nvPr/>
        </p:nvCxnSpPr>
        <p:spPr bwMode="auto">
          <a:xfrm rot="5400000">
            <a:off x="5285586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143240" y="228599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0" name="AutoShape 15"/>
          <p:cNvCxnSpPr>
            <a:cxnSpLocks noChangeShapeType="1"/>
            <a:stCxn id="29" idx="2"/>
            <a:endCxn id="8" idx="0"/>
          </p:cNvCxnSpPr>
          <p:nvPr/>
        </p:nvCxnSpPr>
        <p:spPr bwMode="auto">
          <a:xfrm rot="5400000">
            <a:off x="3568569" y="271462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AutoShape 15"/>
          <p:cNvCxnSpPr>
            <a:cxnSpLocks noChangeShapeType="1"/>
            <a:stCxn id="11" idx="2"/>
            <a:endCxn id="32" idx="0"/>
          </p:cNvCxnSpPr>
          <p:nvPr/>
        </p:nvCxnSpPr>
        <p:spPr bwMode="auto">
          <a:xfrm rot="5400000">
            <a:off x="3568569" y="521495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3143240" y="528638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3" name="AutoShape 15"/>
          <p:cNvCxnSpPr>
            <a:cxnSpLocks noChangeShapeType="1"/>
            <a:stCxn id="8" idx="3"/>
            <a:endCxn id="26" idx="1"/>
          </p:cNvCxnSpPr>
          <p:nvPr/>
        </p:nvCxnSpPr>
        <p:spPr bwMode="auto">
          <a:xfrm>
            <a:off x="4136774" y="2964653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AutoShape 15"/>
          <p:cNvCxnSpPr>
            <a:cxnSpLocks noChangeShapeType="1"/>
            <a:stCxn id="10" idx="3"/>
            <a:endCxn id="25" idx="1"/>
          </p:cNvCxnSpPr>
          <p:nvPr/>
        </p:nvCxnSpPr>
        <p:spPr bwMode="auto">
          <a:xfrm>
            <a:off x="4136774" y="3464719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AutoShape 15"/>
          <p:cNvCxnSpPr>
            <a:cxnSpLocks noChangeShapeType="1"/>
            <a:stCxn id="29" idx="3"/>
            <a:endCxn id="25" idx="1"/>
          </p:cNvCxnSpPr>
          <p:nvPr/>
        </p:nvCxnSpPr>
        <p:spPr bwMode="auto">
          <a:xfrm>
            <a:off x="4136774" y="2464587"/>
            <a:ext cx="723483" cy="250033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AutoShape 15"/>
          <p:cNvCxnSpPr>
            <a:cxnSpLocks noChangeShapeType="1"/>
            <a:stCxn id="12" idx="3"/>
            <a:endCxn id="22" idx="1"/>
          </p:cNvCxnSpPr>
          <p:nvPr/>
        </p:nvCxnSpPr>
        <p:spPr bwMode="auto">
          <a:xfrm flipV="1">
            <a:off x="4136774" y="2964653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AutoShape 15"/>
          <p:cNvCxnSpPr>
            <a:cxnSpLocks noChangeShapeType="1"/>
            <a:stCxn id="22" idx="1"/>
            <a:endCxn id="32" idx="3"/>
          </p:cNvCxnSpPr>
          <p:nvPr/>
        </p:nvCxnSpPr>
        <p:spPr bwMode="auto">
          <a:xfrm rot="10800000" flipV="1">
            <a:off x="4136775" y="2964653"/>
            <a:ext cx="723483" cy="250033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AutoShape 15"/>
          <p:cNvCxnSpPr>
            <a:cxnSpLocks noChangeShapeType="1"/>
            <a:stCxn id="22" idx="3"/>
          </p:cNvCxnSpPr>
          <p:nvPr/>
        </p:nvCxnSpPr>
        <p:spPr bwMode="auto">
          <a:xfrm>
            <a:off x="5853791" y="2964653"/>
            <a:ext cx="649540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AutoShape 15"/>
          <p:cNvCxnSpPr>
            <a:cxnSpLocks noChangeShapeType="1"/>
            <a:stCxn id="24" idx="3"/>
            <a:endCxn id="17" idx="1"/>
          </p:cNvCxnSpPr>
          <p:nvPr/>
        </p:nvCxnSpPr>
        <p:spPr bwMode="auto">
          <a:xfrm>
            <a:off x="5853791" y="3464719"/>
            <a:ext cx="647035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AutoShape 15"/>
          <p:cNvCxnSpPr>
            <a:cxnSpLocks noChangeShapeType="1"/>
            <a:stCxn id="26" idx="3"/>
            <a:endCxn id="19" idx="1"/>
          </p:cNvCxnSpPr>
          <p:nvPr/>
        </p:nvCxnSpPr>
        <p:spPr bwMode="auto">
          <a:xfrm>
            <a:off x="5853791" y="4464851"/>
            <a:ext cx="647035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AutoShape 15"/>
          <p:cNvCxnSpPr>
            <a:cxnSpLocks noChangeShapeType="1"/>
            <a:stCxn id="25" idx="3"/>
            <a:endCxn id="18" idx="1"/>
          </p:cNvCxnSpPr>
          <p:nvPr/>
        </p:nvCxnSpPr>
        <p:spPr bwMode="auto">
          <a:xfrm>
            <a:off x="5853791" y="4964917"/>
            <a:ext cx="647035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AutoShape 15"/>
          <p:cNvCxnSpPr>
            <a:cxnSpLocks noChangeShapeType="1"/>
            <a:stCxn id="25" idx="3"/>
            <a:endCxn id="15" idx="1"/>
          </p:cNvCxnSpPr>
          <p:nvPr/>
        </p:nvCxnSpPr>
        <p:spPr bwMode="auto">
          <a:xfrm flipV="1">
            <a:off x="5853791" y="2964653"/>
            <a:ext cx="647035" cy="200026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314324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M Nodes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486435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N Nodes</a:t>
            </a: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860257" y="2285992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4860257" y="5286388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5715008" y="3786190"/>
            <a:ext cx="993534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HDF5/MPI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4316" y="6000768"/>
            <a:ext cx="82153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 smtClean="0"/>
              <a:t>HDF IO intercepted and routed to DSM</a:t>
            </a:r>
            <a:endParaRPr lang="en-GB" sz="2000" dirty="0"/>
          </a:p>
        </p:txBody>
      </p:sp>
      <p:cxnSp>
        <p:nvCxnSpPr>
          <p:cNvPr id="87" name="AutoShape 15"/>
          <p:cNvCxnSpPr>
            <a:cxnSpLocks noChangeShapeType="1"/>
            <a:stCxn id="11" idx="3"/>
            <a:endCxn id="24" idx="1"/>
          </p:cNvCxnSpPr>
          <p:nvPr/>
        </p:nvCxnSpPr>
        <p:spPr bwMode="auto">
          <a:xfrm flipV="1">
            <a:off x="4136774" y="3464719"/>
            <a:ext cx="723483" cy="150019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000496" y="3786190"/>
            <a:ext cx="993534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HDF5/MPI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0" y="2133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DSM Model already looks like this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Documents and Settings\biddisco\Local Settings\Temporary Internet Files\Content.IE5\G1YBG523\MCj04344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1295400" cy="145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AutoShape 15"/>
          <p:cNvCxnSpPr>
            <a:cxnSpLocks noChangeShapeType="1"/>
            <a:stCxn id="56" idx="3"/>
            <a:endCxn id="101" idx="1"/>
          </p:cNvCxnSpPr>
          <p:nvPr/>
        </p:nvCxnSpPr>
        <p:spPr bwMode="auto">
          <a:xfrm flipV="1">
            <a:off x="4130208" y="2464587"/>
            <a:ext cx="730049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AutoShape 15"/>
          <p:cNvCxnSpPr>
            <a:cxnSpLocks noChangeShapeType="1"/>
            <a:stCxn id="59" idx="3"/>
            <a:endCxn id="102" idx="1"/>
          </p:cNvCxnSpPr>
          <p:nvPr/>
        </p:nvCxnSpPr>
        <p:spPr bwMode="auto">
          <a:xfrm>
            <a:off x="4130208" y="4964917"/>
            <a:ext cx="730049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643438" y="2714620"/>
            <a:ext cx="2928958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DSM + Lustre</a:t>
            </a:r>
            <a:endParaRPr lang="en-GB" dirty="0"/>
          </a:p>
        </p:txBody>
      </p: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1435326" y="278605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0" name="AutoShape 15"/>
          <p:cNvCxnSpPr>
            <a:cxnSpLocks noChangeShapeType="1"/>
            <a:stCxn id="49" idx="2"/>
            <a:endCxn id="51" idx="0"/>
          </p:cNvCxnSpPr>
          <p:nvPr/>
        </p:nvCxnSpPr>
        <p:spPr bwMode="auto">
          <a:xfrm rot="5400000">
            <a:off x="1860655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1435326" y="3286124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1435326" y="478632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1435326" y="4286256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4" name="AutoShape 15"/>
          <p:cNvCxnSpPr>
            <a:cxnSpLocks noChangeShapeType="1"/>
            <a:stCxn id="53" idx="0"/>
            <a:endCxn id="51" idx="2"/>
          </p:cNvCxnSpPr>
          <p:nvPr/>
        </p:nvCxnSpPr>
        <p:spPr bwMode="auto">
          <a:xfrm rot="5400000" flipH="1" flipV="1">
            <a:off x="1610622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AutoShape 15"/>
          <p:cNvCxnSpPr>
            <a:cxnSpLocks noChangeShapeType="1"/>
            <a:stCxn id="53" idx="2"/>
            <a:endCxn id="52" idx="0"/>
          </p:cNvCxnSpPr>
          <p:nvPr/>
        </p:nvCxnSpPr>
        <p:spPr bwMode="auto">
          <a:xfrm rot="5400000">
            <a:off x="1860655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136674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7" name="AutoShape 15"/>
          <p:cNvCxnSpPr>
            <a:cxnSpLocks noChangeShapeType="1"/>
            <a:stCxn id="56" idx="2"/>
            <a:endCxn id="58" idx="0"/>
          </p:cNvCxnSpPr>
          <p:nvPr/>
        </p:nvCxnSpPr>
        <p:spPr bwMode="auto">
          <a:xfrm rot="5400000">
            <a:off x="3562003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136674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3136674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136674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OSS Router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1" name="AutoShape 15"/>
          <p:cNvCxnSpPr>
            <a:cxnSpLocks noChangeShapeType="1"/>
            <a:stCxn id="60" idx="0"/>
            <a:endCxn id="58" idx="2"/>
          </p:cNvCxnSpPr>
          <p:nvPr/>
        </p:nvCxnSpPr>
        <p:spPr bwMode="auto">
          <a:xfrm rot="5400000" flipH="1" flipV="1">
            <a:off x="3311970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AutoShape 15"/>
          <p:cNvCxnSpPr>
            <a:cxnSpLocks noChangeShapeType="1"/>
            <a:stCxn id="60" idx="2"/>
            <a:endCxn id="59" idx="0"/>
          </p:cNvCxnSpPr>
          <p:nvPr/>
        </p:nvCxnSpPr>
        <p:spPr bwMode="auto">
          <a:xfrm rot="5400000">
            <a:off x="3562003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1435326" y="2285992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4" name="AutoShape 15"/>
          <p:cNvCxnSpPr>
            <a:cxnSpLocks noChangeShapeType="1"/>
            <a:stCxn id="63" idx="2"/>
            <a:endCxn id="49" idx="0"/>
          </p:cNvCxnSpPr>
          <p:nvPr/>
        </p:nvCxnSpPr>
        <p:spPr bwMode="auto">
          <a:xfrm rot="5400000">
            <a:off x="1860655" y="271462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AutoShape 15"/>
          <p:cNvCxnSpPr>
            <a:cxnSpLocks noChangeShapeType="1"/>
            <a:stCxn id="52" idx="2"/>
            <a:endCxn id="66" idx="0"/>
          </p:cNvCxnSpPr>
          <p:nvPr/>
        </p:nvCxnSpPr>
        <p:spPr bwMode="auto">
          <a:xfrm rot="5400000">
            <a:off x="1860655" y="521495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1435326" y="5286388"/>
            <a:ext cx="993534" cy="35719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err="1" smtClean="0">
                <a:solidFill>
                  <a:schemeClr val="tx1"/>
                </a:solidFill>
                <a:latin typeface="+mn-lt"/>
              </a:rPr>
              <a:t>Sim</a:t>
            </a: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7" name="AutoShape 15"/>
          <p:cNvCxnSpPr>
            <a:cxnSpLocks noChangeShapeType="1"/>
            <a:stCxn id="49" idx="3"/>
            <a:endCxn id="56" idx="1"/>
          </p:cNvCxnSpPr>
          <p:nvPr/>
        </p:nvCxnSpPr>
        <p:spPr bwMode="auto">
          <a:xfrm>
            <a:off x="2428860" y="2964653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AutoShape 15"/>
          <p:cNvCxnSpPr>
            <a:cxnSpLocks noChangeShapeType="1"/>
            <a:stCxn id="51" idx="3"/>
            <a:endCxn id="58" idx="1"/>
          </p:cNvCxnSpPr>
          <p:nvPr/>
        </p:nvCxnSpPr>
        <p:spPr bwMode="auto">
          <a:xfrm>
            <a:off x="2428860" y="3464719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AutoShape 15"/>
          <p:cNvCxnSpPr>
            <a:cxnSpLocks noChangeShapeType="1"/>
            <a:stCxn id="63" idx="3"/>
            <a:endCxn id="59" idx="1"/>
          </p:cNvCxnSpPr>
          <p:nvPr/>
        </p:nvCxnSpPr>
        <p:spPr bwMode="auto">
          <a:xfrm>
            <a:off x="2428860" y="2464587"/>
            <a:ext cx="707814" cy="2500330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AutoShape 15"/>
          <p:cNvCxnSpPr>
            <a:cxnSpLocks noChangeShapeType="1"/>
            <a:stCxn id="53" idx="3"/>
            <a:endCxn id="60" idx="1"/>
          </p:cNvCxnSpPr>
          <p:nvPr/>
        </p:nvCxnSpPr>
        <p:spPr bwMode="auto">
          <a:xfrm>
            <a:off x="2428860" y="4464851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AutoShape 15"/>
          <p:cNvCxnSpPr>
            <a:cxnSpLocks noChangeShapeType="1"/>
            <a:stCxn id="52" idx="3"/>
            <a:endCxn id="59" idx="1"/>
          </p:cNvCxnSpPr>
          <p:nvPr/>
        </p:nvCxnSpPr>
        <p:spPr bwMode="auto">
          <a:xfrm>
            <a:off x="2428860" y="4964917"/>
            <a:ext cx="707814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AutoShape 15"/>
          <p:cNvCxnSpPr>
            <a:cxnSpLocks noChangeShapeType="1"/>
            <a:stCxn id="66" idx="3"/>
            <a:endCxn id="60" idx="1"/>
          </p:cNvCxnSpPr>
          <p:nvPr/>
        </p:nvCxnSpPr>
        <p:spPr bwMode="auto">
          <a:xfrm flipV="1">
            <a:off x="2428860" y="4464851"/>
            <a:ext cx="707814" cy="1000132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1428728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M Nodes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14324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N OSS Nodes</a:t>
            </a:r>
          </a:p>
        </p:txBody>
      </p:sp>
      <p:cxnSp>
        <p:nvCxnSpPr>
          <p:cNvPr id="75" name="AutoShape 15"/>
          <p:cNvCxnSpPr>
            <a:cxnSpLocks noChangeShapeType="1"/>
            <a:stCxn id="56" idx="3"/>
            <a:endCxn id="88" idx="1"/>
          </p:cNvCxnSpPr>
          <p:nvPr/>
        </p:nvCxnSpPr>
        <p:spPr bwMode="auto">
          <a:xfrm>
            <a:off x="4130208" y="2964653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AutoShape 15"/>
          <p:cNvCxnSpPr>
            <a:cxnSpLocks noChangeShapeType="1"/>
            <a:stCxn id="58" idx="3"/>
            <a:endCxn id="90" idx="1"/>
          </p:cNvCxnSpPr>
          <p:nvPr/>
        </p:nvCxnSpPr>
        <p:spPr bwMode="auto">
          <a:xfrm>
            <a:off x="4130208" y="3464719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AutoShape 15"/>
          <p:cNvCxnSpPr>
            <a:cxnSpLocks noChangeShapeType="1"/>
            <a:stCxn id="60" idx="3"/>
            <a:endCxn id="92" idx="1"/>
          </p:cNvCxnSpPr>
          <p:nvPr/>
        </p:nvCxnSpPr>
        <p:spPr bwMode="auto">
          <a:xfrm>
            <a:off x="4130208" y="4464851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AutoShape 15"/>
          <p:cNvCxnSpPr>
            <a:cxnSpLocks noChangeShapeType="1"/>
            <a:stCxn id="59" idx="3"/>
            <a:endCxn id="91" idx="1"/>
          </p:cNvCxnSpPr>
          <p:nvPr/>
        </p:nvCxnSpPr>
        <p:spPr bwMode="auto">
          <a:xfrm>
            <a:off x="4130208" y="4964917"/>
            <a:ext cx="730049" cy="1588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AutoShape 15"/>
          <p:cNvCxnSpPr>
            <a:cxnSpLocks noChangeShapeType="1"/>
            <a:stCxn id="102" idx="3"/>
          </p:cNvCxnSpPr>
          <p:nvPr/>
        </p:nvCxnSpPr>
        <p:spPr bwMode="auto">
          <a:xfrm flipV="1">
            <a:off x="5853791" y="496491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AutoShape 15"/>
          <p:cNvCxnSpPr>
            <a:cxnSpLocks noChangeShapeType="1"/>
            <a:stCxn id="101" idx="3"/>
          </p:cNvCxnSpPr>
          <p:nvPr/>
        </p:nvCxnSpPr>
        <p:spPr bwMode="auto">
          <a:xfrm>
            <a:off x="5853791" y="2464587"/>
            <a:ext cx="649540" cy="5000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6507424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2" name="AutoShape 15"/>
          <p:cNvCxnSpPr>
            <a:cxnSpLocks noChangeShapeType="1"/>
          </p:cNvCxnSpPr>
          <p:nvPr/>
        </p:nvCxnSpPr>
        <p:spPr bwMode="auto">
          <a:xfrm rot="5400000">
            <a:off x="7000098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6507424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6507424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6507424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Vis Node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6" name="AutoShape 15"/>
          <p:cNvCxnSpPr>
            <a:cxnSpLocks noChangeShapeType="1"/>
          </p:cNvCxnSpPr>
          <p:nvPr/>
        </p:nvCxnSpPr>
        <p:spPr bwMode="auto">
          <a:xfrm rot="5400000" flipH="1" flipV="1">
            <a:off x="6750065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AutoShape 15"/>
          <p:cNvCxnSpPr>
            <a:cxnSpLocks noChangeShapeType="1"/>
          </p:cNvCxnSpPr>
          <p:nvPr/>
        </p:nvCxnSpPr>
        <p:spPr bwMode="auto">
          <a:xfrm rot="5400000">
            <a:off x="7000098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Rectangle 22"/>
          <p:cNvSpPr>
            <a:spLocks noChangeArrowheads="1"/>
          </p:cNvSpPr>
          <p:nvPr/>
        </p:nvSpPr>
        <p:spPr bwMode="auto">
          <a:xfrm>
            <a:off x="4860257" y="2786058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9" name="AutoShape 15"/>
          <p:cNvCxnSpPr>
            <a:cxnSpLocks noChangeShapeType="1"/>
            <a:stCxn id="88" idx="2"/>
            <a:endCxn id="90" idx="0"/>
          </p:cNvCxnSpPr>
          <p:nvPr/>
        </p:nvCxnSpPr>
        <p:spPr bwMode="auto">
          <a:xfrm rot="5400000">
            <a:off x="5285586" y="321468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Rectangle 22"/>
          <p:cNvSpPr>
            <a:spLocks noChangeArrowheads="1"/>
          </p:cNvSpPr>
          <p:nvPr/>
        </p:nvSpPr>
        <p:spPr bwMode="auto">
          <a:xfrm>
            <a:off x="4860257" y="3286124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tangle 22"/>
          <p:cNvSpPr>
            <a:spLocks noChangeArrowheads="1"/>
          </p:cNvSpPr>
          <p:nvPr/>
        </p:nvSpPr>
        <p:spPr bwMode="auto">
          <a:xfrm>
            <a:off x="4860257" y="4786322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tangle 22"/>
          <p:cNvSpPr>
            <a:spLocks noChangeArrowheads="1"/>
          </p:cNvSpPr>
          <p:nvPr/>
        </p:nvSpPr>
        <p:spPr bwMode="auto">
          <a:xfrm>
            <a:off x="4860257" y="4286256"/>
            <a:ext cx="993534" cy="35719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3" name="AutoShape 15"/>
          <p:cNvCxnSpPr>
            <a:cxnSpLocks noChangeShapeType="1"/>
            <a:stCxn id="92" idx="0"/>
            <a:endCxn id="90" idx="2"/>
          </p:cNvCxnSpPr>
          <p:nvPr/>
        </p:nvCxnSpPr>
        <p:spPr bwMode="auto">
          <a:xfrm rot="5400000" flipH="1" flipV="1">
            <a:off x="5035553" y="3964785"/>
            <a:ext cx="64294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AutoShape 15"/>
          <p:cNvCxnSpPr>
            <a:cxnSpLocks noChangeShapeType="1"/>
            <a:stCxn id="92" idx="2"/>
            <a:endCxn id="91" idx="0"/>
          </p:cNvCxnSpPr>
          <p:nvPr/>
        </p:nvCxnSpPr>
        <p:spPr bwMode="auto">
          <a:xfrm rot="5400000">
            <a:off x="5285586" y="4714884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AutoShape 15"/>
          <p:cNvCxnSpPr>
            <a:cxnSpLocks noChangeShapeType="1"/>
            <a:stCxn id="88" idx="3"/>
          </p:cNvCxnSpPr>
          <p:nvPr/>
        </p:nvCxnSpPr>
        <p:spPr bwMode="auto">
          <a:xfrm>
            <a:off x="5853791" y="2964653"/>
            <a:ext cx="649540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AutoShape 15"/>
          <p:cNvCxnSpPr>
            <a:cxnSpLocks noChangeShapeType="1"/>
            <a:stCxn id="90" idx="3"/>
            <a:endCxn id="83" idx="1"/>
          </p:cNvCxnSpPr>
          <p:nvPr/>
        </p:nvCxnSpPr>
        <p:spPr bwMode="auto">
          <a:xfrm>
            <a:off x="5853791" y="3464719"/>
            <a:ext cx="65363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AutoShape 15"/>
          <p:cNvCxnSpPr>
            <a:cxnSpLocks noChangeShapeType="1"/>
            <a:stCxn id="92" idx="3"/>
            <a:endCxn id="85" idx="1"/>
          </p:cNvCxnSpPr>
          <p:nvPr/>
        </p:nvCxnSpPr>
        <p:spPr bwMode="auto">
          <a:xfrm>
            <a:off x="5853791" y="4464851"/>
            <a:ext cx="65363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AutoShape 15"/>
          <p:cNvCxnSpPr>
            <a:cxnSpLocks noChangeShapeType="1"/>
            <a:stCxn id="91" idx="3"/>
            <a:endCxn id="84" idx="1"/>
          </p:cNvCxnSpPr>
          <p:nvPr/>
        </p:nvCxnSpPr>
        <p:spPr bwMode="auto">
          <a:xfrm>
            <a:off x="5853791" y="4964917"/>
            <a:ext cx="653633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AutoShape 15"/>
          <p:cNvCxnSpPr>
            <a:cxnSpLocks noChangeShapeType="1"/>
            <a:stCxn id="91" idx="3"/>
            <a:endCxn id="81" idx="1"/>
          </p:cNvCxnSpPr>
          <p:nvPr/>
        </p:nvCxnSpPr>
        <p:spPr bwMode="auto">
          <a:xfrm flipV="1">
            <a:off x="5853791" y="2964653"/>
            <a:ext cx="653633" cy="200026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Rectangle 22"/>
          <p:cNvSpPr>
            <a:spLocks noChangeArrowheads="1"/>
          </p:cNvSpPr>
          <p:nvPr/>
        </p:nvSpPr>
        <p:spPr bwMode="auto">
          <a:xfrm>
            <a:off x="4864350" y="1785926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/>
              <a:t>D Nodes</a:t>
            </a:r>
          </a:p>
        </p:txBody>
      </p:sp>
      <p:sp>
        <p:nvSpPr>
          <p:cNvPr id="101" name="Rectangle 22"/>
          <p:cNvSpPr>
            <a:spLocks noChangeArrowheads="1"/>
          </p:cNvSpPr>
          <p:nvPr/>
        </p:nvSpPr>
        <p:spPr bwMode="auto">
          <a:xfrm>
            <a:off x="4860257" y="2285992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2" name="Rectangle 22"/>
          <p:cNvSpPr>
            <a:spLocks noChangeArrowheads="1"/>
          </p:cNvSpPr>
          <p:nvPr/>
        </p:nvSpPr>
        <p:spPr bwMode="auto">
          <a:xfrm>
            <a:off x="4860257" y="5286388"/>
            <a:ext cx="993534" cy="357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ot"/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DSM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3" name="AutoShape 15"/>
          <p:cNvCxnSpPr>
            <a:cxnSpLocks noChangeShapeType="1"/>
            <a:stCxn id="56" idx="3"/>
            <a:endCxn id="91" idx="1"/>
          </p:cNvCxnSpPr>
          <p:nvPr/>
        </p:nvCxnSpPr>
        <p:spPr bwMode="auto">
          <a:xfrm>
            <a:off x="4130208" y="2964653"/>
            <a:ext cx="730049" cy="2000264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24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this really the future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"/>
          <p:cNvGrpSpPr/>
          <p:nvPr/>
        </p:nvGrpSpPr>
        <p:grpSpPr>
          <a:xfrm>
            <a:off x="1657328" y="1524000"/>
            <a:ext cx="3295672" cy="1357322"/>
            <a:chOff x="714348" y="1500174"/>
            <a:chExt cx="3143272" cy="1357322"/>
          </a:xfrm>
        </p:grpSpPr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714348" y="1500174"/>
              <a:ext cx="3143272" cy="1357322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t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400" b="1" dirty="0" smtClean="0">
                  <a:solidFill>
                    <a:schemeClr val="tx1"/>
                  </a:solidFill>
                  <a:latin typeface="+mn-lt"/>
                </a:rPr>
                <a:t>General Purpose Node of the Future</a:t>
              </a:r>
              <a:endParaRPr lang="en-GB" sz="14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2786050" y="2285992"/>
              <a:ext cx="993534" cy="35719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Vis Code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785918" y="1928802"/>
              <a:ext cx="993534" cy="71438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Many-Core CPU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785786" y="1928802"/>
              <a:ext cx="993534" cy="3571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Stream Processors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785786" y="2285992"/>
              <a:ext cx="993534" cy="3571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Stream Processors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2786050" y="1928802"/>
              <a:ext cx="993534" cy="357190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err="1" smtClean="0">
                  <a:solidFill>
                    <a:schemeClr val="tx1"/>
                  </a:solidFill>
                  <a:latin typeface="+mn-lt"/>
                </a:rPr>
                <a:t>Sim</a:t>
              </a: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 Code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463790" y="1809752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>
                <a:solidFill>
                  <a:schemeClr val="tx1"/>
                </a:solidFill>
                <a:latin typeface="+mn-lt"/>
              </a:rPr>
              <a:t>M Nodes</a:t>
            </a:r>
            <a:endParaRPr lang="en-GB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5386414" y="1738314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/>
              <a:t>S Cores</a:t>
            </a:r>
            <a:endParaRPr lang="en-GB" sz="1100" b="1" dirty="0"/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5393012" y="2452694"/>
            <a:ext cx="993534" cy="3571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/>
              <a:t>V Cores</a:t>
            </a:r>
            <a:endParaRPr lang="en-GB" sz="1100" b="1" dirty="0"/>
          </a:p>
        </p:txBody>
      </p:sp>
      <p:cxnSp>
        <p:nvCxnSpPr>
          <p:cNvPr id="76" name="Straight Arrow Connector 75"/>
          <p:cNvCxnSpPr>
            <a:stCxn id="73" idx="1"/>
          </p:cNvCxnSpPr>
          <p:nvPr/>
        </p:nvCxnSpPr>
        <p:spPr>
          <a:xfrm rot="10800000" flipV="1">
            <a:off x="4665436" y="1916909"/>
            <a:ext cx="720978" cy="214314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1"/>
          </p:cNvCxnSpPr>
          <p:nvPr/>
        </p:nvCxnSpPr>
        <p:spPr>
          <a:xfrm rot="10800000">
            <a:off x="4665436" y="2488413"/>
            <a:ext cx="727576" cy="14287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5886480" y="2095504"/>
            <a:ext cx="993534" cy="35719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100" b="1" dirty="0" smtClean="0"/>
              <a:t>S &gt;&gt; V</a:t>
            </a:r>
            <a:endParaRPr lang="en-GB" sz="1100" b="1" dirty="0"/>
          </a:p>
        </p:txBody>
      </p:sp>
      <p:cxnSp>
        <p:nvCxnSpPr>
          <p:cNvPr id="81" name="Straight Arrow Connector 80"/>
          <p:cNvCxnSpPr>
            <a:stCxn id="69" idx="2"/>
          </p:cNvCxnSpPr>
          <p:nvPr/>
        </p:nvCxnSpPr>
        <p:spPr>
          <a:xfrm rot="16200000" flipH="1">
            <a:off x="-537992" y="3665490"/>
            <a:ext cx="3000396" cy="3299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19200" y="29718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 threads </a:t>
            </a:r>
            <a:r>
              <a:rPr lang="en-GB" dirty="0" err="1" smtClean="0">
                <a:solidFill>
                  <a:schemeClr val="tx1"/>
                </a:solidFill>
              </a:rPr>
              <a:t>Sim</a:t>
            </a:r>
            <a:r>
              <a:rPr lang="en-GB" dirty="0" smtClean="0">
                <a:solidFill>
                  <a:schemeClr val="tx1"/>
                </a:solidFill>
              </a:rPr>
              <a:t>&gt;&gt;Vis to provide a solution to our scalability issue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2895600" y="3505200"/>
            <a:ext cx="5410200" cy="2819400"/>
            <a:chOff x="2895600" y="3505200"/>
            <a:chExt cx="5410200" cy="28194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248400" y="3505200"/>
              <a:ext cx="685800" cy="27432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CPU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934200" y="3505200"/>
              <a:ext cx="685800" cy="2743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Stream Processor 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562600" y="3505200"/>
              <a:ext cx="685800" cy="274320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CPU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620000" y="3505200"/>
              <a:ext cx="685800" cy="2743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dirty="0" smtClean="0">
                  <a:solidFill>
                    <a:schemeClr val="tx1"/>
                  </a:solidFill>
                  <a:latin typeface="Arial" charset="0"/>
                </a:rPr>
                <a:t>Stream Processor  Blade</a:t>
              </a:r>
              <a:endParaRPr lang="en-US" dirty="0" smtClean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3276600" y="5791200"/>
              <a:ext cx="10668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M Racks</a:t>
              </a:r>
            </a:p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GB" sz="1100" b="1" dirty="0" smtClean="0">
                  <a:solidFill>
                    <a:schemeClr val="tx1"/>
                  </a:solidFill>
                  <a:latin typeface="+mn-lt"/>
                </a:rPr>
                <a:t>(Cray CX1)</a:t>
              </a:r>
              <a:endParaRPr lang="en-GB" sz="1100" b="1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49" name="Straight Arrow Connector 48"/>
            <p:cNvCxnSpPr>
              <a:stCxn id="48" idx="3"/>
            </p:cNvCxnSpPr>
            <p:nvPr/>
          </p:nvCxnSpPr>
          <p:spPr>
            <a:xfrm>
              <a:off x="4343400" y="6057900"/>
              <a:ext cx="1066800" cy="38100"/>
            </a:xfrm>
            <a:prstGeom prst="straightConnector1">
              <a:avLst/>
            </a:prstGeom>
            <a:ln w="57150">
              <a:solidFill>
                <a:schemeClr val="tx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95600" y="434340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And if the Machine of the future ends up like this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705600" y="1219200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Complex post processing pipelines (Multiple time steps/particle tracer etc)</a:t>
            </a: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Data Redistribution </a:t>
            </a: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Asynchronous operation (idle time).</a:t>
            </a:r>
          </a:p>
          <a:p>
            <a:pPr algn="ctr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Dedicated hardware for algorithms.</a:t>
            </a:r>
          </a:p>
        </p:txBody>
      </p:sp>
      <p:pic>
        <p:nvPicPr>
          <p:cNvPr id="3075" name="Picture 3" descr="C:\Documents and Settings\biddisco\Local Settings\Temporary Internet Files\Content.IE5\GHIJKLMN\MCj043485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1910" y="1828800"/>
            <a:ext cx="55209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277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DSM Implementation</vt:lpstr>
      <vt:lpstr>DSM + Lustre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biddisco</dc:creator>
  <cp:lastModifiedBy>John Bidiscombe</cp:lastModifiedBy>
  <cp:revision>57</cp:revision>
  <dcterms:created xsi:type="dcterms:W3CDTF">2011-09-06T06:51:28Z</dcterms:created>
  <dcterms:modified xsi:type="dcterms:W3CDTF">2017-06-08T11:01:37Z</dcterms:modified>
</cp:coreProperties>
</file>